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321" r:id="rId3"/>
    <p:sldId id="322" r:id="rId4"/>
    <p:sldId id="323" r:id="rId5"/>
    <p:sldId id="324" r:id="rId6"/>
    <p:sldId id="279" r:id="rId7"/>
    <p:sldId id="290" r:id="rId8"/>
    <p:sldId id="286" r:id="rId9"/>
    <p:sldId id="325" r:id="rId10"/>
    <p:sldId id="326" r:id="rId11"/>
    <p:sldId id="327" r:id="rId12"/>
    <p:sldId id="328" r:id="rId13"/>
    <p:sldId id="270" r:id="rId14"/>
    <p:sldId id="271" r:id="rId15"/>
    <p:sldId id="329" r:id="rId16"/>
    <p:sldId id="300" r:id="rId17"/>
    <p:sldId id="330" r:id="rId18"/>
    <p:sldId id="331" r:id="rId19"/>
    <p:sldId id="297" r:id="rId20"/>
    <p:sldId id="333" r:id="rId21"/>
    <p:sldId id="332" r:id="rId22"/>
    <p:sldId id="264" r:id="rId23"/>
    <p:sldId id="265" r:id="rId24"/>
    <p:sldId id="266" r:id="rId25"/>
    <p:sldId id="269" r:id="rId26"/>
    <p:sldId id="272" r:id="rId27"/>
    <p:sldId id="294" r:id="rId28"/>
    <p:sldId id="295" r:id="rId29"/>
    <p:sldId id="296" r:id="rId30"/>
    <p:sldId id="301" r:id="rId31"/>
    <p:sldId id="334" r:id="rId32"/>
    <p:sldId id="304" r:id="rId33"/>
    <p:sldId id="305" r:id="rId34"/>
    <p:sldId id="308" r:id="rId35"/>
    <p:sldId id="311" r:id="rId36"/>
    <p:sldId id="336" r:id="rId37"/>
    <p:sldId id="335" r:id="rId38"/>
    <p:sldId id="291" r:id="rId39"/>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4A7B"/>
    <a:srgbClr val="8F46C6"/>
    <a:srgbClr val="FF454B"/>
    <a:srgbClr val="432A48"/>
    <a:srgbClr val="CC0066"/>
    <a:srgbClr val="EAEAEA"/>
    <a:srgbClr val="660066"/>
    <a:srgbClr val="8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262" autoAdjust="0"/>
    <p:restoredTop sz="94660"/>
  </p:normalViewPr>
  <p:slideViewPr>
    <p:cSldViewPr>
      <p:cViewPr>
        <p:scale>
          <a:sx n="90" d="100"/>
          <a:sy n="90" d="100"/>
        </p:scale>
        <p:origin x="-1842" y="-5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813" cy="496888"/>
          </a:xfrm>
          <a:prstGeom prst="rect">
            <a:avLst/>
          </a:prstGeom>
        </p:spPr>
        <p:txBody>
          <a:bodyPr vert="horz" wrap="square" lIns="88697" tIns="44348" rIns="88697" bIns="44348" numCol="1" anchor="t" anchorCtr="0" compatLnSpc="1">
            <a:prstTxWarp prst="textNoShape">
              <a:avLst/>
            </a:prstTxWarp>
          </a:bodyPr>
          <a:lstStyle>
            <a:lvl1pPr>
              <a:defRPr sz="1200">
                <a:latin typeface="Arial" charset="0"/>
                <a:ea typeface="ＭＳ Ｐゴシック" charset="-128"/>
                <a:cs typeface="+mn-cs"/>
              </a:defRPr>
            </a:lvl1pPr>
          </a:lstStyle>
          <a:p>
            <a:pPr>
              <a:defRPr/>
            </a:pPr>
            <a:endParaRPr lang="fr-FR"/>
          </a:p>
        </p:txBody>
      </p:sp>
      <p:sp>
        <p:nvSpPr>
          <p:cNvPr id="3" name="Espace réservé de la date 2"/>
          <p:cNvSpPr>
            <a:spLocks noGrp="1"/>
          </p:cNvSpPr>
          <p:nvPr>
            <p:ph type="dt" sz="quarter" idx="1"/>
          </p:nvPr>
        </p:nvSpPr>
        <p:spPr>
          <a:xfrm>
            <a:off x="3851275" y="0"/>
            <a:ext cx="2944813" cy="496888"/>
          </a:xfrm>
          <a:prstGeom prst="rect">
            <a:avLst/>
          </a:prstGeom>
        </p:spPr>
        <p:txBody>
          <a:bodyPr vert="horz" wrap="square" lIns="88697" tIns="44348" rIns="88697" bIns="44348" numCol="1" anchor="t" anchorCtr="0" compatLnSpc="1">
            <a:prstTxWarp prst="textNoShape">
              <a:avLst/>
            </a:prstTxWarp>
          </a:bodyPr>
          <a:lstStyle>
            <a:lvl1pPr algn="r">
              <a:defRPr sz="1200">
                <a:latin typeface="Arial" charset="0"/>
                <a:ea typeface="ＭＳ Ｐゴシック" charset="-128"/>
                <a:cs typeface="+mn-cs"/>
              </a:defRPr>
            </a:lvl1pPr>
          </a:lstStyle>
          <a:p>
            <a:pPr>
              <a:defRPr/>
            </a:pPr>
            <a:fld id="{8F8ACD04-76E5-483A-8567-20A0E23FA0DC}" type="datetime1">
              <a:rPr lang="fr-FR"/>
              <a:pPr>
                <a:defRPr/>
              </a:pPr>
              <a:t>27/11/2014</a:t>
            </a:fld>
            <a:endParaRPr lang="fr-FR"/>
          </a:p>
        </p:txBody>
      </p:sp>
      <p:sp>
        <p:nvSpPr>
          <p:cNvPr id="4" name="Espace réservé du pied de page 3"/>
          <p:cNvSpPr>
            <a:spLocks noGrp="1"/>
          </p:cNvSpPr>
          <p:nvPr>
            <p:ph type="ftr" sz="quarter" idx="2"/>
          </p:nvPr>
        </p:nvSpPr>
        <p:spPr>
          <a:xfrm>
            <a:off x="0" y="9428163"/>
            <a:ext cx="2944813" cy="496887"/>
          </a:xfrm>
          <a:prstGeom prst="rect">
            <a:avLst/>
          </a:prstGeom>
        </p:spPr>
        <p:txBody>
          <a:bodyPr vert="horz" wrap="square" lIns="88697" tIns="44348" rIns="88697" bIns="44348" numCol="1" anchor="b" anchorCtr="0" compatLnSpc="1">
            <a:prstTxWarp prst="textNoShape">
              <a:avLst/>
            </a:prstTxWarp>
          </a:bodyPr>
          <a:lstStyle>
            <a:lvl1pPr>
              <a:defRPr sz="1200">
                <a:latin typeface="Arial" charset="0"/>
                <a:ea typeface="ＭＳ Ｐゴシック" charset="-128"/>
                <a:cs typeface="+mn-cs"/>
              </a:defRPr>
            </a:lvl1pPr>
          </a:lstStyle>
          <a:p>
            <a:pPr>
              <a:defRPr/>
            </a:pPr>
            <a:endParaRPr lang="fr-FR"/>
          </a:p>
        </p:txBody>
      </p:sp>
      <p:sp>
        <p:nvSpPr>
          <p:cNvPr id="5" name="Espace réservé du numéro de diapositive 4"/>
          <p:cNvSpPr>
            <a:spLocks noGrp="1"/>
          </p:cNvSpPr>
          <p:nvPr>
            <p:ph type="sldNum" sz="quarter" idx="3"/>
          </p:nvPr>
        </p:nvSpPr>
        <p:spPr>
          <a:xfrm>
            <a:off x="3851275" y="9428163"/>
            <a:ext cx="2944813" cy="496887"/>
          </a:xfrm>
          <a:prstGeom prst="rect">
            <a:avLst/>
          </a:prstGeom>
        </p:spPr>
        <p:txBody>
          <a:bodyPr vert="horz" wrap="square" lIns="88697" tIns="44348" rIns="88697" bIns="44348" numCol="1" anchor="b" anchorCtr="0" compatLnSpc="1">
            <a:prstTxWarp prst="textNoShape">
              <a:avLst/>
            </a:prstTxWarp>
          </a:bodyPr>
          <a:lstStyle>
            <a:lvl1pPr algn="r">
              <a:defRPr sz="1200">
                <a:latin typeface="Arial" charset="0"/>
                <a:ea typeface="ＭＳ Ｐゴシック" charset="-128"/>
                <a:cs typeface="+mn-cs"/>
              </a:defRPr>
            </a:lvl1pPr>
          </a:lstStyle>
          <a:p>
            <a:pPr>
              <a:defRPr/>
            </a:pPr>
            <a:fld id="{A4FB89A1-DAD0-4D22-BDF3-212DB681C114}" type="slidenum">
              <a:rPr lang="fr-FR"/>
              <a:pPr>
                <a:defRPr/>
              </a:pPr>
              <a:t>‹N°›</a:t>
            </a:fld>
            <a:endParaRPr lang="fr-FR"/>
          </a:p>
        </p:txBody>
      </p:sp>
    </p:spTree>
    <p:extLst>
      <p:ext uri="{BB962C8B-B14F-4D97-AF65-F5344CB8AC3E}">
        <p14:creationId xmlns:p14="http://schemas.microsoft.com/office/powerpoint/2010/main" xmlns="" val="32350752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813" cy="496888"/>
          </a:xfrm>
          <a:prstGeom prst="rect">
            <a:avLst/>
          </a:prstGeom>
        </p:spPr>
        <p:txBody>
          <a:bodyPr vert="horz" wrap="square" lIns="88662" tIns="44331" rIns="88662" bIns="44331" numCol="1" anchor="t" anchorCtr="0" compatLnSpc="1">
            <a:prstTxWarp prst="textNoShape">
              <a:avLst/>
            </a:prstTxWarp>
          </a:bodyPr>
          <a:lstStyle>
            <a:lvl1pPr>
              <a:defRPr sz="1200">
                <a:latin typeface="Calibri" charset="0"/>
                <a:ea typeface="ＭＳ Ｐゴシック" charset="-128"/>
                <a:cs typeface="+mn-cs"/>
              </a:defRPr>
            </a:lvl1pPr>
          </a:lstStyle>
          <a:p>
            <a:pPr>
              <a:defRPr/>
            </a:pPr>
            <a:endParaRPr lang="fr-FR"/>
          </a:p>
        </p:txBody>
      </p:sp>
      <p:sp>
        <p:nvSpPr>
          <p:cNvPr id="3" name="Espace réservé de la date 2"/>
          <p:cNvSpPr>
            <a:spLocks noGrp="1"/>
          </p:cNvSpPr>
          <p:nvPr>
            <p:ph type="dt" idx="1"/>
          </p:nvPr>
        </p:nvSpPr>
        <p:spPr>
          <a:xfrm>
            <a:off x="3851275" y="0"/>
            <a:ext cx="2944813" cy="496888"/>
          </a:xfrm>
          <a:prstGeom prst="rect">
            <a:avLst/>
          </a:prstGeom>
        </p:spPr>
        <p:txBody>
          <a:bodyPr vert="horz" wrap="square" lIns="88662" tIns="44331" rIns="88662" bIns="44331" numCol="1" anchor="t" anchorCtr="0" compatLnSpc="1">
            <a:prstTxWarp prst="textNoShape">
              <a:avLst/>
            </a:prstTxWarp>
          </a:bodyPr>
          <a:lstStyle>
            <a:lvl1pPr algn="r">
              <a:defRPr sz="1200">
                <a:latin typeface="Calibri" charset="0"/>
                <a:ea typeface="ＭＳ Ｐゴシック" charset="-128"/>
                <a:cs typeface="+mn-cs"/>
              </a:defRPr>
            </a:lvl1pPr>
          </a:lstStyle>
          <a:p>
            <a:pPr>
              <a:defRPr/>
            </a:pPr>
            <a:fld id="{791873A0-3AD4-4A59-8802-AE27D733BBE2}" type="datetime1">
              <a:rPr lang="fr-FR"/>
              <a:pPr>
                <a:defRPr/>
              </a:pPr>
              <a:t>27/11/2014</a:t>
            </a:fld>
            <a:endParaRPr lang="fr-FR"/>
          </a:p>
        </p:txBody>
      </p:sp>
      <p:sp>
        <p:nvSpPr>
          <p:cNvPr id="4" name="Espace réservé de l'image des diapositives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wrap="square" lIns="88662" tIns="44331" rIns="88662" bIns="44331" numCol="1" anchor="ctr" anchorCtr="0" compatLnSpc="1">
            <a:prstTxWarp prst="textNoShape">
              <a:avLst/>
            </a:prstTxWarp>
          </a:bodyPr>
          <a:lstStyle/>
          <a:p>
            <a:pPr lvl="0"/>
            <a:endParaRPr lang="fr-FR" noProof="0" smtClean="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wrap="square" lIns="88662" tIns="44331" rIns="88662" bIns="44331"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28163"/>
            <a:ext cx="2944813" cy="496887"/>
          </a:xfrm>
          <a:prstGeom prst="rect">
            <a:avLst/>
          </a:prstGeom>
        </p:spPr>
        <p:txBody>
          <a:bodyPr vert="horz" wrap="square" lIns="88662" tIns="44331" rIns="88662" bIns="44331" numCol="1" anchor="b" anchorCtr="0" compatLnSpc="1">
            <a:prstTxWarp prst="textNoShape">
              <a:avLst/>
            </a:prstTxWarp>
          </a:bodyPr>
          <a:lstStyle>
            <a:lvl1pPr>
              <a:defRPr sz="1200">
                <a:latin typeface="Calibri" charset="0"/>
                <a:ea typeface="ＭＳ Ｐゴシック" charset="-128"/>
                <a:cs typeface="+mn-cs"/>
              </a:defRPr>
            </a:lvl1pPr>
          </a:lstStyle>
          <a:p>
            <a:pPr>
              <a:defRPr/>
            </a:pPr>
            <a:endParaRPr lang="fr-FR"/>
          </a:p>
        </p:txBody>
      </p:sp>
      <p:sp>
        <p:nvSpPr>
          <p:cNvPr id="7" name="Espace réservé du numéro de diapositive 6"/>
          <p:cNvSpPr>
            <a:spLocks noGrp="1"/>
          </p:cNvSpPr>
          <p:nvPr>
            <p:ph type="sldNum" sz="quarter" idx="5"/>
          </p:nvPr>
        </p:nvSpPr>
        <p:spPr>
          <a:xfrm>
            <a:off x="3851275" y="9428163"/>
            <a:ext cx="2944813" cy="496887"/>
          </a:xfrm>
          <a:prstGeom prst="rect">
            <a:avLst/>
          </a:prstGeom>
        </p:spPr>
        <p:txBody>
          <a:bodyPr vert="horz" wrap="square" lIns="88662" tIns="44331" rIns="88662" bIns="44331" numCol="1" anchor="b" anchorCtr="0" compatLnSpc="1">
            <a:prstTxWarp prst="textNoShape">
              <a:avLst/>
            </a:prstTxWarp>
          </a:bodyPr>
          <a:lstStyle>
            <a:lvl1pPr algn="r">
              <a:defRPr sz="1200">
                <a:latin typeface="Calibri" charset="0"/>
                <a:ea typeface="ＭＳ Ｐゴシック" charset="-128"/>
                <a:cs typeface="+mn-cs"/>
              </a:defRPr>
            </a:lvl1pPr>
          </a:lstStyle>
          <a:p>
            <a:pPr>
              <a:defRPr/>
            </a:pPr>
            <a:fld id="{7C411CF5-32FC-49A3-82C0-7010D71175A1}" type="slidenum">
              <a:rPr lang="fr-FR"/>
              <a:pPr>
                <a:defRPr/>
              </a:pPr>
              <a:t>‹N°›</a:t>
            </a:fld>
            <a:endParaRPr lang="fr-FR"/>
          </a:p>
        </p:txBody>
      </p:sp>
    </p:spTree>
    <p:extLst>
      <p:ext uri="{BB962C8B-B14F-4D97-AF65-F5344CB8AC3E}">
        <p14:creationId xmlns:p14="http://schemas.microsoft.com/office/powerpoint/2010/main" xmlns="" val="34980882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a:lstStyle/>
          <a:p>
            <a:pPr eaLnBrk="1" hangingPunct="1">
              <a:spcBef>
                <a:spcPct val="0"/>
              </a:spcBef>
            </a:pPr>
            <a:endParaRPr lang="fr-FR" smtClean="0">
              <a:ea typeface="ＭＳ Ｐゴシック"/>
              <a:cs typeface="ＭＳ Ｐゴシック"/>
            </a:endParaRPr>
          </a:p>
        </p:txBody>
      </p:sp>
      <p:sp>
        <p:nvSpPr>
          <p:cNvPr id="16387" name="Espace réservé du numéro de diapositive 3"/>
          <p:cNvSpPr>
            <a:spLocks noGrp="1"/>
          </p:cNvSpPr>
          <p:nvPr>
            <p:ph type="sldNum" sz="quarter" idx="5"/>
          </p:nvPr>
        </p:nvSpPr>
        <p:spPr bwMode="auto">
          <a:noFill/>
          <a:ln>
            <a:miter lim="800000"/>
            <a:headEnd/>
            <a:tailEnd/>
          </a:ln>
        </p:spPr>
        <p:txBody>
          <a:bodyPr/>
          <a:lstStyle/>
          <a:p>
            <a:fld id="{F1D2C64C-3AD6-4721-B3B8-1BEED054080B}" type="slidenum">
              <a:rPr lang="fr-FR" smtClean="0">
                <a:latin typeface="Calibri" pitchFamily="34" charset="0"/>
                <a:ea typeface="ＭＳ Ｐゴシック"/>
                <a:cs typeface="ＭＳ Ｐゴシック"/>
              </a:rPr>
              <a:pPr/>
              <a:t>1</a:t>
            </a:fld>
            <a:endParaRPr lang="fr-FR" smtClean="0">
              <a:latin typeface="Calibri" pitchFamily="34"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a:lstStyle/>
          <a:p>
            <a:endParaRPr lang="fr-FR" smtClean="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a:lstStyle/>
          <a:p>
            <a:endParaRPr lang="fr-FR" smtClean="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a:lstStyle/>
          <a:p>
            <a:endParaRPr lang="fr-FR" smtClean="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a:lstStyle/>
          <a:p>
            <a:endParaRPr lang="fr-FR" smtClean="0">
              <a:ea typeface="ＭＳ Ｐゴシック"/>
              <a:cs typeface="ＭＳ Ｐゴシック"/>
            </a:endParaRPr>
          </a:p>
        </p:txBody>
      </p:sp>
      <p:sp>
        <p:nvSpPr>
          <p:cNvPr id="50180" name="Espace réservé du numéro de diapositive 3"/>
          <p:cNvSpPr txBox="1">
            <a:spLocks noGrp="1"/>
          </p:cNvSpPr>
          <p:nvPr/>
        </p:nvSpPr>
        <p:spPr bwMode="auto">
          <a:xfrm>
            <a:off x="3851275" y="9428163"/>
            <a:ext cx="2944813" cy="496887"/>
          </a:xfrm>
          <a:prstGeom prst="rect">
            <a:avLst/>
          </a:prstGeom>
          <a:noFill/>
          <a:ln w="9525">
            <a:noFill/>
            <a:miter lim="800000"/>
            <a:headEnd/>
            <a:tailEnd/>
          </a:ln>
        </p:spPr>
        <p:txBody>
          <a:bodyPr lIns="88662" tIns="44331" rIns="88662" bIns="44331" anchor="b"/>
          <a:lstStyle/>
          <a:p>
            <a:pPr algn="r"/>
            <a:fld id="{5D3A4F19-FF82-414E-8E15-36B67A871B19}" type="slidenum">
              <a:rPr lang="fr-FR" sz="1200">
                <a:latin typeface="Calibri" pitchFamily="34" charset="0"/>
              </a:rPr>
              <a:pPr algn="r"/>
              <a:t>33</a:t>
            </a:fld>
            <a:endParaRPr lang="fr-FR"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E25A1884-6617-41D6-B073-DE62FCF75CA3}" type="datetime1">
              <a:rPr lang="fr-FR"/>
              <a:pPr>
                <a:defRPr/>
              </a:pPr>
              <a:t>27/11/2014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Fiches Action_V6.pptx</a:t>
            </a:r>
          </a:p>
        </p:txBody>
      </p:sp>
      <p:sp>
        <p:nvSpPr>
          <p:cNvPr id="6" name="Espace réservé du numéro de diapositive 5"/>
          <p:cNvSpPr>
            <a:spLocks noGrp="1"/>
          </p:cNvSpPr>
          <p:nvPr>
            <p:ph type="sldNum" sz="quarter" idx="12"/>
          </p:nvPr>
        </p:nvSpPr>
        <p:spPr/>
        <p:txBody>
          <a:bodyPr/>
          <a:lstStyle>
            <a:lvl1pPr>
              <a:defRPr/>
            </a:lvl1pPr>
          </a:lstStyle>
          <a:p>
            <a:pPr>
              <a:defRPr/>
            </a:pPr>
            <a:fld id="{B7117740-33A0-4148-9390-9DE2262C116A}"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C66CAA1-B93C-439F-B2B1-3F6A202EC1A7}" type="datetime1">
              <a:rPr lang="fr-FR"/>
              <a:pPr>
                <a:defRPr/>
              </a:pPr>
              <a:t>27/11/2014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Fiches Action_V6.pptx</a:t>
            </a:r>
          </a:p>
        </p:txBody>
      </p:sp>
      <p:sp>
        <p:nvSpPr>
          <p:cNvPr id="6" name="Espace réservé du numéro de diapositive 5"/>
          <p:cNvSpPr>
            <a:spLocks noGrp="1"/>
          </p:cNvSpPr>
          <p:nvPr>
            <p:ph type="sldNum" sz="quarter" idx="12"/>
          </p:nvPr>
        </p:nvSpPr>
        <p:spPr/>
        <p:txBody>
          <a:bodyPr/>
          <a:lstStyle>
            <a:lvl1pPr>
              <a:defRPr/>
            </a:lvl1pPr>
          </a:lstStyle>
          <a:p>
            <a:pPr>
              <a:defRPr/>
            </a:pPr>
            <a:fld id="{0776F66D-71B8-4387-AE97-DDBA5C68E4AA}"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1853E5F-3E60-46D1-9FA1-1AF8F45BE986}" type="datetime1">
              <a:rPr lang="fr-FR"/>
              <a:pPr>
                <a:defRPr/>
              </a:pPr>
              <a:t>27/11/2014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Fiches Action_V6.pptx</a:t>
            </a:r>
          </a:p>
        </p:txBody>
      </p:sp>
      <p:sp>
        <p:nvSpPr>
          <p:cNvPr id="6" name="Espace réservé du numéro de diapositive 5"/>
          <p:cNvSpPr>
            <a:spLocks noGrp="1"/>
          </p:cNvSpPr>
          <p:nvPr>
            <p:ph type="sldNum" sz="quarter" idx="12"/>
          </p:nvPr>
        </p:nvSpPr>
        <p:spPr/>
        <p:txBody>
          <a:bodyPr/>
          <a:lstStyle>
            <a:lvl1pPr>
              <a:defRPr/>
            </a:lvl1pPr>
          </a:lstStyle>
          <a:p>
            <a:pPr>
              <a:defRPr/>
            </a:pPr>
            <a:fld id="{0EA69280-28EA-4D71-9659-78424DA40729}"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6F7D042-B83A-4929-A018-6394861B7345}" type="datetime1">
              <a:rPr lang="fr-FR"/>
              <a:pPr>
                <a:defRPr/>
              </a:pPr>
              <a:t>27/11/2014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Fiches Action_V6.pptx</a:t>
            </a:r>
          </a:p>
        </p:txBody>
      </p:sp>
      <p:sp>
        <p:nvSpPr>
          <p:cNvPr id="6" name="Espace réservé du numéro de diapositive 5"/>
          <p:cNvSpPr>
            <a:spLocks noGrp="1"/>
          </p:cNvSpPr>
          <p:nvPr>
            <p:ph type="sldNum" sz="quarter" idx="12"/>
          </p:nvPr>
        </p:nvSpPr>
        <p:spPr/>
        <p:txBody>
          <a:bodyPr/>
          <a:lstStyle>
            <a:lvl1pPr>
              <a:defRPr/>
            </a:lvl1pPr>
          </a:lstStyle>
          <a:p>
            <a:pPr>
              <a:defRPr/>
            </a:pPr>
            <a:fld id="{40B2CBD5-E990-4F74-9A81-53BBBD5E5CE2}"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CB55F67C-35DC-4326-818F-9F5D781DC32E}" type="datetime1">
              <a:rPr lang="fr-FR"/>
              <a:pPr>
                <a:defRPr/>
              </a:pPr>
              <a:t>27/11/2014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Fiches Action_V6.pptx</a:t>
            </a:r>
          </a:p>
        </p:txBody>
      </p:sp>
      <p:sp>
        <p:nvSpPr>
          <p:cNvPr id="6" name="Espace réservé du numéro de diapositive 5"/>
          <p:cNvSpPr>
            <a:spLocks noGrp="1"/>
          </p:cNvSpPr>
          <p:nvPr>
            <p:ph type="sldNum" sz="quarter" idx="12"/>
          </p:nvPr>
        </p:nvSpPr>
        <p:spPr/>
        <p:txBody>
          <a:bodyPr/>
          <a:lstStyle>
            <a:lvl1pPr>
              <a:defRPr/>
            </a:lvl1pPr>
          </a:lstStyle>
          <a:p>
            <a:pPr>
              <a:defRPr/>
            </a:pPr>
            <a:fld id="{FA2B54AD-4F00-4F61-8527-AD4514242621}"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47095409-129D-4CA3-B08D-CB41A64C8988}" type="datetime1">
              <a:rPr lang="fr-FR"/>
              <a:pPr>
                <a:defRPr/>
              </a:pPr>
              <a:t>27/11/2014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Fiches Action_V6.pptx</a:t>
            </a:r>
          </a:p>
        </p:txBody>
      </p:sp>
      <p:sp>
        <p:nvSpPr>
          <p:cNvPr id="7" name="Espace réservé du numéro de diapositive 5"/>
          <p:cNvSpPr>
            <a:spLocks noGrp="1"/>
          </p:cNvSpPr>
          <p:nvPr>
            <p:ph type="sldNum" sz="quarter" idx="12"/>
          </p:nvPr>
        </p:nvSpPr>
        <p:spPr/>
        <p:txBody>
          <a:bodyPr/>
          <a:lstStyle>
            <a:lvl1pPr>
              <a:defRPr/>
            </a:lvl1pPr>
          </a:lstStyle>
          <a:p>
            <a:pPr>
              <a:defRPr/>
            </a:pPr>
            <a:fld id="{7507955F-6B8C-4F67-9F7E-F9A3C595204A}"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B830F6B2-E94C-4387-8352-48D38198724C}" type="datetime1">
              <a:rPr lang="fr-FR"/>
              <a:pPr>
                <a:defRPr/>
              </a:pPr>
              <a:t>27/11/2014</a:t>
            </a:fld>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a:t>Fiches Action_V6.pptx</a:t>
            </a:r>
          </a:p>
        </p:txBody>
      </p:sp>
      <p:sp>
        <p:nvSpPr>
          <p:cNvPr id="9" name="Espace réservé du numéro de diapositive 5"/>
          <p:cNvSpPr>
            <a:spLocks noGrp="1"/>
          </p:cNvSpPr>
          <p:nvPr>
            <p:ph type="sldNum" sz="quarter" idx="12"/>
          </p:nvPr>
        </p:nvSpPr>
        <p:spPr/>
        <p:txBody>
          <a:bodyPr/>
          <a:lstStyle>
            <a:lvl1pPr>
              <a:defRPr/>
            </a:lvl1pPr>
          </a:lstStyle>
          <a:p>
            <a:pPr>
              <a:defRPr/>
            </a:pPr>
            <a:fld id="{9F695457-4E96-4A62-B581-53A1DEFB515F}"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F127B109-F776-4842-9A6E-DDF41E2382EA}" type="datetime1">
              <a:rPr lang="fr-FR"/>
              <a:pPr>
                <a:defRPr/>
              </a:pPr>
              <a:t>27/11/2014</a:t>
            </a:fld>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Fiches Action_V6.pptx</a:t>
            </a:r>
          </a:p>
        </p:txBody>
      </p:sp>
      <p:sp>
        <p:nvSpPr>
          <p:cNvPr id="5" name="Espace réservé du numéro de diapositive 5"/>
          <p:cNvSpPr>
            <a:spLocks noGrp="1"/>
          </p:cNvSpPr>
          <p:nvPr>
            <p:ph type="sldNum" sz="quarter" idx="12"/>
          </p:nvPr>
        </p:nvSpPr>
        <p:spPr/>
        <p:txBody>
          <a:bodyPr/>
          <a:lstStyle>
            <a:lvl1pPr>
              <a:defRPr/>
            </a:lvl1pPr>
          </a:lstStyle>
          <a:p>
            <a:pPr>
              <a:defRPr/>
            </a:pPr>
            <a:fld id="{BC1111BD-F057-4A31-AEA8-52B49D84086D}"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75C446E-4B4F-4177-83A0-166063CB7B65}" type="datetime1">
              <a:rPr lang="fr-FR"/>
              <a:pPr>
                <a:defRPr/>
              </a:pPr>
              <a:t>27/11/2014</a:t>
            </a:fld>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Fiches Action_V6.pptx</a:t>
            </a:r>
          </a:p>
        </p:txBody>
      </p:sp>
      <p:sp>
        <p:nvSpPr>
          <p:cNvPr id="4" name="Espace réservé du numéro de diapositive 5"/>
          <p:cNvSpPr>
            <a:spLocks noGrp="1"/>
          </p:cNvSpPr>
          <p:nvPr>
            <p:ph type="sldNum" sz="quarter" idx="12"/>
          </p:nvPr>
        </p:nvSpPr>
        <p:spPr/>
        <p:txBody>
          <a:bodyPr/>
          <a:lstStyle>
            <a:lvl1pPr>
              <a:defRPr/>
            </a:lvl1pPr>
          </a:lstStyle>
          <a:p>
            <a:pPr>
              <a:defRPr/>
            </a:pPr>
            <a:fld id="{43DE7C39-82E9-4184-898A-A97E676D900A}"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F1D678D-C73F-481A-8694-0DE7D7E4B99E}" type="datetime1">
              <a:rPr lang="fr-FR"/>
              <a:pPr>
                <a:defRPr/>
              </a:pPr>
              <a:t>27/11/2014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Fiches Action_V6.pptx</a:t>
            </a:r>
          </a:p>
        </p:txBody>
      </p:sp>
      <p:sp>
        <p:nvSpPr>
          <p:cNvPr id="7" name="Espace réservé du numéro de diapositive 5"/>
          <p:cNvSpPr>
            <a:spLocks noGrp="1"/>
          </p:cNvSpPr>
          <p:nvPr>
            <p:ph type="sldNum" sz="quarter" idx="12"/>
          </p:nvPr>
        </p:nvSpPr>
        <p:spPr/>
        <p:txBody>
          <a:bodyPr/>
          <a:lstStyle>
            <a:lvl1pPr>
              <a:defRPr/>
            </a:lvl1pPr>
          </a:lstStyle>
          <a:p>
            <a:pPr>
              <a:defRPr/>
            </a:pPr>
            <a:fld id="{B4383BCC-D676-453A-B687-16DDDDDC6E0A}"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21D17F7-7B22-4BC4-B17D-12CF72AB6785}" type="datetime1">
              <a:rPr lang="fr-FR"/>
              <a:pPr>
                <a:defRPr/>
              </a:pPr>
              <a:t>27/11/2014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Fiches Action_V6.pptx</a:t>
            </a:r>
          </a:p>
        </p:txBody>
      </p:sp>
      <p:sp>
        <p:nvSpPr>
          <p:cNvPr id="7" name="Espace réservé du numéro de diapositive 5"/>
          <p:cNvSpPr>
            <a:spLocks noGrp="1"/>
          </p:cNvSpPr>
          <p:nvPr>
            <p:ph type="sldNum" sz="quarter" idx="12"/>
          </p:nvPr>
        </p:nvSpPr>
        <p:spPr/>
        <p:txBody>
          <a:bodyPr/>
          <a:lstStyle>
            <a:lvl1pPr>
              <a:defRPr/>
            </a:lvl1pPr>
          </a:lstStyle>
          <a:p>
            <a:pPr>
              <a:defRPr/>
            </a:pPr>
            <a:fld id="{BCFFDFE2-13F2-4F9C-8413-D987700B0BF1}"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cs typeface="+mn-cs"/>
              </a:defRPr>
            </a:lvl1pPr>
          </a:lstStyle>
          <a:p>
            <a:pPr>
              <a:defRPr/>
            </a:pPr>
            <a:fld id="{F29B9D9E-A8D3-4FAE-918E-508CCC3581D8}" type="datetime1">
              <a:rPr lang="fr-FR"/>
              <a:pPr>
                <a:defRPr/>
              </a:pPr>
              <a:t>27/11/2014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charset="0"/>
                <a:ea typeface="ＭＳ Ｐゴシック" charset="-128"/>
                <a:cs typeface="+mn-cs"/>
              </a:defRPr>
            </a:lvl1pPr>
          </a:lstStyle>
          <a:p>
            <a:pPr>
              <a:defRPr/>
            </a:pPr>
            <a:r>
              <a:rPr lang="fr-FR"/>
              <a:t>Fiches Action_V6.pptx</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cs typeface="+mn-cs"/>
              </a:defRPr>
            </a:lvl1pPr>
          </a:lstStyle>
          <a:p>
            <a:pPr>
              <a:defRPr/>
            </a:pPr>
            <a:fld id="{23534663-BA48-4A94-B4CD-51780F5B3C6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71625" y="357188"/>
            <a:ext cx="6286500" cy="3714750"/>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7" name="Forme en L 6"/>
          <p:cNvSpPr/>
          <p:nvPr/>
        </p:nvSpPr>
        <p:spPr>
          <a:xfrm rot="5400000">
            <a:off x="2204244" y="-275431"/>
            <a:ext cx="1592262" cy="2857500"/>
          </a:xfrm>
          <a:prstGeom prst="corner">
            <a:avLst>
              <a:gd name="adj1" fmla="val 16359"/>
              <a:gd name="adj2" fmla="val 17522"/>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8" name="Forme en L 7"/>
          <p:cNvSpPr/>
          <p:nvPr/>
        </p:nvSpPr>
        <p:spPr>
          <a:xfrm rot="16200000">
            <a:off x="7182644" y="3396456"/>
            <a:ext cx="636588" cy="7143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5364" name="Rectangle 8"/>
          <p:cNvSpPr>
            <a:spLocks noChangeArrowheads="1"/>
          </p:cNvSpPr>
          <p:nvPr/>
        </p:nvSpPr>
        <p:spPr bwMode="auto">
          <a:xfrm>
            <a:off x="1857375" y="785813"/>
            <a:ext cx="5903913" cy="2246312"/>
          </a:xfrm>
          <a:prstGeom prst="rect">
            <a:avLst/>
          </a:prstGeom>
          <a:noFill/>
          <a:ln w="9525">
            <a:noFill/>
            <a:miter lim="800000"/>
            <a:headEnd/>
            <a:tailEnd/>
          </a:ln>
        </p:spPr>
        <p:txBody>
          <a:bodyPr>
            <a:spAutoFit/>
          </a:bodyPr>
          <a:lstStyle/>
          <a:p>
            <a:pPr algn="ctr"/>
            <a:r>
              <a:rPr lang="fr-FR" sz="3200" b="1">
                <a:solidFill>
                  <a:srgbClr val="002060"/>
                </a:solidFill>
                <a:latin typeface="Impact" pitchFamily="34" charset="0"/>
              </a:rPr>
              <a:t>    </a:t>
            </a:r>
            <a:r>
              <a:rPr lang="fr-FR" sz="2800">
                <a:solidFill>
                  <a:srgbClr val="604A7B"/>
                </a:solidFill>
                <a:latin typeface="Calibri" pitchFamily="34" charset="0"/>
                <a:sym typeface="Wingdings" pitchFamily="2" charset="2"/>
              </a:rPr>
              <a:t> </a:t>
            </a:r>
            <a:r>
              <a:rPr lang="fr-FR" sz="2800">
                <a:solidFill>
                  <a:srgbClr val="604A7B"/>
                </a:solidFill>
                <a:latin typeface="Calibri" pitchFamily="34" charset="0"/>
              </a:rPr>
              <a:t>LÂCHE PAS L’ECOLE  ! </a:t>
            </a:r>
            <a:r>
              <a:rPr lang="fr-FR" sz="2800">
                <a:solidFill>
                  <a:srgbClr val="604A7B"/>
                </a:solidFill>
                <a:latin typeface="Calibri" pitchFamily="34" charset="0"/>
                <a:sym typeface="Wingdings" pitchFamily="2" charset="2"/>
              </a:rPr>
              <a:t></a:t>
            </a:r>
            <a:endParaRPr lang="fr-FR" sz="2800">
              <a:solidFill>
                <a:srgbClr val="604A7B"/>
              </a:solidFill>
              <a:latin typeface="Calibri" pitchFamily="34" charset="0"/>
            </a:endParaRPr>
          </a:p>
          <a:p>
            <a:pPr algn="ctr"/>
            <a:r>
              <a:rPr lang="fr-FR" sz="1000" b="1">
                <a:solidFill>
                  <a:srgbClr val="CC0066"/>
                </a:solidFill>
                <a:latin typeface="Calibri" pitchFamily="34" charset="0"/>
              </a:rPr>
              <a:t/>
            </a:r>
            <a:br>
              <a:rPr lang="fr-FR" sz="1000" b="1">
                <a:solidFill>
                  <a:srgbClr val="CC0066"/>
                </a:solidFill>
                <a:latin typeface="Calibri" pitchFamily="34" charset="0"/>
              </a:rPr>
            </a:br>
            <a:r>
              <a:rPr lang="fr-FR" sz="2800">
                <a:solidFill>
                  <a:srgbClr val="604A7B"/>
                </a:solidFill>
                <a:latin typeface="Impact" pitchFamily="34" charset="0"/>
              </a:rPr>
              <a:t>Semaine de l’orientation</a:t>
            </a:r>
          </a:p>
          <a:p>
            <a:pPr algn="ctr"/>
            <a:r>
              <a:rPr lang="fr-FR" sz="2800">
                <a:solidFill>
                  <a:srgbClr val="604A7B"/>
                </a:solidFill>
                <a:latin typeface="Impact" pitchFamily="34" charset="0"/>
              </a:rPr>
              <a:t> et de la persévérance scolaire</a:t>
            </a:r>
            <a:r>
              <a:rPr lang="fr-FR" sz="3200" b="1">
                <a:solidFill>
                  <a:srgbClr val="CC0066"/>
                </a:solidFill>
                <a:latin typeface="Calibri" pitchFamily="34" charset="0"/>
              </a:rPr>
              <a:t/>
            </a:r>
            <a:br>
              <a:rPr lang="fr-FR" sz="3200" b="1">
                <a:solidFill>
                  <a:srgbClr val="CC0066"/>
                </a:solidFill>
                <a:latin typeface="Calibri" pitchFamily="34" charset="0"/>
              </a:rPr>
            </a:br>
            <a:endParaRPr lang="fr-FR" sz="1000" b="1">
              <a:solidFill>
                <a:srgbClr val="CC0066"/>
              </a:solidFill>
              <a:latin typeface="Calibri" pitchFamily="34" charset="0"/>
            </a:endParaRPr>
          </a:p>
          <a:p>
            <a:pPr algn="ctr"/>
            <a:r>
              <a:rPr lang="fr-FR" sz="2800">
                <a:solidFill>
                  <a:srgbClr val="604A7B"/>
                </a:solidFill>
                <a:latin typeface="Calibri" pitchFamily="34" charset="0"/>
                <a:sym typeface="Wingdings" pitchFamily="2" charset="2"/>
              </a:rPr>
              <a:t>Février 2014</a:t>
            </a:r>
          </a:p>
          <a:p>
            <a:pPr algn="ctr"/>
            <a:endParaRPr lang="fr-FR" sz="1000">
              <a:solidFill>
                <a:srgbClr val="CC0066"/>
              </a:solidFill>
              <a:latin typeface="Calibri" pitchFamily="34" charset="0"/>
            </a:endParaRPr>
          </a:p>
        </p:txBody>
      </p:sp>
      <p:sp>
        <p:nvSpPr>
          <p:cNvPr id="15365"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15366"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15367" name="AutoShape 10"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15368" name="AutoShape 4"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153988"/>
            <a:ext cx="304800" cy="304801"/>
          </a:xfrm>
          <a:prstGeom prst="rect">
            <a:avLst/>
          </a:prstGeom>
          <a:noFill/>
          <a:ln w="9525">
            <a:noFill/>
            <a:miter lim="800000"/>
            <a:headEnd/>
            <a:tailEnd/>
          </a:ln>
        </p:spPr>
        <p:txBody>
          <a:bodyPr/>
          <a:lstStyle/>
          <a:p>
            <a:endParaRPr lang="fr-FR">
              <a:latin typeface="Calibri" pitchFamily="34" charset="0"/>
            </a:endParaRPr>
          </a:p>
        </p:txBody>
      </p:sp>
      <p:sp>
        <p:nvSpPr>
          <p:cNvPr id="15369"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153988"/>
            <a:ext cx="304800" cy="304801"/>
          </a:xfrm>
          <a:prstGeom prst="rect">
            <a:avLst/>
          </a:prstGeom>
          <a:noFill/>
          <a:ln w="9525">
            <a:noFill/>
            <a:miter lim="800000"/>
            <a:headEnd/>
            <a:tailEnd/>
          </a:ln>
        </p:spPr>
        <p:txBody>
          <a:bodyPr/>
          <a:lstStyle/>
          <a:p>
            <a:endParaRPr lang="fr-FR">
              <a:latin typeface="Calibri" pitchFamily="34" charset="0"/>
            </a:endParaRPr>
          </a:p>
        </p:txBody>
      </p:sp>
      <p:sp>
        <p:nvSpPr>
          <p:cNvPr id="15370"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153988"/>
            <a:ext cx="304800" cy="304801"/>
          </a:xfrm>
          <a:prstGeom prst="rect">
            <a:avLst/>
          </a:prstGeom>
          <a:noFill/>
          <a:ln w="9525">
            <a:noFill/>
            <a:miter lim="800000"/>
            <a:headEnd/>
            <a:tailEnd/>
          </a:ln>
        </p:spPr>
        <p:txBody>
          <a:bodyPr/>
          <a:lstStyle/>
          <a:p>
            <a:endParaRPr lang="fr-FR">
              <a:latin typeface="Calibri" pitchFamily="34" charset="0"/>
            </a:endParaRPr>
          </a:p>
        </p:txBody>
      </p:sp>
      <p:sp>
        <p:nvSpPr>
          <p:cNvPr id="15371" name="AutoShape 2"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fr-FR">
              <a:latin typeface="Calibri" pitchFamily="34" charset="0"/>
            </a:endParaRPr>
          </a:p>
        </p:txBody>
      </p:sp>
      <p:sp>
        <p:nvSpPr>
          <p:cNvPr id="15372" name="AutoShape 4" descr="data:image/jpeg;base64,/9j/4AAQSkZJRgABAQAAAQABAAD/2wCEAAkGBhASERIUExEUFBIVGBUZFhMXFxYVGxAYHBAWGBYSGxYXGyYgHhojGhkdIC8kLycpOCwuFh4xQTEtNScrLCkBCQoKDgwOGg8PGS8kHyQ1LC8xMCktNTQqLDY1LC8xNDQ1KiwpLCwtNDUvLDQsLCwvLC0sMiw0LzQvNDQpLC4sNP/AABEIAJ8AeAMBIgACEQEDEQH/xAAcAAEAAgMBAQEAAAAAAAAAAAAABQYCAwQHAQj/xAA7EAACAQMCBQIEAwUGBwAAAAABAgMAERIEIQUGEyIxQVFhcYGRFCMyBzNCUqEWQ2KCkrEVU3LBwtHx/8QAGgEAAgMBAQAAAAAAAAAAAAAAAAUBAwQCBv/EADYRAAEDAgMEBwgABwAAAAAAAAEAAgMEERIhMRNBUWEFInGBodHwFCMykbHB4fEGFSQzQnKi/9oADAMBAAIRAxEAPwD3GlKUISlKUISlKUISlKUISlKUISovmDV4RWHlthW7VcYij8tc+w3qPk5kiJ/dk/P/AOUqrayDZui2oaTlxt8lrghkxB2EkLi4RopJTcswQeT7/CrTHGFFh4qK0vMEB2tjUrHKGFwQRXPRccEbLRvxHefWimrdI53WbYLKlKU3WNKUpQhKUqH5t1OGlchSxYogGbR7vIqjvXcbn0ruNhkeGDfkocbC6mKV55oxNPDo4HnlQs+rVnR2yBieydx3YKffzbeunmDXSjXQohYdH8J1JOo46glldLdIdp/Qbk+9b/YDiwYs8/A28SqtrleyucmtjV1jLAO4ZlX1YLjkfkMh9608N4vDqAxibNRbvAOLXH8LHZvpVI0sjf8AEuoXZmx4kBkxIQRyQBAqnYDff32rk4VPqToJmY6hY3XRlHkYhi7sROUINwp7dha1/FW/y5uH4s+r4uI036fVc7U304r0yaUKrMxsqgkn2AFyarnFOPGSyxHtNtx/FcbVTodbJCJwJpWzXXr3yM9ulrXjjIyOxCC1/WmgjnbU6bASsyrpX7T2qrTATNICdwUB96S9IUEk0nssUltbnl++enyW6CRsbdq9t+AVy0PLZbeRrX9PWpJeAQD0/rXHzRIR07Ejz4qHhWZhdciPhXk3vpqOUwNgxEb9SfBM2tlmaJC+wU5qeWoz+hsT96ikkm0r2Pj29DX3S6efNbh7XF6svENCJUIPn0PtVjKZtU100DDG9unNculMRDJHYmnwWei1iyKGX7e1KrnAtSY5cD4O31pTro+s9phxOycMj2rDUw7J9hpuVqpSlMVmSormAaZ42iml6Yt1L5YlQjqeoCfZrVK1Rf2kR/maSwv1S+nI9xI8R/2U1roo9pM1t7c+wXVcrsLCVMS8lQNAkXUlGJkIkVrO3UJMgJt4a9btXyjC8yS5SKVEQKhu2QRMWiyBHoWP3qIHEdQeKFFMpRJFVgFYxJEdMW3NsQ/Ut63tXK2o1B0MMnU1DCSZjqHjyd448JQCiruFDhNh8fjW7Zz5Xk1t/wBXP2+drKq7M8vQVig5SgXUNPk5J6vYTdV6pUyWFr7lR6+lcOi5b0SRSQid2GcUbFnBZCgDxQXttZWHxOVRHH+NTD8F0ZGft0zvPmYw6vqo4z+TiQxa5vci166tVqXd9QGYkJxLTKgP8K9HTNYf5mJ+tS2KewLn6/YjzvuKm7dwXPxngunDflsWB/Eht72Mk5klHzDEj4VOaflOFvw8mUgMaxgqrWEuDZR5D4Nv9apfMcjJGpUuA+s1aNgCWO0rADEX/Uq/S9SsPFZidEZZZoVwhGSozIZjMA0cgAsMl7Re1r3FKYaWpZWyPdL8V7Dfly8tMitckjDA0BumqsHNf939ajdBxh4lIUDc33qS5r/u/rXJwrUwKpEgub7bV4erLh0i7C/AeJ7AnUNvZhdt+XeuvQcfkkkVSBY1Yag4NfpMhivdfbapyvQdGucWHHIHm+o3JbVAYhZuFVLii46nb3X+ppWM7dXU7fzD+lfaR07HySSujGWIrfI5rWsDtbK3UpWnUayOMqHYLlcC+17KSd/kK9iATkElW6o/ivBY9Q0DOSDDIJFtbchSLG48b/0qQrFpACASAT4F/PyqWOc03bqoIB1UUOXFGqOoEsouQzQggIzhMA52ue30vb1tWqTlVfwyQJPNHgxZZEKht8gQQVxYWY7Eex8gVOVq/FJn079+OWP+G9r/AHFXColysdLeH7XOFqgNZyPE/QAmljWFI0xXAiRY5VkQNkpP6l9CPNdj8sxlpDm46moj1B/Ts6JGoUbfpIjHx3O9TFKDVSn/AC9a/ZTgbwVb4ryXHLCUEsisJpJ0kGN0d8gyi62ti5Hj1996r0PCVWWNZJZhGhTKPK4kKOHRmyBN8he4tevQzILgXFzew9TbzYfWo/ivBll3Gz+/vSuvNWS2and1m34Z39Zd9rFaqcxAGOQZHwXziPDhqApD2A9vWuL+yo/5h+1R4Go052uB9wa6F5ol9VX/AGrzzqmhkcXVUZa/fqmAinaLQuBC64eWcWDZ+DetnG+MBAUU3Y+T7VFy8Y1Euw2/6R/3rq4by8xOUv8Ap9/nUsmDwYej2EB2rjohzMJD6l17aBZ8t8PO8jf5f/dKn1UAWHileho6VtLEI2/tLZpTK8uK+1R+bk1TTSYJM2Md4gI8kuYZAxviQXyxFifHpV4pTOnn2LsVr9qzPbiFrqk6qXiKyLg0pybUkAoSu01kQkLZV6fgki/xrjEOsF5YxqGkaOHeVDfIaebLtKjEhiB4HkCvQqo/GOZZV1EuKNYI8UYVt3brKC9sTYj080xppnSktaweiqXtDcyVs4TNrzNCWM/SyUd6WyQifucFQQ2yX8Wv8a4+INrhNqXUThgMchGxCp1pDH0sUJbbEm1/PpUk/PDhio04uR+XeS2RFsw/b22vt5vWGp51lCrIIlESuA/ddnH4JpiALbb4i/wNWtbNjxbNunEevz2Lm7bWxFdUEupMOsDNKHFikmDeq3KogFzj4uL3v73Fcmnl1skjAmeNT+H7cTdAWTKzlMSbZBrXt8Nqyl53mAsNKMgt2DOVscZyLdt7EQn7jatrc6uc8NPe36CzFQ9lcuCcfTH0v59KqEczb+7GfMZaeXllddYm8Vxas8QBJIlsv4hQ6KHYRq0QWRe39bKWIHriPNqyGp1wkckzlFljtGI3BkUuwWz4WHYQzel1sSt66IucZuoFMKlXkUA5WMcbfhwNrdzZTfDYVsg53Lfhz0QBO0aC7jtZ4hIL7bi1/rb3ru0tv7bfDtUXbf4irSRetR0cZ/gX7VupSFzGu1C1gkaLBIlHgAVnSlSABkFF7pSlKlCg9DzVA7P+amPUEcR37yY0J/q3nxuK3ScYZZZQwURR2LOdsF6JYk/XaorT8iBTETOWMTbXRd0xiGG38X5S93xO1S2v4AsqapS5A1ChTYDssmNx7+9MHimDuqbj6ZjkN2apGO2YXG/N0YMAzQZAtKLk9JcGO5sLG6239jXzVtwsmUuIiXB6hxvkFfHusP5hb5iuZuRAcgZiA6nIBFHeVdch7Cznbfx5rNeS2ANtQcmxLnAWLrOZVYC+wuSLfLerf6UWLHkdl+PZ6yXPXOoXJpm4aXm7Y3SQ5PI4AGAjVkVNu5RUxpp+HuyRJ02LDNVt5vGUv484XHyBriHIy4KvWbtAAOI8hFUNb5i9q6uH8rCKRZOqWYEE9oGRwkBPwuXv9KJXwuBIkdfv8lLQ4bgtX4rhaBxeICOyuLHt/erbxv8A3g/1VrTX8P6kh6aKBcPIQQWK4KoC2uQRLYfPxvWjiXK0a3J1JQuz4sVBCljqHYf6ZWH+UV0/2YEipJHORsrRtiCL5QupIPkfljbb9XpU+51L3WPb5KOtwCzk1HCyyk9EtHZ1NrldorFdtzbp7D/DXNoJeH5MMIVjLr0WA/eF0Vi33A3+Arl4bytA+IhnbKAmwKg4sGhQMR6jLSn53NdcfIijpfnE9PEboDkAoB29CbDf0ro7BgLTI7vvl4erqBiOeEK1UpSk60pSlKEJSlKEJSlKEJSlKEJSlQj82QCGaY3xiLLYAszkAmwAHrbarGRvf8IuoLgNVs5s4adRo5olBLMtlAOJvf0N9qgONcE15MvSeQJ1FEQRu4IUlZm3cCwkZBb0CWsRtVqfi8ILKXAKqzMDftVVRmP0Dr96+HjMNorsR1Til1Yd38puO0397VqhmmiAAbcZnMdnl9VW5rXalVHUcD1pMoAkCM7sMJML3bWEEYsLXLxH7e222PhuvDs7dViHiITMBJO5r3IkuAFO9gNwNmqzabjUb22ZbtKvcLbxsQx+I281ivMOnKxtmcZTihxfc/EW2G43PvV5qZ9MA+Xrgudm3ipKlKUqV6UpShCUpShCUpShCUpShCVUH4JpDpZ411aBBIxeUdP8okEFWN7XsfJ+FW+qu3KUnQniEi3lYEEhrAC9wbG5rZSvDb3dbMfXs3KuQX3cVlq9JpzNqcpjcwEMgA7UmVE6gb1/dD5fWtms4dE8sLSapTLpAzPsg7WdGuRe6D8sb+1/Nbn5dYrMMx+ZFBH4/SY8rn65f0rRreVnd9YeooE8TouxuhZVBJ33AxH3q9sjLjr2ty5AHdzK4INtF0R6bTgQnrrZmmMfcv5pkJLKvva9cGn4VpxFp0Op/dyMilsVMrhgCgB9e30rp1vLUjvp2EihYpJHZSG7stQsi2sbXABG/wDMaTcsMxhOanpzSSEHIXDyZW7SNx8dqGyMAHvOO7/blz8UEHh6yVhpSlLFelKUoQlKUoQlKUoQlKUoQlfL19r8z8Z4pONROBNKAJZNs22/MPxpt0Z0aa8uAda1tyzzz7IDK6/S96+1+YtLr9QWTOedIiyB5A79iFwGe5Nthc/Sv0vo9MsaKifpUADe+1vJJ8n41PSXRnsOG78V77uHfzRDNtbm1ltvS9eLftLkli1rFJJlSQA2LMouNmxG22wqF5c4nOdZpQZpCDNCCC7bjqrcea806swvwYV7KH+HDLTiobKLEX0/K/QlKUrcvKpSlKEJSlKEJSlKEJSlKEJXh3EP2Va+SaZlbTEM7tbqm4Bka1wF29fsa9xqkrqMpGDaUXVpAO6JuwSSAPcx+qi9vTK3pW+i6QloiTFbPiqpYWy/EobhfKWvjRFkbTxoCAZI3JkcliBEMh07eAO0kfPevQotSwj8J1QP3Yfa9u1crbX+R+tViXXoyNG8LBAF9YbFbPfxHey/+e1ZaGdWs0UFmsmJJhH6pihFxEbWG/xvVdTVvqTd4Hcuo4xHooTnDlbiHEJVYjTx9NQuAmL2vvc9gtf5elRnB/2Za2LUQSO0GKSxsbObkLIpNhj5q2f8QjdUZtO2yqzX/DnoggC+ybgW9P5RYGtmn1UXWjA05HcFDEQjGzWBsqXttcfMeKVGlYXYje69DH09UxRbFgaG2ta35VwpSlakhSlKUISlKUIX/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fr-FR">
              <a:latin typeface="Calibri" pitchFamily="34" charset="0"/>
            </a:endParaRPr>
          </a:p>
        </p:txBody>
      </p:sp>
      <p:pic>
        <p:nvPicPr>
          <p:cNvPr id="15373" name="Image 16" descr="untitled.bmp"/>
          <p:cNvPicPr>
            <a:picLocks noChangeAspect="1"/>
          </p:cNvPicPr>
          <p:nvPr/>
        </p:nvPicPr>
        <p:blipFill>
          <a:blip r:embed="rId3"/>
          <a:srcRect/>
          <a:stretch>
            <a:fillRect/>
          </a:stretch>
        </p:blipFill>
        <p:spPr bwMode="auto">
          <a:xfrm>
            <a:off x="52388" y="4454525"/>
            <a:ext cx="2143125" cy="2143125"/>
          </a:xfrm>
          <a:prstGeom prst="rect">
            <a:avLst/>
          </a:prstGeom>
          <a:noFill/>
          <a:ln w="9525">
            <a:noFill/>
            <a:miter lim="800000"/>
            <a:headEnd/>
            <a:tailEnd/>
          </a:ln>
        </p:spPr>
      </p:pic>
      <p:sp>
        <p:nvSpPr>
          <p:cNvPr id="15374" name="AutoShape 7" descr="data:image/jpeg;base64,/9j/4AAQSkZJRgABAQAAAQABAAD/2wCEAAkGBhQREBQUEBIWFRIVGBUWFhYWGBYUGBcUGBgWFRcXGBQXHSYfGBkmHBUVHy8kJScpLSwsFR4xNTAqNScrLCkBCQoKDgwOGg8PGjEkHyItLCwvMCssLy8sNCssKSwsLDQwLDQsLCw2MCovKSoqNDQsLC8sLCwpLCwsLCwsLCwsL//AABEIAK0BIwMBIgACEQEDEQH/xAAcAAEAAgMBAQEAAAAAAAAAAAAABgcDBAUCAQj/xABIEAACAQIDAwkDCAgEBQUAAAABAgADEQQSIQUGMQcTIkFRYXGBkTJyoRQjQlKCkrHRFTM0NWJzsrOiwcLwY4Th4vFEU1SDk//EABsBAQACAwEBAAAAAAAAAAAAAAADBAECBQYH/8QANhEAAgEDAQQHBwMEAwAAAAAAAAECAwQREgUhMUETMlFxkaGxIjNhgcHR8BRC4SM0cvEGQ1L/2gAMAwEAAhEDEQA/ALxiIgCIiAIiIAiIgCIiAIiIAiIgCIiAImrtDadOghes6ovaTxPYBxJ7hIFtzlV4rg6f/wBlT8Qn5+knpW9Sr1UVq91SoL238uZYOKxiUlLVHVFHEsQo9TIdtflSoU7jDoax7T0E9SLn0la7Q2pVrtmrVGdv4jw8BwA8JqzrUtmwjvqPPocSvtact1JY9fsSXaHKHjKp0qCmOymAP8RufjMOz9+8ZSYHnjUHWtTpAj8R5GcrBbJrVv1NJ371UkevCdFNyMaf/TP55R+Jltwt4rS0l4FFVLqb1JyfiW1u1vCmNoiogykHK6nXK3G1+sdYM60ifJ9uzUwlKoa2j1Spy3ByqoNrkdZzH4SWTzteMI1GocD1dvKcqUXUWHzEREhJxERAEREAREQBERAEREAREQBERAEREAREQBERAEREAREQBERAEi29+/CYMc3Ts+II9n6Kdhf8vwmLfffUYReaokHEMPEUwesj6x6h5nvqSrVLMWYksSSSTckniSZ1LOy6T26nD1ONf7Q6L+nT4832fybG0tq1cQ5es5du/gB2KOAHhNSZ8Lg2qGyjxPUPEywN2MBgcPZqmapW+s6dFT/Cov6nXwlu62la2b0Tkk+zP5g49C0q3L1cu1kc2DuFicVZsvNUz9N9Lj+FeJ+A75YOxuT3C0LFl55/rVNRfuTgPO/jO9hNoU6o+bcN4HUeI4zZnLqX866zF7vh9z0NDZ9Glvxl9rPiqALAWA6hPsRKh0BERAEREAREQBERAEREAREQBERAEREAREQBERAEREAREQBERAERMOIr5RopZjwUcT5nQDvmG0llgykyObx760sNSYoQ9TgoGqhjwuezr07Jvvsl62uJqEr/AO1TJVPNuLfCQHlQqKj0aFNQqqpchQBcscov4BT96bWsKletGOMR554td3LP4ineVnRoykuPIhWIrtUdnclmYksTxJPEzp7ubt1MbUK09FUXdjoAOoX7TrbwPZOTLu3M2H8lwiKR843Tqe83V5Cw8jPSXlfoafs8XuX58DztjbfqKvtcFvZwaO4lVFypzYHifU6ameK+6eIUXyhvdYE+htJ9E8JU2TQqNyk3l88nq1BJYRVoL03+kjr4qQZN93dv8+uV7Cqo1/iHaO/tE+7z7JFWkzAfOICQesgalT5SEYTFGm6uvFTcd/d5jTznJzU2ZXSzmL9PuhwLRieKFYOqsODAEeBF57nq0870biIiZAiIgCIiAIiIAiIgCIiAIiIAiIgCIiAIiIAiIgCIiAIiIAiIgCVDynqRj9eBppbw6Q/G8t6V7yr7JJWliFHs3pv3Am6HwvmH2hL1hNRrLPPcc3acHO3eOW8g27tEPi6Ct7Jq0wfDMJeW0ccKNJ6jcEBNu3sHrYSgcNXNN1dfaVgw8Qbj8JdtaquPwLGif1iadzjXKewgixk+2FNRUo9j8SvsKUHJwl2rPcQfFb44p2zCqUHUqgAD1Fz5zvbtb7M7ilibXbRag016gw4a9okJdCpIYEEGxB4gjiDPPhx6vGfOad7Wpz1am/gz6dUsqFSGnSl8UXNiqgWm5PAKxPgBKuEm+8uPKYUI36yoAp9AXP8Al5yFKhJAGpOgHeeEm21VU6kYLkvU8TLjgsXd83wtK/1ROhMGCw/N00T6qgegmeenpRcacYvkkbCIiSAREQBERAEREAREQBERAEREAREQBERAEREAREQBERAEREAREQBMGOwSVqbU6gujggju/Pr8pniZTw8ow0msMojeLYD4Ouabi68Ufqdeo+PaOoz1sDeetg2Jot0T7SNqreXUe8S59sbFpYqnzddMw4g8Cp7VPUZXO2OS2shJwzCqvYbI49eifUeE7tG8p1Y6KvH48DzdxYVaE9dDh8OKM1ferA4uzYmnUo1et6dmB8e3zW83tl1NmUvnRiOdZdVV+j0uqyFRc+Okr7G7Lq0WK1abIR1ETVlaexrOrLpILf28d5PDb19Sj0Unu8Ce7R2ucRULsw14AEEBeoCdrdHZQZ+ee2VfZ727fAfj4Sq6NFmNkUsexQSfQTsYDdDGVfYoVAO1vmx/itORH/jNOnW6apWzz3rn4intOc+FPPd/ouxsSo4so8SBNHE7yYan7eIpDuzqT6A3kDwHJRVbXEVlUdiAufVrAfGSbZvJzhKViyGq3bUNx9wWHqDL0qVvD97fci/Crcz/AOtLvYflBoMcuHStiG7KdNrerWt6Tbw5xlf9YFwtP6qkVKx+17CehM7GHwyU1y00VV7FAUegmWROcF1I+O/+PInjTm/eS+S3L7+Zjo0QigLwHiT4knUmZIiQFgREQBERAEREAREQBERAEREAREQBERAEREAREQBERAEREAT4WtqeE+zk7z4Z6mGYU7k3BIHEqOI7+3ykdWbhBySzhcAZsTt6hT9qqt+xTmPoJHtqb5M11oDKPrn2vIdUjU2sBsupWNqak9p4KPEzylTalzcexTWM9nE0yzWdySSSSTxJ4nznb2Nuo1azVRkp+HSbwB4Dvne2PuslGzP06nf7I8B/mZ3JdstkNPXX8Puxp7TDhcItNQtNQqjgB/vjM0RPQpJLCNxERMgREQBERAEREAREQBERAEREAREQBERAEREAREQBERAEROTtPerDYc2rVlDD6IuzearcibRjKTxFZNZTjBZk8HWiRccpOCv+sbx5t/ynZ2bt2hiP1FVX7QDqPFTrN5UakVmUWvkRwr0pvEZJ/M34iYsTikpqWqOqKOJYhR6mRJZJW8b2ZYkaxHKJgkNudLe6jsPW1ow/KJgnNueK+8jqPW1pN+nq4zpfgQfqqOca14o7VfZNJ2zPSQt2kD49s2UphRZQABwA0HpPNDEK6hkYMp4FSCD4ERiMQtNGdyFVQSxPAAcTK6ppPct5PlYyZInKwe9OFquEpV0Z2vZQdTYE/gDM+1NuUMML16qpfgDxPgo1Ml6OedOHk06WDWrKx3m9Eiw5ScFe3ON4829vwnf2dtSliEz0aiuvap4dxHEHxm06NSCzKLRiFenN4jJP5m1Ew4rGJSQvVcIg4sxAHqZHqvKPglNucY94RyPW0xClOfVTYnWp0+vJLvZJ4nJ2VvVhsSctGsC31TdW8laxPlN3H7Rp0Ez1nCJcC54XPCYcJJ6Wt5sqkJR1JrBsxOThd68LVdUp4hGdjZQDqT2TrTEoyj1lgzGcZ74vIiJgxuOSiheqwRBa7HgLmw+JmEs7kZbSWWZ4nJwu9WFquqU66M7GwUXuT6TrTMoyj1lgxGcZ74vIiImpsIiIAiIgCIiAIiIAiIgCInM3k2icPhK1UaMqHL7x6K/EibRi5NJczWUlGLk+RCd/N+mzth8K2ULdalQcS3Aop6gOBPb8YjsXdqviyeYS4HtOTlUHvY8T3C5mps7BNXrJTB6VRgt+PE6k/E+UvnZ2z0oUlp0xZEFh+Z7SeJncrVI2cFCC3s87QpSv6jqVH7K/MFX1OSvFBbh6RPZmYfEraRvE7Pr4WsFdXp1gRltxvwBVl4+Uv2YquERmVmRSyElSQCVJ0JB6pVp7SmuusouVNk037ttM5+7ZxBwyfK7c9bzt1ZwNM3baVdvHs7HVsbzVYNUqm5QL7GTtTqVe2/nLmnlrDU9XX3StRuXSm5KK3+RbuLNVoRg5Pd595WmC5JahW9auqN9VVz28yRMG2OS2rSQtQqCtbUrlyN9nUg+GknuK3twlM2fE079gbN/Teap3+wP/AMgfdf8AKWI3V23nDx3FSVnZJacpP/Lf6lYbrbzPgqwIJ5on5xOojrNuph/laWzvO4OAxBHA0XI8Msp3eStTfF1moG9NnLKQLDXU6HvJlp4g32Lc8fki/wBoSe8gnKnUxhtor2E2o1KWcpJ4Ko2JtQ4autZRdkzWB4XKMov3Am/lOns3dzF7RdqvG56VWobAnsHWbdgFhONs7CGtWp0xxd1T7xAl+4PCrSpqlMAIoCgDsEnvLjoGnFe0/QrWFr+oTU37K5fFlTbT5NcVRQuuSqALkITmt3KQL+Ws4ewtt1MJWWpTPDRl6nXrU/70l9yi97sEKWOrougzkgdgYB7f4ppaXLuMwqEl9aK101aTxvN3aWOxG1sTamrFRfIl+iifWY8Ae0+QnQHJTict+cpZvq3b8cslPJls1aeCFS3TqszE9eVSVUeGhP2jJdK1a9lSl0dJYS3Fuhs+NaHS1m3KW8oDaOzauFq5KqlKi2I19GVhxGnEdkszdzaH6T2fVo1jeqBkY9ptem/jceqzV5WcEDQo1bdJXKX/AIWBNvVR6mcrkmrWxFZepqYP3WA/1SxVn09t0vNfcrUaf6e76HOYy+qIaC9Gr9WpTf0dG/MS+dlY8V6NOqvB1DeF+I8jcSruUzY/M4vnVHRrDN9sWDf6T5mSDkq2vno1KDHWmcy+43EeTXP2ppeJVqEaq5fnqb2DdvcSoS5/Th4onkr3lY2rZaWHU+1843gOivxzfdlhSi969qfKcZVqA3XNlT3F6It42v5yrs+lrq6uwubUraKOlcZbiS8lWyM9WpiGGlMZE99uJ8l0+1LPnG3R2R8mwdKmR0yM7++2p9NB9mdmQXVXparfLgizZUehoxjz4vvYiIlYtiIiAIiIAiIgCIiAIiIAkb5Q1J2dWt/wz5c4kkk09r4AV6FSkfpqy37CRofW0kpS0zjJ8miKtBzpyiuaa8im9yWA2hh7/Xt5lWA+MvCfnxlqYetrdatJ/uup/MS6N2N6KeNpAqQKoHTp9YPWQOtewzqbSpt4qLgcbZNWMVKk9zzk7cROLtXe/DYaqlKrU6bGxtqEHUXP0R/54azkxhKbxFZO3OcYLMng6G09orh6L1ah6KAk9/YB3k2HnKZ23vLiMfUsS2UmyUUvbU6Cw9tu8/CWJylsTs8leBene3ZfT42kJ5NWUY9c9rlHCX+tYcO+2adayhGFKVbGWvocXaE5VK0aCeE8eZt7O5LMQ4BqulK/0dXYeNtPjOkOSIdeKP8A+X/fLFmvjsclGm1SqwVFFyT+Hee6Vnf15Pc/ItrZttFb14tlFbd2Z8mxFSiGzZCBmta+gPC5txlrVv3L/wAov9oSpdqY4169SqRY1HZrdlzoPS0tqt+5f+UX+0JfvM4p6uOUc2w06qunhh4Kw3T/AG7DfzU/GXqJRe6f7dhv5qfjL0ErbT68e4s7H6ku8+yleUH941/Gn/bSXVKV5Qf3jX8af9tJrsz3r7vqiTa/uV3/AEZZe4f7uw/ut/W0784G4f7uw/ut/W078o1/eS736nRt/dQ7l6EN5VP2Jf5q/g0jXJR+2VP5Lf1pJLyqfsS/zV/BpGuSj9sqfyW/rSdOj/ZS+Zx6/wDfw+RNd/Nj/KME4UXen84vioNx5rf4SsNztr/JsZSc+wTkf3X0v5Gx8peBlG727H+S4upTAshOZPcbUW8NR9mY2fNTjKjL87TO04OnONePL8Ra2+m1fk+CquDZmGRfefS48Bc+Uq/cjY/ynG01IuifOP4LqB5nKPMzLvNvScVQwtO+tNL1O+p7AP3Rf7Zkx5Ldj83h2rMOlVNl/lrp8Wzegm6i7W3lni/9fyRykry6il1Us/X+CbxETinoRERAEREAREQBERAEREAREQBERAIjvnuKMX87RISuBrf2agHAHsbv9e6scbsrEYV/nKb02HBtR5q40PkZfk+MoIsRcd8v0L6dJaWso5lzs6nWlri8MoZt5cSVynE1bdnON+N7zJsndrEYpvmqbEE6u11Ud5Y8fK5l3DZ9MG/Npf3V/KZwJO9pJL2IYK62S2/6k20cLA7rBcB8krVGqAqQWP0TxGTsCm1r/wDSVXtvdfEYJ+krFQbrVS+U9YNx7J7jLoxuO5vKArO7GyquUE2BJN2IAAA4k9nbPn6Sp8HdUYKGZHZQyg29oXt1ju1kFC6qU23jKZZubOlVSjnDjuTKgw/KDjUXKK97fWVGPqRczZwuAx21HHOM5pg+24y017cqiwY+HwlnDEYS2bNQtcDN83xIuBfw/Azbp46mVutRMtr3DC1tR/pb7p7JNK8Ud8KeH2/iII2LluqVW12Z/kpverd40MU1OjTc01WnY5WNzkXMbgcS15YzoTsa1jm+SgWsb3FMC1uN9J3F2nSNrVUObMV6Q1C3zW8LH0M819q0kJUuuYKXtcXyiw69OJHrIalzOoopx3x8yelaQpOclLdLyyU7urgKgxuHJpuAKqXJVgBr4S7RNTFbVp06QqOygFbqMy9LS9lN7GfG2qoampDA1Cyi44ZSRc66Am1u24mlzWlcNS04N7S3jbJx1Zybspzf3BVG2hXK03IJTUKxH6tOsCWwdr0QCTWp2BsTnXQ66HXTgfQ9k+Utq0ybFwpJcAFgCQhIJAvqNCZi2qyoSctOeRtd0Y3MFDVjfn6HO3HQrs+gGBBCm4IsfabqM7s0v0zRKsVqo2UZjlZTpw7e2w8x2z0Np0tL1EB6OmZTqwuo0PWNR2yGeqUnLHFlinphFRzwWCNcp9FmwahVLHnV0AJPBuyR3ktwjri3LIyjmm1KkD206zLETbVEgtzihBpnLKBfM621N73Q9Vuy9jbYpYtGZlV1LL7QBBI8R1SxG4lCi6WkqSto1K6rauHIzSC8qmx89BK6jWkcre4xsPRrfek6kD5Vdr5aNOgp1qHO3uLwHm39M1s9XTR0/i5m9/p/Ty1fj5Fb4HBtWqpTT2nYKPEm3p1+Uv3A4NaNJKaCyooUeAFpWPJbsfnMQ1dh0aQsPfbT4Lf1EtWWdpVdU1BcvUp7Jo6abqPn6IRETlnZEREAREQBERAEREAREQBERAEREAREQBERANXGYLnMpDFXQkqwseIsQQdCCD8BNT9AAtdqjNqHsQmr9G7XC9eQacNT3W6sTdTkuBo6cXxOW276EWueDL1fSFQE8OPzjRW2CrEnOwDXzAZdfbtxGlucb4TqRM9JLtMdFDsOLjtlU865qjDMxsgK8WGW9urjx8JixmBprTDPWYqzKuYBSC7PTyHojQBkA8zfuz7Q2EKtUtntmAv0QWFgy9F79EfOdnV3z7Q2GvMCmxuM2ZrBrHQqRZmJGnfJVNJJ6iBwbbWnzMRwlKoDSSoVNLNQawTXOqsygMLX4cO+ZcXs6jUqBmqHnDlCWe1uaOfRRo2pub34zXbdq2Qc6TZ1ZiV1Z1CEtcEakoT2dLhoJ9rbsLlyqwUEZTZRfWnzZIIOhNgb+XfM5j/6MaZc4eZqfodyLqwzZBTp2embUwKi39izL0wOF9OPVN0bDp2sauhsrAFLFwWIFyLggsdPDz9bN2JzdRXDD2WDABuldi3FmawBY8PW2kxUN2FCsC1z0gCQSb2ADdJj0hrqLcZl1E/3eRrGk1+3zGKwNHNzZdg+ZSoA6zkKsLDVfmT6Edk9YrZFJaeXnGAurFVy66JSHR7OgPC5m/jtlrVa5NjzboDYXGYqbg9RBQGaNPd0CpfPc5V1sb5hYE6NlsbE2txJN5rGawvaJJU3l+yj1+ikN251laxbXJdUJqkgqw/4zC57B332tn7Op0iOba9lawuD0XbNft6rXmlV3aXKbNZtOllsTlFOwJBuV+bGl+uZ9l7H5moWDC2RVIAOp01JZieq3nrewmJSTj1vIRi1Lq+ZxNq8plGhUqU+aqM9NmX6IBI0434eUrXbO16mMrmo/tNYKoubDgqqP93J75ONtcnfPYmrU+UZecctbm72ub2vnF/Sdrd3k/oYVxUJNWoOBYABe9VHX3m86NOrbW8dUd8sfE5VWhd3M9E90U/gb25+w/kmERGHzh6dT326vIWHlO3ETkTm5ycnzO5TgqcVGPBCIiam4iIgCIiAIiIAiIgH/9k="/>
          <p:cNvSpPr>
            <a:spLocks noChangeAspect="1" noChangeArrowheads="1"/>
          </p:cNvSpPr>
          <p:nvPr/>
        </p:nvSpPr>
        <p:spPr bwMode="auto">
          <a:xfrm>
            <a:off x="0" y="-153988"/>
            <a:ext cx="304800" cy="304801"/>
          </a:xfrm>
          <a:prstGeom prst="rect">
            <a:avLst/>
          </a:prstGeom>
          <a:noFill/>
          <a:ln w="9525">
            <a:noFill/>
            <a:miter lim="800000"/>
            <a:headEnd/>
            <a:tailEnd/>
          </a:ln>
        </p:spPr>
        <p:txBody>
          <a:bodyPr/>
          <a:lstStyle/>
          <a:p>
            <a:endParaRPr lang="fr-FR">
              <a:latin typeface="Calibri" pitchFamily="34" charset="0"/>
            </a:endParaRPr>
          </a:p>
        </p:txBody>
      </p:sp>
      <p:sp>
        <p:nvSpPr>
          <p:cNvPr id="15375" name="Espace réservé du numéro de diapositive 16"/>
          <p:cNvSpPr>
            <a:spLocks noGrp="1"/>
          </p:cNvSpPr>
          <p:nvPr>
            <p:ph type="sldNum" sz="quarter" idx="12"/>
          </p:nvPr>
        </p:nvSpPr>
        <p:spPr bwMode="auto">
          <a:noFill/>
          <a:ln>
            <a:miter lim="800000"/>
            <a:headEnd/>
            <a:tailEnd/>
          </a:ln>
        </p:spPr>
        <p:txBody>
          <a:bodyPr/>
          <a:lstStyle/>
          <a:p>
            <a:fld id="{FAA9D9DD-6435-4DFB-8E58-DD36F5B41BBF}" type="slidenum">
              <a:rPr lang="fr-FR" smtClean="0">
                <a:latin typeface="Calibri" pitchFamily="34" charset="0"/>
                <a:ea typeface="ＭＳ Ｐゴシック"/>
                <a:cs typeface="ＭＳ Ｐゴシック"/>
              </a:rPr>
              <a:pPr/>
              <a:t>1</a:t>
            </a:fld>
            <a:endParaRPr lang="fr-FR" smtClean="0">
              <a:latin typeface="Calibri" pitchFamily="34" charset="0"/>
              <a:ea typeface="ＭＳ Ｐゴシック"/>
              <a:cs typeface="ＭＳ Ｐゴシック"/>
            </a:endParaRPr>
          </a:p>
        </p:txBody>
      </p:sp>
      <p:pic>
        <p:nvPicPr>
          <p:cNvPr id="15376" name="Picture 2"/>
          <p:cNvPicPr>
            <a:picLocks noChangeAspect="1" noChangeArrowheads="1"/>
          </p:cNvPicPr>
          <p:nvPr/>
        </p:nvPicPr>
        <p:blipFill>
          <a:blip r:embed="rId4"/>
          <a:srcRect l="24907" t="33093" r="54900" b="21625"/>
          <a:stretch>
            <a:fillRect/>
          </a:stretch>
        </p:blipFill>
        <p:spPr bwMode="auto">
          <a:xfrm>
            <a:off x="7772400" y="4876800"/>
            <a:ext cx="1131888" cy="142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19458"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9462" name="ZoneTexte 11"/>
          <p:cNvSpPr txBox="1">
            <a:spLocks noChangeArrowheads="1"/>
          </p:cNvSpPr>
          <p:nvPr/>
        </p:nvSpPr>
        <p:spPr bwMode="auto">
          <a:xfrm>
            <a:off x="327025" y="323850"/>
            <a:ext cx="8602663" cy="430887"/>
          </a:xfrm>
          <a:prstGeom prst="rect">
            <a:avLst/>
          </a:prstGeom>
          <a:noFill/>
          <a:ln w="9525">
            <a:noFill/>
            <a:miter lim="800000"/>
            <a:headEnd/>
            <a:tailEnd/>
          </a:ln>
        </p:spPr>
        <p:txBody>
          <a:bodyPr>
            <a:spAutoFit/>
          </a:bodyPr>
          <a:lstStyle/>
          <a:p>
            <a:r>
              <a:rPr lang="fr-FR" sz="2200" dirty="0" smtClean="0">
                <a:solidFill>
                  <a:srgbClr val="604A7B"/>
                </a:solidFill>
                <a:latin typeface="Calibri" pitchFamily="34" charset="0"/>
              </a:rPr>
              <a:t>Distribution des bracelets « Lâche pas l’école</a:t>
            </a:r>
            <a:endParaRPr lang="fr-FR" sz="2400" dirty="0">
              <a:solidFill>
                <a:srgbClr val="604A7B"/>
              </a:solidFill>
              <a:latin typeface="Calibri" pitchFamily="34" charset="0"/>
            </a:endParaRPr>
          </a:p>
        </p:txBody>
      </p:sp>
      <p:sp>
        <p:nvSpPr>
          <p:cNvPr id="16" name="Rectangle 15"/>
          <p:cNvSpPr/>
          <p:nvPr/>
        </p:nvSpPr>
        <p:spPr>
          <a:xfrm>
            <a:off x="192088" y="1231900"/>
            <a:ext cx="1022350" cy="4445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Publics</a:t>
            </a:r>
            <a:endParaRPr lang="fr-FR" sz="1400" b="1">
              <a:solidFill>
                <a:schemeClr val="bg1"/>
              </a:solidFill>
              <a:ea typeface="ＭＳ Ｐゴシック" charset="-128"/>
            </a:endParaRPr>
          </a:p>
        </p:txBody>
      </p:sp>
      <p:sp>
        <p:nvSpPr>
          <p:cNvPr id="18" name="Pentagon 7"/>
          <p:cNvSpPr/>
          <p:nvPr/>
        </p:nvSpPr>
        <p:spPr>
          <a:xfrm>
            <a:off x="1285875" y="1231900"/>
            <a:ext cx="3362325" cy="4445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Tous publics : élèves, parents, enseignants, PERDIR, MLDS, COP, partenaires, politiques, etc.</a:t>
            </a:r>
            <a:endParaRPr lang="fr-FR" sz="1100" dirty="0">
              <a:solidFill>
                <a:schemeClr val="tx2"/>
              </a:solidFill>
              <a:ea typeface="ＭＳ Ｐゴシック" charset="-128"/>
            </a:endParaRPr>
          </a:p>
        </p:txBody>
      </p:sp>
      <p:sp>
        <p:nvSpPr>
          <p:cNvPr id="21" name="Rectangle 20"/>
          <p:cNvSpPr/>
          <p:nvPr/>
        </p:nvSpPr>
        <p:spPr>
          <a:xfrm>
            <a:off x="195263" y="2417763"/>
            <a:ext cx="1019175" cy="2413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Organisation</a:t>
            </a:r>
          </a:p>
          <a:p>
            <a:pPr marL="0" lvl="1" algn="ctr">
              <a:lnSpc>
                <a:spcPct val="80000"/>
              </a:lnSpc>
              <a:spcAft>
                <a:spcPts val="600"/>
              </a:spcAft>
              <a:defRPr/>
            </a:pPr>
            <a:r>
              <a:rPr lang="fr-FR" sz="1200" b="1">
                <a:solidFill>
                  <a:schemeClr val="bg1"/>
                </a:solidFill>
                <a:ea typeface="ＭＳ Ｐゴシック" charset="-128"/>
              </a:rPr>
              <a:t>Modalités</a:t>
            </a:r>
          </a:p>
        </p:txBody>
      </p:sp>
      <p:sp>
        <p:nvSpPr>
          <p:cNvPr id="22" name="Pentagon 9"/>
          <p:cNvSpPr/>
          <p:nvPr/>
        </p:nvSpPr>
        <p:spPr>
          <a:xfrm>
            <a:off x="1285875" y="2417763"/>
            <a:ext cx="3376613" cy="2413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36000" anchor="ctr"/>
          <a:lstStyle/>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En amont de la semaine de la persévérance, les professeurs principaux annoncent l’événement et ses objectifs. Ils annoncent également la distribution des bracelets.</a:t>
            </a: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Au début de la semaine de la persévérance scolaire, organiser la distribution des bracelets :</a:t>
            </a:r>
          </a:p>
          <a:p>
            <a:pPr marL="546100" lvl="4" indent="-88900" algn="just">
              <a:buFont typeface="Arial" charset="0"/>
              <a:buChar char="•"/>
              <a:tabLst>
                <a:tab pos="88900" algn="l"/>
                <a:tab pos="271463" algn="l"/>
              </a:tabLst>
              <a:defRPr/>
            </a:pPr>
            <a:r>
              <a:rPr lang="fr-FR" sz="1100" dirty="0" smtClean="0">
                <a:solidFill>
                  <a:schemeClr val="tx2"/>
                </a:solidFill>
                <a:ea typeface="ＭＳ Ｐゴシック" charset="-128"/>
              </a:rPr>
              <a:t>Soit par les professeurs principaux dans le cadre d’une remise solennelle en classe</a:t>
            </a:r>
          </a:p>
          <a:p>
            <a:pPr marL="546100" lvl="4" indent="-88900" algn="just">
              <a:buFont typeface="Arial" charset="0"/>
              <a:buChar char="•"/>
              <a:tabLst>
                <a:tab pos="88900" algn="l"/>
                <a:tab pos="271463" algn="l"/>
              </a:tabLst>
              <a:defRPr/>
            </a:pPr>
            <a:r>
              <a:rPr lang="fr-FR" sz="1100" dirty="0" smtClean="0">
                <a:solidFill>
                  <a:schemeClr val="tx2"/>
                </a:solidFill>
                <a:ea typeface="ＭＳ Ｐゴシック" charset="-128"/>
              </a:rPr>
              <a:t>Soit dans le cadre d’un stand plus spontané à l’entrée de l’établissement par exemple. La distribution peut alors être faite conjointement avec des partenaires</a:t>
            </a: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Bien préciser qu’il existe 2 tailles au bracelet</a:t>
            </a: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Toujours avoir quelques bracelets en poche à distribuer !</a:t>
            </a:r>
          </a:p>
        </p:txBody>
      </p:sp>
      <p:sp>
        <p:nvSpPr>
          <p:cNvPr id="26" name="Rectangle 25"/>
          <p:cNvSpPr/>
          <p:nvPr/>
        </p:nvSpPr>
        <p:spPr>
          <a:xfrm>
            <a:off x="195263" y="4933950"/>
            <a:ext cx="1019175" cy="785813"/>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Pilotage</a:t>
            </a:r>
          </a:p>
        </p:txBody>
      </p:sp>
      <p:sp>
        <p:nvSpPr>
          <p:cNvPr id="27" name="Pentagon 9"/>
          <p:cNvSpPr/>
          <p:nvPr/>
        </p:nvSpPr>
        <p:spPr>
          <a:xfrm>
            <a:off x="1285875" y="4933950"/>
            <a:ext cx="3376613" cy="792163"/>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Un membre du l’équipe projet du bassin</a:t>
            </a:r>
          </a:p>
          <a:p>
            <a:pPr marL="88900" lvl="3" indent="-88900" algn="just">
              <a:buFont typeface="Arial" charset="0"/>
              <a:buChar char="•"/>
              <a:tabLst>
                <a:tab pos="271463" algn="l"/>
              </a:tabLst>
              <a:defRPr/>
            </a:pPr>
            <a:r>
              <a:rPr lang="fr-FR" sz="1100" dirty="0">
                <a:solidFill>
                  <a:schemeClr val="tx2"/>
                </a:solidFill>
                <a:ea typeface="ＭＳ Ｐゴシック" charset="-128"/>
              </a:rPr>
              <a:t>Les équipes de direction des établissements</a:t>
            </a:r>
          </a:p>
          <a:p>
            <a:pPr marL="88900" lvl="3" indent="-88900" algn="just">
              <a:buFont typeface="Arial" charset="0"/>
              <a:buChar char="•"/>
              <a:tabLst>
                <a:tab pos="271463" algn="l"/>
              </a:tabLst>
              <a:defRPr/>
            </a:pPr>
            <a:r>
              <a:rPr lang="fr-FR" sz="1100" dirty="0">
                <a:solidFill>
                  <a:schemeClr val="tx2"/>
                </a:solidFill>
                <a:ea typeface="ＭＳ Ｐゴシック" charset="-128"/>
              </a:rPr>
              <a:t>Les </a:t>
            </a:r>
            <a:r>
              <a:rPr lang="fr-FR" sz="1100" dirty="0" smtClean="0">
                <a:solidFill>
                  <a:schemeClr val="tx2"/>
                </a:solidFill>
                <a:ea typeface="ＭＳ Ｐゴシック" charset="-128"/>
              </a:rPr>
              <a:t>professeurs principaux</a:t>
            </a:r>
            <a:endParaRPr lang="fr-FR" sz="1100" dirty="0">
              <a:solidFill>
                <a:schemeClr val="tx2"/>
              </a:solidFill>
              <a:ea typeface="ＭＳ Ｐゴシック" charset="-128"/>
            </a:endParaRPr>
          </a:p>
        </p:txBody>
      </p:sp>
      <p:sp>
        <p:nvSpPr>
          <p:cNvPr id="28" name="Rectangle 27"/>
          <p:cNvSpPr/>
          <p:nvPr/>
        </p:nvSpPr>
        <p:spPr>
          <a:xfrm>
            <a:off x="192088" y="1752600"/>
            <a:ext cx="1022350" cy="566738"/>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Objectifs</a:t>
            </a:r>
          </a:p>
        </p:txBody>
      </p:sp>
      <p:sp>
        <p:nvSpPr>
          <p:cNvPr id="29" name="Pentagon 7"/>
          <p:cNvSpPr/>
          <p:nvPr/>
        </p:nvSpPr>
        <p:spPr>
          <a:xfrm>
            <a:off x="1285875" y="1752600"/>
            <a:ext cx="3362325" cy="566738"/>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Marquer son appartenance à la communauté « Lâche pas l’école »</a:t>
            </a:r>
          </a:p>
          <a:p>
            <a:pPr marL="88900" lvl="3" indent="-88900" algn="just">
              <a:buFont typeface="Arial" charset="0"/>
              <a:buChar char="•"/>
              <a:tabLst>
                <a:tab pos="271463" algn="l"/>
              </a:tabLst>
              <a:defRPr/>
            </a:pPr>
            <a:r>
              <a:rPr lang="fr-FR" sz="1100" dirty="0" smtClean="0">
                <a:solidFill>
                  <a:schemeClr val="tx2"/>
                </a:solidFill>
                <a:ea typeface="ＭＳ Ｐゴシック" charset="-128"/>
              </a:rPr>
              <a:t>Afficher son attachement à la persévérance scolaire</a:t>
            </a:r>
            <a:endParaRPr lang="fr-FR" sz="1100" dirty="0">
              <a:solidFill>
                <a:srgbClr val="002060"/>
              </a:solidFill>
              <a:ea typeface="ＭＳ Ｐゴシック" charset="-128"/>
            </a:endParaRPr>
          </a:p>
        </p:txBody>
      </p:sp>
      <p:sp>
        <p:nvSpPr>
          <p:cNvPr id="19" name="Rectangle 18"/>
          <p:cNvSpPr/>
          <p:nvPr/>
        </p:nvSpPr>
        <p:spPr>
          <a:xfrm>
            <a:off x="192088" y="5791200"/>
            <a:ext cx="1019175" cy="658813"/>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Réalisation</a:t>
            </a:r>
          </a:p>
          <a:p>
            <a:pPr marL="0" lvl="1" algn="ctr">
              <a:lnSpc>
                <a:spcPct val="80000"/>
              </a:lnSpc>
              <a:spcAft>
                <a:spcPts val="600"/>
              </a:spcAft>
              <a:defRPr/>
            </a:pPr>
            <a:r>
              <a:rPr lang="fr-FR" sz="1200" b="1" dirty="0">
                <a:solidFill>
                  <a:schemeClr val="bg1"/>
                </a:solidFill>
                <a:ea typeface="ＭＳ Ｐゴシック" charset="-128"/>
              </a:rPr>
              <a:t>Production</a:t>
            </a:r>
          </a:p>
        </p:txBody>
      </p:sp>
      <p:sp>
        <p:nvSpPr>
          <p:cNvPr id="23" name="Pentagon 9"/>
          <p:cNvSpPr/>
          <p:nvPr/>
        </p:nvSpPr>
        <p:spPr>
          <a:xfrm>
            <a:off x="1285875" y="5791200"/>
            <a:ext cx="3376613" cy="658813"/>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Les bracelets ont été distribués aux responsables de bassin par le SAIO</a:t>
            </a:r>
            <a:endParaRPr lang="fr-FR" sz="1100" dirty="0">
              <a:solidFill>
                <a:schemeClr val="tx2"/>
              </a:solidFill>
              <a:ea typeface="ＭＳ Ｐゴシック" charset="-128"/>
            </a:endParaRPr>
          </a:p>
        </p:txBody>
      </p:sp>
      <p:sp>
        <p:nvSpPr>
          <p:cNvPr id="25" name="Rectangle 24"/>
          <p:cNvSpPr/>
          <p:nvPr/>
        </p:nvSpPr>
        <p:spPr>
          <a:xfrm>
            <a:off x="4800600" y="4342160"/>
            <a:ext cx="4248150" cy="381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Calendrier</a:t>
            </a:r>
          </a:p>
        </p:txBody>
      </p:sp>
      <p:sp>
        <p:nvSpPr>
          <p:cNvPr id="44" name="ZoneTexte 43"/>
          <p:cNvSpPr txBox="1"/>
          <p:nvPr/>
        </p:nvSpPr>
        <p:spPr>
          <a:xfrm>
            <a:off x="4808538" y="4761260"/>
            <a:ext cx="15160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endParaRPr>
          </a:p>
        </p:txBody>
      </p:sp>
      <p:sp>
        <p:nvSpPr>
          <p:cNvPr id="52" name="ZoneTexte 51"/>
          <p:cNvSpPr txBox="1"/>
          <p:nvPr/>
        </p:nvSpPr>
        <p:spPr>
          <a:xfrm>
            <a:off x="6418263" y="4761260"/>
            <a:ext cx="26336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19493" name="Espace réservé du numéro de diapositive 38"/>
          <p:cNvSpPr>
            <a:spLocks noGrp="1"/>
          </p:cNvSpPr>
          <p:nvPr>
            <p:ph type="sldNum" sz="quarter" idx="12"/>
          </p:nvPr>
        </p:nvSpPr>
        <p:spPr bwMode="auto">
          <a:noFill/>
          <a:ln>
            <a:miter lim="800000"/>
            <a:headEnd/>
            <a:tailEnd/>
          </a:ln>
        </p:spPr>
        <p:txBody>
          <a:bodyPr/>
          <a:lstStyle/>
          <a:p>
            <a:fld id="{452F00B1-CAAE-4167-AB10-F70F55AA5974}" type="slidenum">
              <a:rPr lang="fr-FR" smtClean="0">
                <a:latin typeface="Calibri" pitchFamily="34" charset="0"/>
                <a:ea typeface="ＭＳ Ｐゴシック"/>
                <a:cs typeface="ＭＳ Ｐゴシック"/>
              </a:rPr>
              <a:pPr/>
              <a:t>10</a:t>
            </a:fld>
            <a:endParaRPr lang="fr-FR" smtClean="0">
              <a:latin typeface="Calibri" pitchFamily="34" charset="0"/>
              <a:ea typeface="ＭＳ Ｐゴシック"/>
              <a:cs typeface="ＭＳ Ｐゴシック"/>
            </a:endParaRPr>
          </a:p>
        </p:txBody>
      </p:sp>
      <p:sp>
        <p:nvSpPr>
          <p:cNvPr id="30" name="Flèche vers la droite 34"/>
          <p:cNvSpPr/>
          <p:nvPr/>
        </p:nvSpPr>
        <p:spPr>
          <a:xfrm>
            <a:off x="4826000" y="5295231"/>
            <a:ext cx="4191000" cy="1029369"/>
          </a:xfrm>
          <a:prstGeom prst="rightArrow">
            <a:avLst>
              <a:gd name="adj1" fmla="val 50000"/>
              <a:gd name="adj2" fmla="val 2575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34" name="ZoneTexte 36"/>
          <p:cNvSpPr txBox="1">
            <a:spLocks noChangeArrowheads="1"/>
          </p:cNvSpPr>
          <p:nvPr/>
        </p:nvSpPr>
        <p:spPr bwMode="auto">
          <a:xfrm>
            <a:off x="5133975" y="5532512"/>
            <a:ext cx="1382241" cy="507831"/>
          </a:xfrm>
          <a:prstGeom prst="rect">
            <a:avLst/>
          </a:prstGeom>
          <a:noFill/>
          <a:ln w="9525">
            <a:noFill/>
            <a:miter lim="800000"/>
            <a:headEnd/>
            <a:tailEnd/>
          </a:ln>
        </p:spPr>
        <p:txBody>
          <a:bodyPr wrap="square">
            <a:spAutoFit/>
          </a:bodyPr>
          <a:lstStyle/>
          <a:p>
            <a:r>
              <a:rPr lang="fr-FR" sz="900" dirty="0" smtClean="0">
                <a:solidFill>
                  <a:schemeClr val="bg1"/>
                </a:solidFill>
                <a:latin typeface="Calibri" pitchFamily="34" charset="0"/>
              </a:rPr>
              <a:t>Proposition de l’action aux équipes pédagogiques</a:t>
            </a:r>
            <a:endParaRPr lang="fr-FR" sz="900" dirty="0">
              <a:solidFill>
                <a:schemeClr val="bg1"/>
              </a:solidFill>
              <a:latin typeface="Calibri" pitchFamily="34" charset="0"/>
            </a:endParaRPr>
          </a:p>
        </p:txBody>
      </p:sp>
      <p:sp>
        <p:nvSpPr>
          <p:cNvPr id="37" name="ZoneTexte 36"/>
          <p:cNvSpPr txBox="1">
            <a:spLocks noChangeArrowheads="1"/>
          </p:cNvSpPr>
          <p:nvPr/>
        </p:nvSpPr>
        <p:spPr bwMode="auto">
          <a:xfrm>
            <a:off x="6574383" y="5532512"/>
            <a:ext cx="1598017" cy="507831"/>
          </a:xfrm>
          <a:prstGeom prst="rect">
            <a:avLst/>
          </a:prstGeom>
          <a:noFill/>
          <a:ln w="9525">
            <a:noFill/>
            <a:miter lim="800000"/>
            <a:headEnd/>
            <a:tailEnd/>
          </a:ln>
        </p:spPr>
        <p:txBody>
          <a:bodyPr wrap="square">
            <a:spAutoFit/>
          </a:bodyPr>
          <a:lstStyle/>
          <a:p>
            <a:r>
              <a:rPr lang="fr-FR" sz="900" dirty="0" smtClean="0">
                <a:solidFill>
                  <a:schemeClr val="bg1"/>
                </a:solidFill>
                <a:latin typeface="Calibri" pitchFamily="34" charset="0"/>
              </a:rPr>
              <a:t>Distribution des bracelets selon les modalités décidées dans chaque établissement</a:t>
            </a:r>
            <a:endParaRPr lang="fr-FR" sz="900" dirty="0">
              <a:solidFill>
                <a:schemeClr val="bg1"/>
              </a:solidFill>
              <a:latin typeface="Calibri" pitchFamily="34" charset="0"/>
            </a:endParaRPr>
          </a:p>
        </p:txBody>
      </p:sp>
      <p:pic>
        <p:nvPicPr>
          <p:cNvPr id="35" name="Picture 30" descr="JPEG - 81.3 ko"/>
          <p:cNvPicPr>
            <a:picLocks noChangeAspect="1" noChangeArrowheads="1"/>
          </p:cNvPicPr>
          <p:nvPr/>
        </p:nvPicPr>
        <p:blipFill>
          <a:blip r:embed="rId2"/>
          <a:srcRect/>
          <a:stretch>
            <a:fillRect/>
          </a:stretch>
        </p:blipFill>
        <p:spPr bwMode="auto">
          <a:xfrm>
            <a:off x="4953000" y="1278095"/>
            <a:ext cx="3779036" cy="2836705"/>
          </a:xfrm>
          <a:prstGeom prst="rect">
            <a:avLst/>
          </a:prstGeom>
          <a:noFill/>
          <a:ln w="9525">
            <a:noFill/>
            <a:miter lim="800000"/>
            <a:headEnd/>
            <a:tailEnd/>
          </a:ln>
        </p:spPr>
      </p:pic>
      <p:sp>
        <p:nvSpPr>
          <p:cNvPr id="38" name="AutoShape 115"/>
          <p:cNvSpPr>
            <a:spLocks noChangeArrowheads="1"/>
          </p:cNvSpPr>
          <p:nvPr/>
        </p:nvSpPr>
        <p:spPr bwMode="auto">
          <a:xfrm flipH="1">
            <a:off x="5019431" y="5722938"/>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9" name="AutoShape 115"/>
          <p:cNvSpPr>
            <a:spLocks noChangeArrowheads="1"/>
          </p:cNvSpPr>
          <p:nvPr/>
        </p:nvSpPr>
        <p:spPr bwMode="auto">
          <a:xfrm flipH="1">
            <a:off x="6459414" y="5732707"/>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Tree>
    <p:extLst>
      <p:ext uri="{BB962C8B-B14F-4D97-AF65-F5344CB8AC3E}">
        <p14:creationId xmlns:p14="http://schemas.microsoft.com/office/powerpoint/2010/main" xmlns="" val="943444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19458"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9462" name="ZoneTexte 11"/>
          <p:cNvSpPr txBox="1">
            <a:spLocks noChangeArrowheads="1"/>
          </p:cNvSpPr>
          <p:nvPr/>
        </p:nvSpPr>
        <p:spPr bwMode="auto">
          <a:xfrm>
            <a:off x="327025" y="323850"/>
            <a:ext cx="8602663" cy="430887"/>
          </a:xfrm>
          <a:prstGeom prst="rect">
            <a:avLst/>
          </a:prstGeom>
          <a:noFill/>
          <a:ln w="9525">
            <a:noFill/>
            <a:miter lim="800000"/>
            <a:headEnd/>
            <a:tailEnd/>
          </a:ln>
        </p:spPr>
        <p:txBody>
          <a:bodyPr>
            <a:spAutoFit/>
          </a:bodyPr>
          <a:lstStyle/>
          <a:p>
            <a:r>
              <a:rPr lang="fr-FR" sz="2200" dirty="0" smtClean="0">
                <a:solidFill>
                  <a:srgbClr val="604A7B"/>
                </a:solidFill>
                <a:latin typeface="Calibri" pitchFamily="34" charset="0"/>
              </a:rPr>
              <a:t>Echange des bracelets « Lâche pas l’école</a:t>
            </a:r>
            <a:endParaRPr lang="fr-FR" sz="2400" dirty="0">
              <a:solidFill>
                <a:srgbClr val="604A7B"/>
              </a:solidFill>
              <a:latin typeface="Calibri" pitchFamily="34" charset="0"/>
            </a:endParaRPr>
          </a:p>
        </p:txBody>
      </p:sp>
      <p:sp>
        <p:nvSpPr>
          <p:cNvPr id="16" name="Rectangle 15"/>
          <p:cNvSpPr/>
          <p:nvPr/>
        </p:nvSpPr>
        <p:spPr>
          <a:xfrm>
            <a:off x="192088" y="1052736"/>
            <a:ext cx="1022350" cy="4445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Publics</a:t>
            </a:r>
            <a:endParaRPr lang="fr-FR" sz="1400" b="1" dirty="0">
              <a:solidFill>
                <a:schemeClr val="bg1"/>
              </a:solidFill>
              <a:ea typeface="ＭＳ Ｐゴシック" charset="-128"/>
            </a:endParaRPr>
          </a:p>
        </p:txBody>
      </p:sp>
      <p:sp>
        <p:nvSpPr>
          <p:cNvPr id="18" name="Pentagon 7"/>
          <p:cNvSpPr/>
          <p:nvPr/>
        </p:nvSpPr>
        <p:spPr>
          <a:xfrm>
            <a:off x="1285875" y="1052736"/>
            <a:ext cx="3362325" cy="4445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Tous publics : élèves, parents, enseignants, PERDIR, MLDS, COP, partenaires, politiques, etc.</a:t>
            </a:r>
            <a:endParaRPr lang="fr-FR" sz="1100" dirty="0">
              <a:solidFill>
                <a:schemeClr val="tx2"/>
              </a:solidFill>
              <a:ea typeface="ＭＳ Ｐゴシック" charset="-128"/>
            </a:endParaRPr>
          </a:p>
        </p:txBody>
      </p:sp>
      <p:sp>
        <p:nvSpPr>
          <p:cNvPr id="21" name="Rectangle 20"/>
          <p:cNvSpPr/>
          <p:nvPr/>
        </p:nvSpPr>
        <p:spPr>
          <a:xfrm>
            <a:off x="195263" y="2277176"/>
            <a:ext cx="1019175" cy="2736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Organisation</a:t>
            </a:r>
          </a:p>
          <a:p>
            <a:pPr marL="0" lvl="1" algn="ctr">
              <a:lnSpc>
                <a:spcPct val="80000"/>
              </a:lnSpc>
              <a:spcAft>
                <a:spcPts val="600"/>
              </a:spcAft>
              <a:defRPr/>
            </a:pPr>
            <a:r>
              <a:rPr lang="fr-FR" sz="1200" b="1">
                <a:solidFill>
                  <a:schemeClr val="bg1"/>
                </a:solidFill>
                <a:ea typeface="ＭＳ Ｐゴシック" charset="-128"/>
              </a:rPr>
              <a:t>Modalités</a:t>
            </a:r>
          </a:p>
        </p:txBody>
      </p:sp>
      <p:sp>
        <p:nvSpPr>
          <p:cNvPr id="22" name="Pentagon 9"/>
          <p:cNvSpPr/>
          <p:nvPr/>
        </p:nvSpPr>
        <p:spPr>
          <a:xfrm>
            <a:off x="1285875" y="2277176"/>
            <a:ext cx="3376613" cy="2736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36000" anchor="ctr"/>
          <a:lstStyle/>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Comme le nombre d’élèves présent est supérieur au nombre de bracelets distribués, l’action consiste à mettre en scène un échange de bracelet au cours de la semaine :</a:t>
            </a: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L’échange peut se faire :</a:t>
            </a:r>
          </a:p>
          <a:p>
            <a:pPr marL="546100" lvl="4" indent="-88900" algn="just">
              <a:buFont typeface="Arial" charset="0"/>
              <a:buChar char="•"/>
              <a:tabLst>
                <a:tab pos="88900" algn="l"/>
                <a:tab pos="271463" algn="l"/>
              </a:tabLst>
              <a:defRPr/>
            </a:pPr>
            <a:r>
              <a:rPr lang="fr-FR" sz="1100" dirty="0" smtClean="0">
                <a:solidFill>
                  <a:schemeClr val="tx2"/>
                </a:solidFill>
                <a:ea typeface="ＭＳ Ｐゴシック" charset="-128"/>
              </a:rPr>
              <a:t>Entre élèves</a:t>
            </a:r>
          </a:p>
          <a:p>
            <a:pPr marL="546100" lvl="4" indent="-88900" algn="just">
              <a:buFont typeface="Arial" charset="0"/>
              <a:buChar char="•"/>
              <a:tabLst>
                <a:tab pos="88900" algn="l"/>
                <a:tab pos="271463" algn="l"/>
              </a:tabLst>
              <a:defRPr/>
            </a:pPr>
            <a:r>
              <a:rPr lang="fr-FR" sz="1100" dirty="0" smtClean="0">
                <a:solidFill>
                  <a:schemeClr val="tx2"/>
                </a:solidFill>
                <a:ea typeface="ＭＳ Ｐゴシック" charset="-128"/>
              </a:rPr>
              <a:t>Entre adultes, de l’Education Nationale ou des partenaires</a:t>
            </a:r>
          </a:p>
          <a:p>
            <a:pPr marL="546100" lvl="4" indent="-88900" algn="just">
              <a:buFont typeface="Arial" charset="0"/>
              <a:buChar char="•"/>
              <a:tabLst>
                <a:tab pos="88900" algn="l"/>
                <a:tab pos="271463" algn="l"/>
              </a:tabLst>
              <a:defRPr/>
            </a:pPr>
            <a:r>
              <a:rPr lang="fr-FR" sz="1100" dirty="0" smtClean="0">
                <a:solidFill>
                  <a:schemeClr val="tx2"/>
                </a:solidFill>
                <a:ea typeface="ＭＳ Ｐゴシック" charset="-128"/>
              </a:rPr>
              <a:t>Entre un élève et un adulte : enseignant, parent, etc.</a:t>
            </a: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L’échange peut se faire en classe ou dans la cour de récréation.</a:t>
            </a: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Il peut être mis en scène ou simplement proposé aux élèves et adultes tout au long de la semaine.</a:t>
            </a: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L’important est de s’échanger un encouragement ou un vœux de persévérance à l’occasion de cet échange</a:t>
            </a:r>
          </a:p>
        </p:txBody>
      </p:sp>
      <p:sp>
        <p:nvSpPr>
          <p:cNvPr id="26" name="Rectangle 25"/>
          <p:cNvSpPr/>
          <p:nvPr/>
        </p:nvSpPr>
        <p:spPr>
          <a:xfrm>
            <a:off x="195263" y="5085184"/>
            <a:ext cx="1019175" cy="936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Pilotage</a:t>
            </a:r>
          </a:p>
        </p:txBody>
      </p:sp>
      <p:sp>
        <p:nvSpPr>
          <p:cNvPr id="27" name="Pentagon 9"/>
          <p:cNvSpPr/>
          <p:nvPr/>
        </p:nvSpPr>
        <p:spPr>
          <a:xfrm>
            <a:off x="1285875" y="5085184"/>
            <a:ext cx="3376613" cy="936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Le pilotage de cet action est très léger, et consiste à proposer cette modalité d’échange en impulsion, puis à compter sur l’effet boule de neige</a:t>
            </a:r>
          </a:p>
          <a:p>
            <a:pPr marL="88900" lvl="3" indent="-88900" algn="just">
              <a:buFont typeface="Arial" charset="0"/>
              <a:buChar char="•"/>
              <a:tabLst>
                <a:tab pos="271463" algn="l"/>
              </a:tabLst>
              <a:defRPr/>
            </a:pPr>
            <a:r>
              <a:rPr lang="fr-FR" sz="1100" dirty="0" smtClean="0">
                <a:solidFill>
                  <a:schemeClr val="tx2"/>
                </a:solidFill>
                <a:ea typeface="ＭＳ Ｐゴシック" charset="-128"/>
              </a:rPr>
              <a:t>L’impulsion peut être donnée par un PERDIR, un CPE, les professeurs principaux, etc.</a:t>
            </a:r>
            <a:endParaRPr lang="fr-FR" sz="1100" dirty="0">
              <a:solidFill>
                <a:schemeClr val="tx2"/>
              </a:solidFill>
              <a:ea typeface="ＭＳ Ｐゴシック" charset="-128"/>
            </a:endParaRPr>
          </a:p>
        </p:txBody>
      </p:sp>
      <p:sp>
        <p:nvSpPr>
          <p:cNvPr id="28" name="Rectangle 27"/>
          <p:cNvSpPr/>
          <p:nvPr/>
        </p:nvSpPr>
        <p:spPr>
          <a:xfrm>
            <a:off x="192088" y="1604569"/>
            <a:ext cx="1022350" cy="566738"/>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Objectifs</a:t>
            </a:r>
          </a:p>
        </p:txBody>
      </p:sp>
      <p:sp>
        <p:nvSpPr>
          <p:cNvPr id="29" name="Pentagon 7"/>
          <p:cNvSpPr/>
          <p:nvPr/>
        </p:nvSpPr>
        <p:spPr>
          <a:xfrm>
            <a:off x="1285875" y="1554210"/>
            <a:ext cx="3362325" cy="566738"/>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Marquer son appartenance à la communauté « Lâche pas l’école »</a:t>
            </a:r>
          </a:p>
          <a:p>
            <a:pPr marL="88900" lvl="3" indent="-88900" algn="just">
              <a:buFont typeface="Arial" charset="0"/>
              <a:buChar char="•"/>
              <a:tabLst>
                <a:tab pos="271463" algn="l"/>
              </a:tabLst>
              <a:defRPr/>
            </a:pPr>
            <a:r>
              <a:rPr lang="fr-FR" sz="1100" dirty="0" smtClean="0">
                <a:solidFill>
                  <a:schemeClr val="tx2"/>
                </a:solidFill>
                <a:ea typeface="ＭＳ Ｐゴシック" charset="-128"/>
              </a:rPr>
              <a:t>Afficher son attachement à la persévérance scolaire</a:t>
            </a:r>
            <a:endParaRPr lang="fr-FR" sz="1100" dirty="0">
              <a:solidFill>
                <a:srgbClr val="002060"/>
              </a:solidFill>
              <a:ea typeface="ＭＳ Ｐゴシック" charset="-128"/>
            </a:endParaRPr>
          </a:p>
        </p:txBody>
      </p:sp>
      <p:sp>
        <p:nvSpPr>
          <p:cNvPr id="19" name="Rectangle 18"/>
          <p:cNvSpPr/>
          <p:nvPr/>
        </p:nvSpPr>
        <p:spPr>
          <a:xfrm>
            <a:off x="192088" y="6106690"/>
            <a:ext cx="1019175" cy="540296"/>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Réalisation</a:t>
            </a:r>
          </a:p>
          <a:p>
            <a:pPr marL="0" lvl="1" algn="ctr">
              <a:lnSpc>
                <a:spcPct val="80000"/>
              </a:lnSpc>
              <a:spcAft>
                <a:spcPts val="600"/>
              </a:spcAft>
              <a:defRPr/>
            </a:pPr>
            <a:r>
              <a:rPr lang="fr-FR" sz="1200" b="1" dirty="0">
                <a:solidFill>
                  <a:schemeClr val="bg1"/>
                </a:solidFill>
                <a:ea typeface="ＭＳ Ｐゴシック" charset="-128"/>
              </a:rPr>
              <a:t>Production</a:t>
            </a:r>
          </a:p>
        </p:txBody>
      </p:sp>
      <p:sp>
        <p:nvSpPr>
          <p:cNvPr id="23" name="Pentagon 9"/>
          <p:cNvSpPr/>
          <p:nvPr/>
        </p:nvSpPr>
        <p:spPr>
          <a:xfrm>
            <a:off x="1285875" y="6106690"/>
            <a:ext cx="3376613" cy="540296"/>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Les encouragements et vœux de persévérance scolaire peuvent être inscrits sur un panneau ou sur un blog dédié</a:t>
            </a:r>
            <a:endParaRPr lang="fr-FR" sz="1100" dirty="0">
              <a:solidFill>
                <a:schemeClr val="tx2"/>
              </a:solidFill>
              <a:ea typeface="ＭＳ Ｐゴシック" charset="-128"/>
            </a:endParaRPr>
          </a:p>
        </p:txBody>
      </p:sp>
      <p:sp>
        <p:nvSpPr>
          <p:cNvPr id="25" name="Rectangle 24"/>
          <p:cNvSpPr/>
          <p:nvPr/>
        </p:nvSpPr>
        <p:spPr>
          <a:xfrm>
            <a:off x="4800600" y="3606800"/>
            <a:ext cx="4248150" cy="381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Calendrier</a:t>
            </a:r>
          </a:p>
        </p:txBody>
      </p:sp>
      <p:sp>
        <p:nvSpPr>
          <p:cNvPr id="35" name="Flèche vers la droite 34"/>
          <p:cNvSpPr/>
          <p:nvPr/>
        </p:nvSpPr>
        <p:spPr>
          <a:xfrm>
            <a:off x="4826000" y="4415855"/>
            <a:ext cx="4191000" cy="1749449"/>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44" name="ZoneTexte 43"/>
          <p:cNvSpPr txBox="1"/>
          <p:nvPr/>
        </p:nvSpPr>
        <p:spPr>
          <a:xfrm>
            <a:off x="4808538" y="4025900"/>
            <a:ext cx="15160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endParaRPr>
          </a:p>
        </p:txBody>
      </p:sp>
      <p:sp>
        <p:nvSpPr>
          <p:cNvPr id="52" name="ZoneTexte 51"/>
          <p:cNvSpPr txBox="1"/>
          <p:nvPr/>
        </p:nvSpPr>
        <p:spPr>
          <a:xfrm>
            <a:off x="6418263" y="4025900"/>
            <a:ext cx="26336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19493" name="Espace réservé du numéro de diapositive 38"/>
          <p:cNvSpPr>
            <a:spLocks noGrp="1"/>
          </p:cNvSpPr>
          <p:nvPr>
            <p:ph type="sldNum" sz="quarter" idx="12"/>
          </p:nvPr>
        </p:nvSpPr>
        <p:spPr bwMode="auto">
          <a:noFill/>
          <a:ln>
            <a:miter lim="800000"/>
            <a:headEnd/>
            <a:tailEnd/>
          </a:ln>
        </p:spPr>
        <p:txBody>
          <a:bodyPr/>
          <a:lstStyle/>
          <a:p>
            <a:fld id="{452F00B1-CAAE-4167-AB10-F70F55AA5974}" type="slidenum">
              <a:rPr lang="fr-FR" smtClean="0">
                <a:latin typeface="Calibri" pitchFamily="34" charset="0"/>
                <a:ea typeface="ＭＳ Ｐゴシック"/>
                <a:cs typeface="ＭＳ Ｐゴシック"/>
              </a:rPr>
              <a:pPr/>
              <a:t>11</a:t>
            </a:fld>
            <a:endParaRPr lang="fr-FR" smtClean="0">
              <a:latin typeface="Calibri" pitchFamily="34" charset="0"/>
              <a:ea typeface="ＭＳ Ｐゴシック"/>
              <a:cs typeface="ＭＳ Ｐゴシック"/>
            </a:endParaRPr>
          </a:p>
        </p:txBody>
      </p:sp>
      <p:sp>
        <p:nvSpPr>
          <p:cNvPr id="19495" name="ZoneTexte 36"/>
          <p:cNvSpPr txBox="1">
            <a:spLocks noChangeArrowheads="1"/>
          </p:cNvSpPr>
          <p:nvPr/>
        </p:nvSpPr>
        <p:spPr bwMode="auto">
          <a:xfrm>
            <a:off x="5133975" y="5029200"/>
            <a:ext cx="1382241" cy="507831"/>
          </a:xfrm>
          <a:prstGeom prst="rect">
            <a:avLst/>
          </a:prstGeom>
          <a:noFill/>
          <a:ln w="9525">
            <a:noFill/>
            <a:miter lim="800000"/>
            <a:headEnd/>
            <a:tailEnd/>
          </a:ln>
        </p:spPr>
        <p:txBody>
          <a:bodyPr wrap="square">
            <a:spAutoFit/>
          </a:bodyPr>
          <a:lstStyle/>
          <a:p>
            <a:r>
              <a:rPr lang="fr-FR" sz="900" dirty="0" smtClean="0">
                <a:solidFill>
                  <a:schemeClr val="bg1"/>
                </a:solidFill>
                <a:latin typeface="Calibri" pitchFamily="34" charset="0"/>
              </a:rPr>
              <a:t>Proposition de l’action aux équipes pédagogiques</a:t>
            </a:r>
            <a:endParaRPr lang="fr-FR" sz="900" dirty="0">
              <a:solidFill>
                <a:schemeClr val="bg1"/>
              </a:solidFill>
              <a:latin typeface="Calibri" pitchFamily="34" charset="0"/>
            </a:endParaRPr>
          </a:p>
        </p:txBody>
      </p:sp>
      <p:sp>
        <p:nvSpPr>
          <p:cNvPr id="33" name="ZoneTexte 36"/>
          <p:cNvSpPr txBox="1">
            <a:spLocks noChangeArrowheads="1"/>
          </p:cNvSpPr>
          <p:nvPr/>
        </p:nvSpPr>
        <p:spPr bwMode="auto">
          <a:xfrm>
            <a:off x="6934423" y="4797152"/>
            <a:ext cx="1382241" cy="923330"/>
          </a:xfrm>
          <a:prstGeom prst="rect">
            <a:avLst/>
          </a:prstGeom>
          <a:noFill/>
          <a:ln w="9525">
            <a:noFill/>
            <a:miter lim="800000"/>
            <a:headEnd/>
            <a:tailEnd/>
          </a:ln>
        </p:spPr>
        <p:txBody>
          <a:bodyPr wrap="square">
            <a:spAutoFit/>
          </a:bodyPr>
          <a:lstStyle/>
          <a:p>
            <a:r>
              <a:rPr lang="fr-FR" sz="900" dirty="0" smtClean="0">
                <a:solidFill>
                  <a:schemeClr val="bg1"/>
                </a:solidFill>
                <a:latin typeface="Calibri" pitchFamily="34" charset="0"/>
              </a:rPr>
              <a:t>Echange des bracelets tout au long de la semaine et collecte des encouragements et vœux de persévérance échangés</a:t>
            </a:r>
            <a:endParaRPr lang="fr-FR" sz="900" dirty="0">
              <a:solidFill>
                <a:schemeClr val="bg1"/>
              </a:solidFill>
              <a:latin typeface="Calibri" pitchFamily="34" charset="0"/>
            </a:endParaRPr>
          </a:p>
        </p:txBody>
      </p:sp>
      <p:pic>
        <p:nvPicPr>
          <p:cNvPr id="31" name="Picture 30" descr="JPEG - 81.3 ko"/>
          <p:cNvPicPr>
            <a:picLocks noChangeAspect="1" noChangeArrowheads="1"/>
          </p:cNvPicPr>
          <p:nvPr/>
        </p:nvPicPr>
        <p:blipFill>
          <a:blip r:embed="rId2"/>
          <a:srcRect/>
          <a:stretch>
            <a:fillRect/>
          </a:stretch>
        </p:blipFill>
        <p:spPr bwMode="auto">
          <a:xfrm>
            <a:off x="5332976" y="1052735"/>
            <a:ext cx="3271471" cy="2455705"/>
          </a:xfrm>
          <a:prstGeom prst="rect">
            <a:avLst/>
          </a:prstGeom>
          <a:noFill/>
          <a:ln w="9525">
            <a:noFill/>
            <a:miter lim="800000"/>
            <a:headEnd/>
            <a:tailEnd/>
          </a:ln>
        </p:spPr>
      </p:pic>
      <p:sp>
        <p:nvSpPr>
          <p:cNvPr id="32" name="AutoShape 115"/>
          <p:cNvSpPr>
            <a:spLocks noChangeArrowheads="1"/>
          </p:cNvSpPr>
          <p:nvPr/>
        </p:nvSpPr>
        <p:spPr bwMode="auto">
          <a:xfrm flipH="1">
            <a:off x="5019431" y="5228493"/>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4" name="AutoShape 115"/>
          <p:cNvSpPr>
            <a:spLocks noChangeArrowheads="1"/>
          </p:cNvSpPr>
          <p:nvPr/>
        </p:nvSpPr>
        <p:spPr bwMode="auto">
          <a:xfrm flipH="1">
            <a:off x="6810863" y="5189417"/>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Tree>
    <p:extLst>
      <p:ext uri="{BB962C8B-B14F-4D97-AF65-F5344CB8AC3E}">
        <p14:creationId xmlns:p14="http://schemas.microsoft.com/office/powerpoint/2010/main" xmlns="" val="1729742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800">
              <a:latin typeface="Calibri" pitchFamily="34" charset="0"/>
            </a:endParaRPr>
          </a:p>
        </p:txBody>
      </p:sp>
      <p:sp>
        <p:nvSpPr>
          <p:cNvPr id="15362"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sz="1800">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solidFill>
                <a:srgbClr val="FFFFFF"/>
              </a:solidFill>
              <a:ea typeface="ＭＳ Ｐゴシック" charset="-128"/>
            </a:endParaRPr>
          </a:p>
        </p:txBody>
      </p:sp>
      <p:sp>
        <p:nvSpPr>
          <p:cNvPr id="15366" name="ZoneTexte 11"/>
          <p:cNvSpPr txBox="1">
            <a:spLocks noChangeArrowheads="1"/>
          </p:cNvSpPr>
          <p:nvPr/>
        </p:nvSpPr>
        <p:spPr bwMode="auto">
          <a:xfrm>
            <a:off x="327025" y="323850"/>
            <a:ext cx="86026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r>
              <a:rPr lang="fr-FR" altLang="fr-FR" sz="2200" dirty="0" err="1" smtClean="0">
                <a:solidFill>
                  <a:srgbClr val="604A7B"/>
                </a:solidFill>
                <a:latin typeface="Calibri" pitchFamily="34" charset="0"/>
              </a:rPr>
              <a:t>Cup</a:t>
            </a:r>
            <a:r>
              <a:rPr lang="fr-FR" altLang="fr-FR" sz="2200" dirty="0" smtClean="0">
                <a:solidFill>
                  <a:srgbClr val="604A7B"/>
                </a:solidFill>
                <a:latin typeface="Calibri" pitchFamily="34" charset="0"/>
              </a:rPr>
              <a:t> </a:t>
            </a:r>
            <a:r>
              <a:rPr lang="fr-FR" altLang="fr-FR" sz="2200" dirty="0" err="1">
                <a:solidFill>
                  <a:srgbClr val="604A7B"/>
                </a:solidFill>
                <a:latin typeface="Calibri" pitchFamily="34" charset="0"/>
              </a:rPr>
              <a:t>song</a:t>
            </a:r>
            <a:r>
              <a:rPr lang="fr-FR" altLang="fr-FR" sz="2200" dirty="0">
                <a:solidFill>
                  <a:srgbClr val="604A7B"/>
                </a:solidFill>
                <a:latin typeface="Calibri" pitchFamily="34" charset="0"/>
              </a:rPr>
              <a:t> </a:t>
            </a:r>
            <a:r>
              <a:rPr lang="fr-FR" altLang="fr-FR" dirty="0">
                <a:solidFill>
                  <a:srgbClr val="604A7B"/>
                </a:solidFill>
                <a:latin typeface="Calibri" pitchFamily="34" charset="0"/>
              </a:rPr>
              <a:t> </a:t>
            </a:r>
          </a:p>
        </p:txBody>
      </p:sp>
      <p:sp>
        <p:nvSpPr>
          <p:cNvPr id="16" name="Rectangle 15"/>
          <p:cNvSpPr/>
          <p:nvPr/>
        </p:nvSpPr>
        <p:spPr>
          <a:xfrm>
            <a:off x="176213" y="1231900"/>
            <a:ext cx="1038225" cy="4445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Publics</a:t>
            </a:r>
            <a:endParaRPr lang="fr-FR" sz="1400" b="1">
              <a:solidFill>
                <a:schemeClr val="bg1"/>
              </a:solidFill>
              <a:ea typeface="ＭＳ Ｐゴシック" charset="-128"/>
            </a:endParaRPr>
          </a:p>
        </p:txBody>
      </p:sp>
      <p:sp>
        <p:nvSpPr>
          <p:cNvPr id="18" name="Pentagon 7"/>
          <p:cNvSpPr/>
          <p:nvPr/>
        </p:nvSpPr>
        <p:spPr>
          <a:xfrm>
            <a:off x="1285875" y="1231900"/>
            <a:ext cx="3362325" cy="4445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lvl1pPr marL="342900" indent="-342900">
              <a:tabLst>
                <a:tab pos="88900" algn="l"/>
                <a:tab pos="271463" algn="l"/>
              </a:tabLst>
              <a:defRPr sz="2400">
                <a:solidFill>
                  <a:schemeClr val="tx1"/>
                </a:solidFill>
                <a:latin typeface="Arial" pitchFamily="34" charset="0"/>
                <a:ea typeface="ＭＳ Ｐゴシック" pitchFamily="34" charset="-128"/>
              </a:defRPr>
            </a:lvl1pPr>
            <a:lvl2pPr marL="742950" indent="-285750">
              <a:tabLst>
                <a:tab pos="88900" algn="l"/>
                <a:tab pos="271463" algn="l"/>
              </a:tabLst>
              <a:defRPr sz="2400">
                <a:solidFill>
                  <a:schemeClr val="tx1"/>
                </a:solidFill>
                <a:latin typeface="Arial" pitchFamily="34" charset="0"/>
                <a:ea typeface="ＭＳ Ｐゴシック" pitchFamily="34" charset="-128"/>
              </a:defRPr>
            </a:lvl2pPr>
            <a:lvl3pPr marL="1143000" indent="-228600">
              <a:tabLst>
                <a:tab pos="88900" algn="l"/>
                <a:tab pos="271463" algn="l"/>
              </a:tabLst>
              <a:defRPr sz="2400">
                <a:solidFill>
                  <a:schemeClr val="tx1"/>
                </a:solidFill>
                <a:latin typeface="Arial" pitchFamily="34" charset="0"/>
                <a:ea typeface="ＭＳ Ｐゴシック" pitchFamily="34" charset="-128"/>
              </a:defRPr>
            </a:lvl3pPr>
            <a:lvl4pPr marL="88900" indent="-88900">
              <a:tabLst>
                <a:tab pos="88900" algn="l"/>
                <a:tab pos="271463" algn="l"/>
              </a:tabLst>
              <a:defRPr sz="2400">
                <a:solidFill>
                  <a:schemeClr val="tx1"/>
                </a:solidFill>
                <a:latin typeface="Arial" pitchFamily="34" charset="0"/>
                <a:ea typeface="ＭＳ Ｐゴシック" pitchFamily="34" charset="-128"/>
              </a:defRPr>
            </a:lvl4pPr>
            <a:lvl5pPr marL="2057400" indent="-228600">
              <a:tabLst>
                <a:tab pos="88900" algn="l"/>
                <a:tab pos="271463" algn="l"/>
              </a:tabLst>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tabLst>
                <a:tab pos="88900" algn="l"/>
                <a:tab pos="271463" algn="l"/>
              </a:tabLs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tabLst>
                <a:tab pos="88900" algn="l"/>
                <a:tab pos="271463" algn="l"/>
              </a:tabLs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tabLst>
                <a:tab pos="88900" algn="l"/>
                <a:tab pos="271463" algn="l"/>
              </a:tabLs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tabLst>
                <a:tab pos="88900" algn="l"/>
                <a:tab pos="271463" algn="l"/>
              </a:tabLst>
              <a:defRPr sz="2400">
                <a:solidFill>
                  <a:schemeClr val="tx1"/>
                </a:solidFill>
                <a:latin typeface="Arial" pitchFamily="34" charset="0"/>
                <a:ea typeface="ＭＳ Ｐゴシック" pitchFamily="34" charset="-128"/>
              </a:defRPr>
            </a:lvl9pPr>
          </a:lstStyle>
          <a:p>
            <a:pPr lvl="3" algn="just">
              <a:buFont typeface="Arial" pitchFamily="34" charset="0"/>
              <a:buChar char="•"/>
            </a:pPr>
            <a:r>
              <a:rPr lang="fr-FR" altLang="fr-FR" sz="1100">
                <a:solidFill>
                  <a:schemeClr val="tx2"/>
                </a:solidFill>
                <a:latin typeface="Calibri" pitchFamily="34" charset="0"/>
              </a:rPr>
              <a:t>Tous les élèves de la maternelle au lycée</a:t>
            </a:r>
          </a:p>
        </p:txBody>
      </p:sp>
      <p:sp>
        <p:nvSpPr>
          <p:cNvPr id="21" name="Rectangle 20"/>
          <p:cNvSpPr/>
          <p:nvPr/>
        </p:nvSpPr>
        <p:spPr>
          <a:xfrm>
            <a:off x="179388" y="2417763"/>
            <a:ext cx="1035050" cy="2413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pitchFamily="34" charset="-128"/>
              </a:rPr>
              <a:t>Organisation</a:t>
            </a:r>
          </a:p>
          <a:p>
            <a:pPr marL="0" lvl="1" algn="ctr">
              <a:lnSpc>
                <a:spcPct val="80000"/>
              </a:lnSpc>
              <a:spcAft>
                <a:spcPts val="600"/>
              </a:spcAft>
              <a:defRPr/>
            </a:pPr>
            <a:r>
              <a:rPr lang="fr-FR" sz="1200" b="1">
                <a:solidFill>
                  <a:schemeClr val="bg1"/>
                </a:solidFill>
                <a:ea typeface="ＭＳ Ｐゴシック" pitchFamily="34" charset="-128"/>
              </a:rPr>
              <a:t>Modalités</a:t>
            </a:r>
          </a:p>
        </p:txBody>
      </p:sp>
      <p:sp>
        <p:nvSpPr>
          <p:cNvPr id="22" name="Pentagon 9"/>
          <p:cNvSpPr/>
          <p:nvPr/>
        </p:nvSpPr>
        <p:spPr>
          <a:xfrm>
            <a:off x="1285875" y="2417763"/>
            <a:ext cx="3376613" cy="2413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lvl1pPr marL="342900" indent="-342900">
              <a:tabLst>
                <a:tab pos="88900" algn="l"/>
                <a:tab pos="271463" algn="l"/>
              </a:tabLst>
              <a:defRPr sz="2400">
                <a:solidFill>
                  <a:schemeClr val="tx1"/>
                </a:solidFill>
                <a:latin typeface="Arial" pitchFamily="34" charset="0"/>
                <a:ea typeface="ＭＳ Ｐゴシック" pitchFamily="34" charset="-128"/>
              </a:defRPr>
            </a:lvl1pPr>
            <a:lvl2pPr marL="742950" indent="-285750">
              <a:tabLst>
                <a:tab pos="88900" algn="l"/>
                <a:tab pos="271463" algn="l"/>
              </a:tabLst>
              <a:defRPr sz="2400">
                <a:solidFill>
                  <a:schemeClr val="tx1"/>
                </a:solidFill>
                <a:latin typeface="Arial" pitchFamily="34" charset="0"/>
                <a:ea typeface="ＭＳ Ｐゴシック" pitchFamily="34" charset="-128"/>
              </a:defRPr>
            </a:lvl2pPr>
            <a:lvl3pPr marL="1143000" indent="-228600">
              <a:tabLst>
                <a:tab pos="88900" algn="l"/>
                <a:tab pos="271463" algn="l"/>
              </a:tabLst>
              <a:defRPr sz="2400">
                <a:solidFill>
                  <a:schemeClr val="tx1"/>
                </a:solidFill>
                <a:latin typeface="Arial" pitchFamily="34" charset="0"/>
                <a:ea typeface="ＭＳ Ｐゴシック" pitchFamily="34" charset="-128"/>
              </a:defRPr>
            </a:lvl3pPr>
            <a:lvl4pPr marL="88900" indent="-88900">
              <a:tabLst>
                <a:tab pos="88900" algn="l"/>
                <a:tab pos="271463" algn="l"/>
              </a:tabLst>
              <a:defRPr sz="2400">
                <a:solidFill>
                  <a:schemeClr val="tx1"/>
                </a:solidFill>
                <a:latin typeface="Arial" pitchFamily="34" charset="0"/>
                <a:ea typeface="ＭＳ Ｐゴシック" pitchFamily="34" charset="-128"/>
              </a:defRPr>
            </a:lvl4pPr>
            <a:lvl5pPr marL="2057400" indent="-228600">
              <a:tabLst>
                <a:tab pos="88900" algn="l"/>
                <a:tab pos="271463" algn="l"/>
              </a:tabLst>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tabLst>
                <a:tab pos="88900" algn="l"/>
                <a:tab pos="271463" algn="l"/>
              </a:tabLs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tabLst>
                <a:tab pos="88900" algn="l"/>
                <a:tab pos="271463" algn="l"/>
              </a:tabLs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tabLst>
                <a:tab pos="88900" algn="l"/>
                <a:tab pos="271463" algn="l"/>
              </a:tabLs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tabLst>
                <a:tab pos="88900" algn="l"/>
                <a:tab pos="271463" algn="l"/>
              </a:tabLst>
              <a:defRPr sz="2400">
                <a:solidFill>
                  <a:schemeClr val="tx1"/>
                </a:solidFill>
                <a:latin typeface="Arial" pitchFamily="34" charset="0"/>
                <a:ea typeface="ＭＳ Ｐゴシック" pitchFamily="34" charset="-128"/>
              </a:defRPr>
            </a:lvl9pPr>
          </a:lstStyle>
          <a:p>
            <a:pPr lvl="3" algn="just">
              <a:buFont typeface="Arial" pitchFamily="34" charset="0"/>
              <a:buChar char="•"/>
            </a:pPr>
            <a:r>
              <a:rPr lang="fr-FR" altLang="fr-FR" sz="1100" dirty="0">
                <a:solidFill>
                  <a:schemeClr val="tx2"/>
                </a:solidFill>
                <a:latin typeface="Calibri" pitchFamily="34" charset="0"/>
              </a:rPr>
              <a:t>Les élèves de plusieurs classes réalisent en boucle un enchainement de mouvements en tapant dans les mains et en déplaçant un gobelet en plastique sur le sol ou sur une table d’élève en élève.</a:t>
            </a:r>
          </a:p>
          <a:p>
            <a:pPr lvl="3" algn="just">
              <a:buFont typeface="Arial" pitchFamily="34" charset="0"/>
              <a:buChar char="•"/>
            </a:pPr>
            <a:r>
              <a:rPr lang="fr-FR" altLang="fr-FR" sz="1100" dirty="0">
                <a:solidFill>
                  <a:schemeClr val="tx2"/>
                </a:solidFill>
                <a:latin typeface="Calibri" pitchFamily="34" charset="0"/>
              </a:rPr>
              <a:t>Une reprise d’une chanson peut ainsi être réalisée à l’aide de ces gobelets qui permettent aux élèves de battre le rythme. </a:t>
            </a:r>
          </a:p>
          <a:p>
            <a:pPr lvl="3" algn="just">
              <a:buFont typeface="Arial" pitchFamily="34" charset="0"/>
              <a:buChar char="•"/>
            </a:pPr>
            <a:r>
              <a:rPr lang="fr-FR" altLang="fr-FR" sz="1100" dirty="0">
                <a:solidFill>
                  <a:schemeClr val="tx2"/>
                </a:solidFill>
                <a:latin typeface="Calibri" pitchFamily="34" charset="0"/>
              </a:rPr>
              <a:t>La chorégraphie est millimétrée : les participants doivent maintenir la même cadence, tout en se passant à intervalles réguliers leur verre en plastique.</a:t>
            </a:r>
          </a:p>
          <a:p>
            <a:pPr lvl="3" algn="just">
              <a:buFont typeface="Arial" pitchFamily="34" charset="0"/>
              <a:buChar char="•"/>
            </a:pPr>
            <a:r>
              <a:rPr lang="fr-FR" altLang="fr-FR" sz="1100" dirty="0">
                <a:solidFill>
                  <a:schemeClr val="tx2"/>
                </a:solidFill>
                <a:latin typeface="Calibri" pitchFamily="34" charset="0"/>
              </a:rPr>
              <a:t>Apprentissage du chant et de la rythmique en cours de musique, anglais, EPS, permanence …</a:t>
            </a:r>
          </a:p>
          <a:p>
            <a:pPr lvl="3" algn="just">
              <a:buFont typeface="Arial" pitchFamily="34" charset="0"/>
              <a:buChar char="•"/>
            </a:pPr>
            <a:r>
              <a:rPr lang="fr-FR" altLang="fr-FR" sz="1100" dirty="0" smtClean="0">
                <a:solidFill>
                  <a:schemeClr val="tx2"/>
                </a:solidFill>
                <a:latin typeface="Calibri" pitchFamily="34" charset="0"/>
              </a:rPr>
              <a:t>La </a:t>
            </a:r>
            <a:r>
              <a:rPr lang="fr-FR" altLang="fr-FR" sz="1100" dirty="0">
                <a:solidFill>
                  <a:schemeClr val="tx2"/>
                </a:solidFill>
                <a:latin typeface="Calibri" pitchFamily="34" charset="0"/>
              </a:rPr>
              <a:t>chorégraphie peut se faire à la cantine, dans le préau, etc</a:t>
            </a:r>
            <a:r>
              <a:rPr lang="fr-FR" altLang="fr-FR" sz="1100" dirty="0" smtClean="0">
                <a:solidFill>
                  <a:schemeClr val="tx2"/>
                </a:solidFill>
                <a:latin typeface="Calibri" pitchFamily="34" charset="0"/>
              </a:rPr>
              <a:t>.</a:t>
            </a:r>
          </a:p>
        </p:txBody>
      </p:sp>
      <p:sp>
        <p:nvSpPr>
          <p:cNvPr id="26" name="Rectangle 25"/>
          <p:cNvSpPr/>
          <p:nvPr/>
        </p:nvSpPr>
        <p:spPr>
          <a:xfrm>
            <a:off x="179388" y="4933950"/>
            <a:ext cx="1035050" cy="785813"/>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Pilotage</a:t>
            </a:r>
          </a:p>
        </p:txBody>
      </p:sp>
      <p:sp>
        <p:nvSpPr>
          <p:cNvPr id="27" name="Pentagon 9"/>
          <p:cNvSpPr/>
          <p:nvPr/>
        </p:nvSpPr>
        <p:spPr>
          <a:xfrm>
            <a:off x="1285875" y="4933950"/>
            <a:ext cx="3376613" cy="792163"/>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lvl1pPr marL="342900" indent="-342900">
              <a:tabLst>
                <a:tab pos="271463" algn="l"/>
              </a:tabLst>
              <a:defRPr sz="2400">
                <a:solidFill>
                  <a:schemeClr val="tx1"/>
                </a:solidFill>
                <a:latin typeface="Arial" pitchFamily="34" charset="0"/>
                <a:ea typeface="ＭＳ Ｐゴシック" pitchFamily="34" charset="-128"/>
              </a:defRPr>
            </a:lvl1pPr>
            <a:lvl2pPr marL="742950" indent="-285750">
              <a:tabLst>
                <a:tab pos="271463" algn="l"/>
              </a:tabLst>
              <a:defRPr sz="2400">
                <a:solidFill>
                  <a:schemeClr val="tx1"/>
                </a:solidFill>
                <a:latin typeface="Arial" pitchFamily="34" charset="0"/>
                <a:ea typeface="ＭＳ Ｐゴシック" pitchFamily="34" charset="-128"/>
              </a:defRPr>
            </a:lvl2pPr>
            <a:lvl3pPr marL="1143000" indent="-228600">
              <a:tabLst>
                <a:tab pos="271463" algn="l"/>
              </a:tabLst>
              <a:defRPr sz="2400">
                <a:solidFill>
                  <a:schemeClr val="tx1"/>
                </a:solidFill>
                <a:latin typeface="Arial" pitchFamily="34" charset="0"/>
                <a:ea typeface="ＭＳ Ｐゴシック" pitchFamily="34" charset="-128"/>
              </a:defRPr>
            </a:lvl3pPr>
            <a:lvl4pPr marL="88900" indent="-88900">
              <a:tabLst>
                <a:tab pos="271463" algn="l"/>
              </a:tabLst>
              <a:defRPr sz="2400">
                <a:solidFill>
                  <a:schemeClr val="tx1"/>
                </a:solidFill>
                <a:latin typeface="Arial" pitchFamily="34" charset="0"/>
                <a:ea typeface="ＭＳ Ｐゴシック" pitchFamily="34" charset="-128"/>
              </a:defRPr>
            </a:lvl4pPr>
            <a:lvl5pPr marL="2057400" indent="-228600">
              <a:tabLst>
                <a:tab pos="271463" algn="l"/>
              </a:tabLst>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tabLst>
                <a:tab pos="271463" algn="l"/>
              </a:tabLs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tabLst>
                <a:tab pos="271463" algn="l"/>
              </a:tabLs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tabLst>
                <a:tab pos="271463" algn="l"/>
              </a:tabLs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tabLst>
                <a:tab pos="271463" algn="l"/>
              </a:tabLst>
              <a:defRPr sz="2400">
                <a:solidFill>
                  <a:schemeClr val="tx1"/>
                </a:solidFill>
                <a:latin typeface="Arial" pitchFamily="34" charset="0"/>
                <a:ea typeface="ＭＳ Ｐゴシック" pitchFamily="34" charset="-128"/>
              </a:defRPr>
            </a:lvl9pPr>
          </a:lstStyle>
          <a:p>
            <a:pPr lvl="3" algn="just">
              <a:buFont typeface="Arial" pitchFamily="34" charset="0"/>
              <a:buChar char="•"/>
            </a:pPr>
            <a:r>
              <a:rPr lang="fr-FR" altLang="fr-FR" sz="1100" dirty="0">
                <a:solidFill>
                  <a:schemeClr val="tx2"/>
                </a:solidFill>
                <a:latin typeface="Calibri" pitchFamily="34" charset="0"/>
              </a:rPr>
              <a:t>Le professeur de musique se charge de coordonner les répétions.</a:t>
            </a:r>
          </a:p>
          <a:p>
            <a:pPr lvl="3" algn="just">
              <a:buFont typeface="Arial" pitchFamily="34" charset="0"/>
              <a:buChar char="•"/>
            </a:pPr>
            <a:r>
              <a:rPr lang="fr-FR" altLang="fr-FR" sz="1100" dirty="0">
                <a:solidFill>
                  <a:schemeClr val="tx2"/>
                </a:solidFill>
                <a:latin typeface="Calibri" pitchFamily="34" charset="0"/>
              </a:rPr>
              <a:t>Les enseignants rassemblent du matériel pour filmer la performance.</a:t>
            </a:r>
          </a:p>
        </p:txBody>
      </p:sp>
      <p:sp>
        <p:nvSpPr>
          <p:cNvPr id="28" name="Rectangle 27"/>
          <p:cNvSpPr/>
          <p:nvPr/>
        </p:nvSpPr>
        <p:spPr>
          <a:xfrm>
            <a:off x="176213" y="1752600"/>
            <a:ext cx="1038225" cy="566738"/>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Objectifs</a:t>
            </a:r>
          </a:p>
        </p:txBody>
      </p:sp>
      <p:sp>
        <p:nvSpPr>
          <p:cNvPr id="29" name="Pentagon 7"/>
          <p:cNvSpPr/>
          <p:nvPr/>
        </p:nvSpPr>
        <p:spPr>
          <a:xfrm>
            <a:off x="1285875" y="1752600"/>
            <a:ext cx="3362325" cy="566738"/>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lvl1pPr marL="342900" indent="-342900">
              <a:tabLst>
                <a:tab pos="271463" algn="l"/>
              </a:tabLst>
              <a:defRPr sz="2400">
                <a:solidFill>
                  <a:schemeClr val="tx1"/>
                </a:solidFill>
                <a:latin typeface="Arial" pitchFamily="34" charset="0"/>
                <a:ea typeface="ＭＳ Ｐゴシック" pitchFamily="34" charset="-128"/>
              </a:defRPr>
            </a:lvl1pPr>
            <a:lvl2pPr marL="742950" indent="-285750">
              <a:tabLst>
                <a:tab pos="271463" algn="l"/>
              </a:tabLst>
              <a:defRPr sz="2400">
                <a:solidFill>
                  <a:schemeClr val="tx1"/>
                </a:solidFill>
                <a:latin typeface="Arial" pitchFamily="34" charset="0"/>
                <a:ea typeface="ＭＳ Ｐゴシック" pitchFamily="34" charset="-128"/>
              </a:defRPr>
            </a:lvl2pPr>
            <a:lvl3pPr marL="1143000" indent="-228600">
              <a:tabLst>
                <a:tab pos="271463" algn="l"/>
              </a:tabLst>
              <a:defRPr sz="2400">
                <a:solidFill>
                  <a:schemeClr val="tx1"/>
                </a:solidFill>
                <a:latin typeface="Arial" pitchFamily="34" charset="0"/>
                <a:ea typeface="ＭＳ Ｐゴシック" pitchFamily="34" charset="-128"/>
              </a:defRPr>
            </a:lvl3pPr>
            <a:lvl4pPr marL="88900" indent="-88900">
              <a:tabLst>
                <a:tab pos="271463" algn="l"/>
              </a:tabLst>
              <a:defRPr sz="2400">
                <a:solidFill>
                  <a:schemeClr val="tx1"/>
                </a:solidFill>
                <a:latin typeface="Arial" pitchFamily="34" charset="0"/>
                <a:ea typeface="ＭＳ Ｐゴシック" pitchFamily="34" charset="-128"/>
              </a:defRPr>
            </a:lvl4pPr>
            <a:lvl5pPr marL="2057400" indent="-228600">
              <a:tabLst>
                <a:tab pos="271463" algn="l"/>
              </a:tabLst>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tabLst>
                <a:tab pos="271463" algn="l"/>
              </a:tabLs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tabLst>
                <a:tab pos="271463" algn="l"/>
              </a:tabLs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tabLst>
                <a:tab pos="271463" algn="l"/>
              </a:tabLs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tabLst>
                <a:tab pos="271463" algn="l"/>
              </a:tabLst>
              <a:defRPr sz="2400">
                <a:solidFill>
                  <a:schemeClr val="tx1"/>
                </a:solidFill>
                <a:latin typeface="Arial" pitchFamily="34" charset="0"/>
                <a:ea typeface="ＭＳ Ｐゴシック" pitchFamily="34" charset="-128"/>
              </a:defRPr>
            </a:lvl9pPr>
          </a:lstStyle>
          <a:p>
            <a:pPr lvl="3" algn="just">
              <a:buFont typeface="Arial" pitchFamily="34" charset="0"/>
              <a:buChar char="•"/>
            </a:pPr>
            <a:r>
              <a:rPr lang="fr-FR" altLang="fr-FR" sz="1100" dirty="0">
                <a:solidFill>
                  <a:srgbClr val="002060"/>
                </a:solidFill>
                <a:latin typeface="Calibri" pitchFamily="34" charset="0"/>
              </a:rPr>
              <a:t>Réaliser une chaîne de solidarité </a:t>
            </a:r>
            <a:r>
              <a:rPr lang="fr-FR" altLang="fr-FR" sz="1100" dirty="0" smtClean="0">
                <a:solidFill>
                  <a:srgbClr val="002060"/>
                </a:solidFill>
                <a:latin typeface="Calibri" pitchFamily="34" charset="0"/>
              </a:rPr>
              <a:t>et renforcer le lien entre les élèves </a:t>
            </a:r>
            <a:r>
              <a:rPr lang="fr-FR" altLang="fr-FR" sz="1100" dirty="0">
                <a:solidFill>
                  <a:srgbClr val="002060"/>
                </a:solidFill>
                <a:latin typeface="Calibri" pitchFamily="34" charset="0"/>
              </a:rPr>
              <a:t>en gardant le rythme sur une musique imposée</a:t>
            </a:r>
          </a:p>
        </p:txBody>
      </p:sp>
      <p:sp>
        <p:nvSpPr>
          <p:cNvPr id="19" name="Rectangle 18"/>
          <p:cNvSpPr/>
          <p:nvPr/>
        </p:nvSpPr>
        <p:spPr>
          <a:xfrm>
            <a:off x="176213" y="5791200"/>
            <a:ext cx="1035050" cy="658813"/>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pitchFamily="34" charset="-128"/>
              </a:rPr>
              <a:t>Réalisation</a:t>
            </a:r>
          </a:p>
          <a:p>
            <a:pPr marL="0" lvl="1" algn="ctr">
              <a:lnSpc>
                <a:spcPct val="80000"/>
              </a:lnSpc>
              <a:spcAft>
                <a:spcPts val="600"/>
              </a:spcAft>
              <a:defRPr/>
            </a:pPr>
            <a:r>
              <a:rPr lang="fr-FR" sz="1200" b="1">
                <a:solidFill>
                  <a:schemeClr val="bg1"/>
                </a:solidFill>
                <a:ea typeface="ＭＳ Ｐゴシック" pitchFamily="34" charset="-128"/>
              </a:rPr>
              <a:t>Production</a:t>
            </a:r>
          </a:p>
        </p:txBody>
      </p:sp>
      <p:sp>
        <p:nvSpPr>
          <p:cNvPr id="23" name="Pentagon 9"/>
          <p:cNvSpPr/>
          <p:nvPr/>
        </p:nvSpPr>
        <p:spPr>
          <a:xfrm>
            <a:off x="1285875" y="5791200"/>
            <a:ext cx="3376613" cy="658813"/>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lvl1pPr marL="342900" indent="-342900">
              <a:tabLst>
                <a:tab pos="271463" algn="l"/>
              </a:tabLst>
              <a:defRPr sz="2400">
                <a:solidFill>
                  <a:schemeClr val="tx1"/>
                </a:solidFill>
                <a:latin typeface="Arial" pitchFamily="34" charset="0"/>
                <a:ea typeface="ＭＳ Ｐゴシック" pitchFamily="34" charset="-128"/>
              </a:defRPr>
            </a:lvl1pPr>
            <a:lvl2pPr marL="742950" indent="-285750">
              <a:tabLst>
                <a:tab pos="271463" algn="l"/>
              </a:tabLst>
              <a:defRPr sz="2400">
                <a:solidFill>
                  <a:schemeClr val="tx1"/>
                </a:solidFill>
                <a:latin typeface="Arial" pitchFamily="34" charset="0"/>
                <a:ea typeface="ＭＳ Ｐゴシック" pitchFamily="34" charset="-128"/>
              </a:defRPr>
            </a:lvl2pPr>
            <a:lvl3pPr marL="1143000" indent="-228600">
              <a:tabLst>
                <a:tab pos="271463" algn="l"/>
              </a:tabLst>
              <a:defRPr sz="2400">
                <a:solidFill>
                  <a:schemeClr val="tx1"/>
                </a:solidFill>
                <a:latin typeface="Arial" pitchFamily="34" charset="0"/>
                <a:ea typeface="ＭＳ Ｐゴシック" pitchFamily="34" charset="-128"/>
              </a:defRPr>
            </a:lvl3pPr>
            <a:lvl4pPr marL="88900" indent="-88900">
              <a:tabLst>
                <a:tab pos="271463" algn="l"/>
              </a:tabLst>
              <a:defRPr sz="2400">
                <a:solidFill>
                  <a:schemeClr val="tx1"/>
                </a:solidFill>
                <a:latin typeface="Arial" pitchFamily="34" charset="0"/>
                <a:ea typeface="ＭＳ Ｐゴシック" pitchFamily="34" charset="-128"/>
              </a:defRPr>
            </a:lvl4pPr>
            <a:lvl5pPr marL="2057400" indent="-228600">
              <a:tabLst>
                <a:tab pos="271463" algn="l"/>
              </a:tabLst>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tabLst>
                <a:tab pos="271463" algn="l"/>
              </a:tabLs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tabLst>
                <a:tab pos="271463" algn="l"/>
              </a:tabLs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tabLst>
                <a:tab pos="271463" algn="l"/>
              </a:tabLs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tabLst>
                <a:tab pos="271463" algn="l"/>
              </a:tabLst>
              <a:defRPr sz="2400">
                <a:solidFill>
                  <a:schemeClr val="tx1"/>
                </a:solidFill>
                <a:latin typeface="Arial" pitchFamily="34" charset="0"/>
                <a:ea typeface="ＭＳ Ｐゴシック" pitchFamily="34" charset="-128"/>
              </a:defRPr>
            </a:lvl9pPr>
          </a:lstStyle>
          <a:p>
            <a:pPr lvl="3" algn="just">
              <a:buFont typeface="Arial" pitchFamily="34" charset="0"/>
              <a:buChar char="•"/>
            </a:pPr>
            <a:r>
              <a:rPr lang="fr-FR" altLang="fr-FR" sz="1100" dirty="0">
                <a:solidFill>
                  <a:schemeClr val="tx2"/>
                </a:solidFill>
                <a:latin typeface="Calibri" pitchFamily="34" charset="0"/>
              </a:rPr>
              <a:t>Une représentation de la chanson et de la </a:t>
            </a:r>
            <a:r>
              <a:rPr lang="fr-FR" altLang="fr-FR" sz="1100" dirty="0" smtClean="0">
                <a:solidFill>
                  <a:schemeClr val="tx2"/>
                </a:solidFill>
                <a:latin typeface="Calibri" pitchFamily="34" charset="0"/>
              </a:rPr>
              <a:t>rythmique</a:t>
            </a:r>
          </a:p>
          <a:p>
            <a:pPr lvl="3" algn="just">
              <a:buFont typeface="Arial" pitchFamily="34" charset="0"/>
              <a:buChar char="•"/>
            </a:pPr>
            <a:r>
              <a:rPr lang="fr-FR" altLang="fr-FR" sz="1100" dirty="0" smtClean="0">
                <a:solidFill>
                  <a:schemeClr val="tx2"/>
                </a:solidFill>
                <a:latin typeface="Calibri" pitchFamily="34" charset="0"/>
              </a:rPr>
              <a:t>Une </a:t>
            </a:r>
            <a:r>
              <a:rPr lang="fr-FR" altLang="fr-FR" sz="1100" dirty="0">
                <a:solidFill>
                  <a:schemeClr val="tx2"/>
                </a:solidFill>
                <a:latin typeface="Calibri" pitchFamily="34" charset="0"/>
              </a:rPr>
              <a:t>représentation lors </a:t>
            </a:r>
            <a:r>
              <a:rPr lang="fr-FR" altLang="fr-FR" sz="1100" dirty="0" smtClean="0">
                <a:solidFill>
                  <a:schemeClr val="tx2"/>
                </a:solidFill>
                <a:latin typeface="Calibri" pitchFamily="34" charset="0"/>
              </a:rPr>
              <a:t>de la fête de </a:t>
            </a:r>
            <a:r>
              <a:rPr lang="fr-FR" altLang="fr-FR" sz="1100" dirty="0">
                <a:solidFill>
                  <a:schemeClr val="tx2"/>
                </a:solidFill>
                <a:latin typeface="Calibri" pitchFamily="34" charset="0"/>
              </a:rPr>
              <a:t>fin d’année de façon à associer les </a:t>
            </a:r>
            <a:r>
              <a:rPr lang="fr-FR" altLang="fr-FR" sz="1100" dirty="0" smtClean="0">
                <a:solidFill>
                  <a:schemeClr val="tx2"/>
                </a:solidFill>
                <a:latin typeface="Calibri" pitchFamily="34" charset="0"/>
              </a:rPr>
              <a:t>parents</a:t>
            </a:r>
            <a:endParaRPr lang="fr-FR" altLang="fr-FR" sz="1100" dirty="0">
              <a:solidFill>
                <a:schemeClr val="tx2"/>
              </a:solidFill>
              <a:latin typeface="Calibri" pitchFamily="34" charset="0"/>
            </a:endParaRPr>
          </a:p>
        </p:txBody>
      </p:sp>
      <p:sp>
        <p:nvSpPr>
          <p:cNvPr id="25" name="Rectangle 24"/>
          <p:cNvSpPr/>
          <p:nvPr/>
        </p:nvSpPr>
        <p:spPr>
          <a:xfrm>
            <a:off x="4800600" y="3606800"/>
            <a:ext cx="4248150" cy="381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Calendrier</a:t>
            </a:r>
          </a:p>
        </p:txBody>
      </p:sp>
      <p:sp>
        <p:nvSpPr>
          <p:cNvPr id="52" name="ZoneTexte 51"/>
          <p:cNvSpPr txBox="1"/>
          <p:nvPr/>
        </p:nvSpPr>
        <p:spPr>
          <a:xfrm>
            <a:off x="4826000" y="4025900"/>
            <a:ext cx="4225925"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spcAft>
                <a:spcPts val="600"/>
              </a:spcAft>
            </a:pPr>
            <a:r>
              <a:rPr lang="fr-FR" altLang="fr-FR" sz="1000" b="1" dirty="0" smtClean="0">
                <a:solidFill>
                  <a:schemeClr val="bg1"/>
                </a:solidFill>
                <a:latin typeface="Calibri" pitchFamily="34" charset="0"/>
              </a:rPr>
              <a:t>3 mois</a:t>
            </a:r>
            <a:endParaRPr lang="fr-FR" altLang="fr-FR" sz="1000" b="1" dirty="0">
              <a:solidFill>
                <a:schemeClr val="bg1"/>
              </a:solidFill>
              <a:latin typeface="Calibri" pitchFamily="34" charset="0"/>
            </a:endParaRPr>
          </a:p>
        </p:txBody>
      </p:sp>
      <p:sp>
        <p:nvSpPr>
          <p:cNvPr id="15392" name="Espace réservé du numéro de diapositive 38"/>
          <p:cNvSpPr>
            <a:spLocks noGrp="1"/>
          </p:cNvSpPr>
          <p:nvPr>
            <p:ph type="sldNum" sz="quarter" idx="12"/>
          </p:nvPr>
        </p:nvSpPr>
        <p:spPr bwMode="auto">
          <a:xfrm>
            <a:off x="6553200" y="520722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fld id="{1F965FDE-4ADC-4E1C-B381-E3F3360D538D}" type="slidenum">
              <a:rPr lang="fr-FR" altLang="fr-FR" sz="1200" smtClean="0">
                <a:solidFill>
                  <a:srgbClr val="898989"/>
                </a:solidFill>
                <a:latin typeface="Calibri" pitchFamily="34" charset="0"/>
              </a:rPr>
              <a:pPr/>
              <a:t>12</a:t>
            </a:fld>
            <a:endParaRPr lang="fr-FR" altLang="fr-FR" sz="1200" smtClean="0">
              <a:solidFill>
                <a:srgbClr val="898989"/>
              </a:solidFill>
              <a:latin typeface="Calibri" pitchFamily="34" charset="0"/>
            </a:endParaRPr>
          </a:p>
        </p:txBody>
      </p:sp>
      <p:pic>
        <p:nvPicPr>
          <p:cNvPr id="15398" name="Picture 38"/>
          <p:cNvPicPr>
            <a:picLocks noChangeAspect="1" noChangeArrowheads="1"/>
          </p:cNvPicPr>
          <p:nvPr/>
        </p:nvPicPr>
        <p:blipFill>
          <a:blip r:embed="rId2">
            <a:extLst>
              <a:ext uri="{28A0092B-C50C-407E-A947-70E740481C1C}">
                <a14:useLocalDpi xmlns:a14="http://schemas.microsoft.com/office/drawing/2010/main" xmlns="" val="0"/>
              </a:ext>
            </a:extLst>
          </a:blip>
          <a:srcRect l="24219" t="42822" r="12592" b="19514"/>
          <a:stretch>
            <a:fillRect/>
          </a:stretch>
        </p:blipFill>
        <p:spPr bwMode="auto">
          <a:xfrm>
            <a:off x="4932363" y="1341438"/>
            <a:ext cx="3889375" cy="185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1" name="Flèche vers la droite 34"/>
          <p:cNvSpPr/>
          <p:nvPr/>
        </p:nvSpPr>
        <p:spPr>
          <a:xfrm>
            <a:off x="4826000" y="4509120"/>
            <a:ext cx="4191000" cy="1227137"/>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32" name="AutoShape 115"/>
          <p:cNvSpPr>
            <a:spLocks noChangeArrowheads="1"/>
          </p:cNvSpPr>
          <p:nvPr/>
        </p:nvSpPr>
        <p:spPr bwMode="auto">
          <a:xfrm flipH="1">
            <a:off x="5414937" y="5265550"/>
            <a:ext cx="142875" cy="144462"/>
          </a:xfrm>
          <a:prstGeom prst="diamond">
            <a:avLst/>
          </a:prstGeom>
          <a:solidFill>
            <a:schemeClr val="bg1"/>
          </a:solidFill>
          <a:ln>
            <a:noFill/>
          </a:ln>
          <a:extLst>
            <a:ext uri="{91240B29-F687-4f45-9708-019B960494DF}">
              <a14:hiddenLine xmlns:a14="http://schemas.microsoft.com/office/drawing/2010/main" xmlns="" w="9525">
                <a:solidFill>
                  <a:srgbClr val="000000"/>
                </a:solidFill>
                <a:prstDash val="dash"/>
                <a:miter lim="800000"/>
                <a:headEnd/>
                <a:tailEnd/>
              </a14:hiddenLine>
            </a:ext>
          </a:extLst>
        </p:spPr>
        <p:txBody>
          <a:bodyPr lIns="36000" rIns="36000"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80000"/>
              </a:lnSpc>
              <a:spcBef>
                <a:spcPct val="0"/>
              </a:spcBef>
              <a:buFontTx/>
              <a:buNone/>
            </a:pPr>
            <a:endParaRPr lang="fr-FR" altLang="fr-FR" sz="1100" b="1"/>
          </a:p>
        </p:txBody>
      </p:sp>
      <p:sp>
        <p:nvSpPr>
          <p:cNvPr id="33" name="ZoneTexte 36"/>
          <p:cNvSpPr txBox="1">
            <a:spLocks noChangeArrowheads="1"/>
          </p:cNvSpPr>
          <p:nvPr/>
        </p:nvSpPr>
        <p:spPr bwMode="auto">
          <a:xfrm>
            <a:off x="5545111" y="5240150"/>
            <a:ext cx="137956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900" dirty="0">
                <a:solidFill>
                  <a:schemeClr val="bg1"/>
                </a:solidFill>
              </a:rPr>
              <a:t>Présentation aux élèves</a:t>
            </a:r>
          </a:p>
        </p:txBody>
      </p:sp>
      <p:sp>
        <p:nvSpPr>
          <p:cNvPr id="34" name="AutoShape 115"/>
          <p:cNvSpPr>
            <a:spLocks noChangeArrowheads="1"/>
          </p:cNvSpPr>
          <p:nvPr/>
        </p:nvSpPr>
        <p:spPr bwMode="auto">
          <a:xfrm flipH="1">
            <a:off x="6773863" y="5080620"/>
            <a:ext cx="142875" cy="144462"/>
          </a:xfrm>
          <a:prstGeom prst="diamond">
            <a:avLst/>
          </a:prstGeom>
          <a:solidFill>
            <a:schemeClr val="bg1"/>
          </a:solidFill>
          <a:ln>
            <a:noFill/>
          </a:ln>
          <a:extLst>
            <a:ext uri="{91240B29-F687-4f45-9708-019B960494DF}">
              <a14:hiddenLine xmlns:a14="http://schemas.microsoft.com/office/drawing/2010/main" xmlns="" w="9525">
                <a:solidFill>
                  <a:srgbClr val="000000"/>
                </a:solidFill>
                <a:prstDash val="dash"/>
                <a:miter lim="800000"/>
                <a:headEnd/>
                <a:tailEnd/>
              </a14:hiddenLine>
            </a:ext>
          </a:extLst>
        </p:spPr>
        <p:txBody>
          <a:bodyPr lIns="36000" rIns="36000"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80000"/>
              </a:lnSpc>
              <a:spcBef>
                <a:spcPct val="0"/>
              </a:spcBef>
              <a:buFontTx/>
              <a:buNone/>
            </a:pPr>
            <a:endParaRPr lang="fr-FR" altLang="fr-FR" sz="1100" b="1"/>
          </a:p>
        </p:txBody>
      </p:sp>
      <p:sp>
        <p:nvSpPr>
          <p:cNvPr id="36" name="ZoneTexte 38"/>
          <p:cNvSpPr txBox="1">
            <a:spLocks noChangeArrowheads="1"/>
          </p:cNvSpPr>
          <p:nvPr/>
        </p:nvSpPr>
        <p:spPr bwMode="auto">
          <a:xfrm>
            <a:off x="6869113" y="5048870"/>
            <a:ext cx="747712"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900">
                <a:solidFill>
                  <a:schemeClr val="bg1"/>
                </a:solidFill>
              </a:rPr>
              <a:t>Casting</a:t>
            </a:r>
          </a:p>
        </p:txBody>
      </p:sp>
      <p:sp>
        <p:nvSpPr>
          <p:cNvPr id="37" name="AutoShape 115"/>
          <p:cNvSpPr>
            <a:spLocks noChangeArrowheads="1"/>
          </p:cNvSpPr>
          <p:nvPr/>
        </p:nvSpPr>
        <p:spPr bwMode="auto">
          <a:xfrm flipH="1">
            <a:off x="5834063" y="5106378"/>
            <a:ext cx="144462" cy="144462"/>
          </a:xfrm>
          <a:prstGeom prst="diamond">
            <a:avLst/>
          </a:prstGeom>
          <a:solidFill>
            <a:schemeClr val="bg1"/>
          </a:solidFill>
          <a:ln>
            <a:noFill/>
          </a:ln>
          <a:extLst>
            <a:ext uri="{91240B29-F687-4f45-9708-019B960494DF}">
              <a14:hiddenLine xmlns:a14="http://schemas.microsoft.com/office/drawing/2010/main" xmlns="" w="9525">
                <a:solidFill>
                  <a:srgbClr val="000000"/>
                </a:solidFill>
                <a:prstDash val="dash"/>
                <a:miter lim="800000"/>
                <a:headEnd/>
                <a:tailEnd/>
              </a14:hiddenLine>
            </a:ext>
          </a:extLst>
        </p:spPr>
        <p:txBody>
          <a:bodyPr lIns="36000" rIns="36000"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80000"/>
              </a:lnSpc>
              <a:spcBef>
                <a:spcPct val="0"/>
              </a:spcBef>
              <a:buFontTx/>
              <a:buNone/>
            </a:pPr>
            <a:endParaRPr lang="fr-FR" altLang="fr-FR" sz="1100" b="1"/>
          </a:p>
        </p:txBody>
      </p:sp>
      <p:sp>
        <p:nvSpPr>
          <p:cNvPr id="38" name="ZoneTexte 58"/>
          <p:cNvSpPr txBox="1">
            <a:spLocks noChangeArrowheads="1"/>
          </p:cNvSpPr>
          <p:nvPr/>
        </p:nvSpPr>
        <p:spPr bwMode="auto">
          <a:xfrm>
            <a:off x="5938838" y="5074628"/>
            <a:ext cx="9366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900">
                <a:solidFill>
                  <a:schemeClr val="bg1"/>
                </a:solidFill>
              </a:rPr>
              <a:t>Apprentissage</a:t>
            </a:r>
          </a:p>
        </p:txBody>
      </p:sp>
      <p:sp>
        <p:nvSpPr>
          <p:cNvPr id="39" name="AutoShape 115"/>
          <p:cNvSpPr>
            <a:spLocks noChangeArrowheads="1"/>
          </p:cNvSpPr>
          <p:nvPr/>
        </p:nvSpPr>
        <p:spPr bwMode="auto">
          <a:xfrm flipH="1">
            <a:off x="7415726" y="5080620"/>
            <a:ext cx="144463" cy="144462"/>
          </a:xfrm>
          <a:prstGeom prst="diamond">
            <a:avLst/>
          </a:prstGeom>
          <a:solidFill>
            <a:schemeClr val="bg1"/>
          </a:solidFill>
          <a:ln>
            <a:noFill/>
          </a:ln>
          <a:extLst>
            <a:ext uri="{91240B29-F687-4f45-9708-019B960494DF}">
              <a14:hiddenLine xmlns:a14="http://schemas.microsoft.com/office/drawing/2010/main" xmlns="" w="9525">
                <a:solidFill>
                  <a:srgbClr val="000000"/>
                </a:solidFill>
                <a:prstDash val="dash"/>
                <a:miter lim="800000"/>
                <a:headEnd/>
                <a:tailEnd/>
              </a14:hiddenLine>
            </a:ext>
          </a:extLst>
        </p:spPr>
        <p:txBody>
          <a:bodyPr lIns="36000" rIns="36000"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80000"/>
              </a:lnSpc>
              <a:spcBef>
                <a:spcPct val="0"/>
              </a:spcBef>
              <a:buFontTx/>
              <a:buNone/>
            </a:pPr>
            <a:endParaRPr lang="fr-FR" altLang="fr-FR" sz="1100" b="1"/>
          </a:p>
        </p:txBody>
      </p:sp>
      <p:sp>
        <p:nvSpPr>
          <p:cNvPr id="40" name="ZoneTexte 60"/>
          <p:cNvSpPr txBox="1">
            <a:spLocks noChangeArrowheads="1"/>
          </p:cNvSpPr>
          <p:nvPr/>
        </p:nvSpPr>
        <p:spPr bwMode="auto">
          <a:xfrm>
            <a:off x="7520501" y="5035477"/>
            <a:ext cx="747713"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900" dirty="0">
                <a:solidFill>
                  <a:schemeClr val="bg1"/>
                </a:solidFill>
              </a:rPr>
              <a:t>Répétition</a:t>
            </a:r>
          </a:p>
        </p:txBody>
      </p:sp>
      <p:sp>
        <p:nvSpPr>
          <p:cNvPr id="41" name="AutoShape 115"/>
          <p:cNvSpPr>
            <a:spLocks noChangeArrowheads="1"/>
          </p:cNvSpPr>
          <p:nvPr/>
        </p:nvSpPr>
        <p:spPr bwMode="auto">
          <a:xfrm flipH="1">
            <a:off x="8115300" y="5075857"/>
            <a:ext cx="144463" cy="144463"/>
          </a:xfrm>
          <a:prstGeom prst="diamond">
            <a:avLst/>
          </a:prstGeom>
          <a:solidFill>
            <a:schemeClr val="bg1"/>
          </a:solidFill>
          <a:ln>
            <a:noFill/>
          </a:ln>
          <a:extLst>
            <a:ext uri="{91240B29-F687-4f45-9708-019B960494DF}">
              <a14:hiddenLine xmlns:a14="http://schemas.microsoft.com/office/drawing/2010/main" xmlns="" w="9525">
                <a:solidFill>
                  <a:srgbClr val="000000"/>
                </a:solidFill>
                <a:prstDash val="dash"/>
                <a:miter lim="800000"/>
                <a:headEnd/>
                <a:tailEnd/>
              </a14:hiddenLine>
            </a:ext>
          </a:extLst>
        </p:spPr>
        <p:txBody>
          <a:bodyPr lIns="36000" rIns="36000"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80000"/>
              </a:lnSpc>
              <a:spcBef>
                <a:spcPct val="0"/>
              </a:spcBef>
              <a:buFontTx/>
              <a:buNone/>
            </a:pPr>
            <a:endParaRPr lang="fr-FR" altLang="fr-FR" sz="1100" b="1"/>
          </a:p>
        </p:txBody>
      </p:sp>
      <p:sp>
        <p:nvSpPr>
          <p:cNvPr id="42" name="ZoneTexte 67"/>
          <p:cNvSpPr txBox="1">
            <a:spLocks noChangeArrowheads="1"/>
          </p:cNvSpPr>
          <p:nvPr/>
        </p:nvSpPr>
        <p:spPr bwMode="auto">
          <a:xfrm>
            <a:off x="8210550" y="5023470"/>
            <a:ext cx="90011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900">
                <a:solidFill>
                  <a:schemeClr val="bg1"/>
                </a:solidFill>
              </a:rPr>
              <a:t>Représentation</a:t>
            </a:r>
          </a:p>
        </p:txBody>
      </p:sp>
      <p:sp>
        <p:nvSpPr>
          <p:cNvPr id="43" name="AutoShape 115"/>
          <p:cNvSpPr>
            <a:spLocks noChangeArrowheads="1"/>
          </p:cNvSpPr>
          <p:nvPr/>
        </p:nvSpPr>
        <p:spPr bwMode="auto">
          <a:xfrm flipH="1">
            <a:off x="5003800" y="4861545"/>
            <a:ext cx="185738" cy="144462"/>
          </a:xfrm>
          <a:prstGeom prst="diamond">
            <a:avLst/>
          </a:prstGeom>
          <a:solidFill>
            <a:schemeClr val="bg1"/>
          </a:solidFill>
          <a:ln>
            <a:noFill/>
          </a:ln>
          <a:extLst>
            <a:ext uri="{91240B29-F687-4f45-9708-019B960494DF}">
              <a14:hiddenLine xmlns:a14="http://schemas.microsoft.com/office/drawing/2010/main" xmlns="" w="9525">
                <a:solidFill>
                  <a:srgbClr val="000000"/>
                </a:solidFill>
                <a:prstDash val="dash"/>
                <a:miter lim="800000"/>
                <a:headEnd/>
                <a:tailEnd/>
              </a14:hiddenLine>
            </a:ext>
          </a:extLst>
        </p:spPr>
        <p:txBody>
          <a:bodyPr lIns="36000" rIns="36000"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80000"/>
              </a:lnSpc>
              <a:spcBef>
                <a:spcPct val="0"/>
              </a:spcBef>
              <a:buFontTx/>
              <a:buNone/>
            </a:pPr>
            <a:endParaRPr lang="fr-FR" altLang="fr-FR" sz="1100" b="1"/>
          </a:p>
        </p:txBody>
      </p:sp>
      <p:sp>
        <p:nvSpPr>
          <p:cNvPr id="45" name="ZoneTexte 36"/>
          <p:cNvSpPr txBox="1">
            <a:spLocks noChangeArrowheads="1"/>
          </p:cNvSpPr>
          <p:nvPr/>
        </p:nvSpPr>
        <p:spPr bwMode="auto">
          <a:xfrm>
            <a:off x="5133975" y="4780582"/>
            <a:ext cx="188629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900" dirty="0">
                <a:solidFill>
                  <a:schemeClr val="bg1"/>
                </a:solidFill>
              </a:rPr>
              <a:t>Présentation du projet </a:t>
            </a:r>
            <a:r>
              <a:rPr lang="fr-FR" altLang="fr-FR" sz="900" dirty="0" smtClean="0">
                <a:solidFill>
                  <a:schemeClr val="bg1"/>
                </a:solidFill>
              </a:rPr>
              <a:t> au conseil pédagogique et au CA</a:t>
            </a:r>
            <a:endParaRPr lang="fr-FR" altLang="fr-FR" sz="900" dirty="0">
              <a:solidFill>
                <a:schemeClr val="bg1"/>
              </a:solidFill>
            </a:endParaRPr>
          </a:p>
        </p:txBody>
      </p:sp>
      <p:sp>
        <p:nvSpPr>
          <p:cNvPr id="46" name="AutoShape 115"/>
          <p:cNvSpPr>
            <a:spLocks noChangeArrowheads="1"/>
          </p:cNvSpPr>
          <p:nvPr/>
        </p:nvSpPr>
        <p:spPr bwMode="auto">
          <a:xfrm flipH="1">
            <a:off x="6948264" y="4820130"/>
            <a:ext cx="144462" cy="144462"/>
          </a:xfrm>
          <a:prstGeom prst="diamond">
            <a:avLst/>
          </a:prstGeom>
          <a:solidFill>
            <a:schemeClr val="bg1"/>
          </a:solidFill>
          <a:ln>
            <a:noFill/>
          </a:ln>
          <a:extLst>
            <a:ext uri="{91240B29-F687-4f45-9708-019B960494DF}">
              <a14:hiddenLine xmlns:a14="http://schemas.microsoft.com/office/drawing/2010/main" xmlns="" w="9525">
                <a:solidFill>
                  <a:srgbClr val="000000"/>
                </a:solidFill>
                <a:prstDash val="dash"/>
                <a:miter lim="800000"/>
                <a:headEnd/>
                <a:tailEnd/>
              </a14:hiddenLine>
            </a:ext>
          </a:extLst>
        </p:spPr>
        <p:txBody>
          <a:bodyPr lIns="36000" rIns="36000"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80000"/>
              </a:lnSpc>
              <a:spcBef>
                <a:spcPct val="0"/>
              </a:spcBef>
              <a:buFontTx/>
              <a:buNone/>
            </a:pPr>
            <a:endParaRPr lang="fr-FR" altLang="fr-FR" sz="1100" b="1"/>
          </a:p>
        </p:txBody>
      </p:sp>
      <p:sp>
        <p:nvSpPr>
          <p:cNvPr id="47" name="ZoneTexte 58"/>
          <p:cNvSpPr txBox="1">
            <a:spLocks noChangeArrowheads="1"/>
          </p:cNvSpPr>
          <p:nvPr/>
        </p:nvSpPr>
        <p:spPr bwMode="auto">
          <a:xfrm>
            <a:off x="7053039" y="4788380"/>
            <a:ext cx="19758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900" dirty="0" smtClean="0">
                <a:solidFill>
                  <a:schemeClr val="bg1"/>
                </a:solidFill>
              </a:rPr>
              <a:t>Recherche de partenaires (CDDP, mairie)</a:t>
            </a:r>
            <a:endParaRPr lang="fr-FR" altLang="fr-FR" sz="900" dirty="0">
              <a:solidFill>
                <a:schemeClr val="bg1"/>
              </a:solidFill>
            </a:endParaRPr>
          </a:p>
        </p:txBody>
      </p:sp>
    </p:spTree>
    <p:extLst>
      <p:ext uri="{BB962C8B-B14F-4D97-AF65-F5344CB8AC3E}">
        <p14:creationId xmlns:p14="http://schemas.microsoft.com/office/powerpoint/2010/main" xmlns="" val="1146875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29698"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29702" name="ZoneTexte 11"/>
          <p:cNvSpPr txBox="1">
            <a:spLocks noChangeArrowheads="1"/>
          </p:cNvSpPr>
          <p:nvPr/>
        </p:nvSpPr>
        <p:spPr bwMode="auto">
          <a:xfrm>
            <a:off x="327025" y="323850"/>
            <a:ext cx="8602663" cy="430887"/>
          </a:xfrm>
          <a:prstGeom prst="rect">
            <a:avLst/>
          </a:prstGeom>
          <a:noFill/>
          <a:ln w="9525">
            <a:noFill/>
            <a:miter lim="800000"/>
            <a:headEnd/>
            <a:tailEnd/>
          </a:ln>
        </p:spPr>
        <p:txBody>
          <a:bodyPr>
            <a:spAutoFit/>
          </a:bodyPr>
          <a:lstStyle/>
          <a:p>
            <a:r>
              <a:rPr lang="fr-FR" sz="2200" dirty="0" smtClean="0">
                <a:solidFill>
                  <a:srgbClr val="604A7B"/>
                </a:solidFill>
                <a:latin typeface="Calibri" pitchFamily="34" charset="0"/>
              </a:rPr>
              <a:t>Conférence « persévérance scolaire » </a:t>
            </a:r>
            <a:r>
              <a:rPr lang="fr-FR" sz="2200" dirty="0">
                <a:solidFill>
                  <a:srgbClr val="604A7B"/>
                </a:solidFill>
                <a:latin typeface="Calibri" pitchFamily="34" charset="0"/>
              </a:rPr>
              <a:t>  </a:t>
            </a:r>
          </a:p>
        </p:txBody>
      </p:sp>
      <p:sp>
        <p:nvSpPr>
          <p:cNvPr id="16" name="Rectangle 15"/>
          <p:cNvSpPr/>
          <p:nvPr/>
        </p:nvSpPr>
        <p:spPr>
          <a:xfrm>
            <a:off x="192088" y="1023938"/>
            <a:ext cx="1022350" cy="804862"/>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Publics</a:t>
            </a:r>
          </a:p>
        </p:txBody>
      </p:sp>
      <p:sp>
        <p:nvSpPr>
          <p:cNvPr id="18" name="Pentagon 7"/>
          <p:cNvSpPr/>
          <p:nvPr/>
        </p:nvSpPr>
        <p:spPr>
          <a:xfrm>
            <a:off x="1285875" y="1023938"/>
            <a:ext cx="3130550" cy="804862"/>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a:solidFill>
                  <a:schemeClr val="tx2"/>
                </a:solidFill>
                <a:ea typeface="ＭＳ Ｐゴシック" charset="-128"/>
              </a:rPr>
              <a:t>Les enseignants, les équipes d’encadrement des établissements du bassin : équipe de direction, enseignants, équipes médico-sociales, personnels d’éducation et d’orientation </a:t>
            </a:r>
          </a:p>
        </p:txBody>
      </p:sp>
      <p:sp>
        <p:nvSpPr>
          <p:cNvPr id="21" name="Rectangle 20"/>
          <p:cNvSpPr/>
          <p:nvPr/>
        </p:nvSpPr>
        <p:spPr>
          <a:xfrm>
            <a:off x="192088" y="3298825"/>
            <a:ext cx="1019175" cy="132715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Organisation</a:t>
            </a:r>
          </a:p>
          <a:p>
            <a:pPr marL="0" lvl="1" algn="ctr">
              <a:lnSpc>
                <a:spcPct val="80000"/>
              </a:lnSpc>
              <a:defRPr/>
            </a:pPr>
            <a:r>
              <a:rPr lang="fr-FR" sz="1200" b="1">
                <a:solidFill>
                  <a:schemeClr val="bg1"/>
                </a:solidFill>
                <a:ea typeface="ＭＳ Ｐゴシック" charset="-128"/>
              </a:rPr>
              <a:t>Modalités</a:t>
            </a:r>
          </a:p>
        </p:txBody>
      </p:sp>
      <p:sp>
        <p:nvSpPr>
          <p:cNvPr id="22" name="Pentagon 9"/>
          <p:cNvSpPr/>
          <p:nvPr/>
        </p:nvSpPr>
        <p:spPr>
          <a:xfrm>
            <a:off x="1285875" y="3298825"/>
            <a:ext cx="3121025" cy="132715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Invitation : autorités DSDEN, Rectorat, DEGESCO, Autorité préfectorales,</a:t>
            </a:r>
            <a:r>
              <a:rPr lang="fr-FR" sz="1100" dirty="0" smtClean="0">
                <a:solidFill>
                  <a:schemeClr val="tx2"/>
                </a:solidFill>
                <a:ea typeface="ＭＳ Ｐゴシック" charset="-128"/>
              </a:rPr>
              <a:t> élus </a:t>
            </a:r>
            <a:r>
              <a:rPr lang="fr-FR" sz="1100" dirty="0">
                <a:solidFill>
                  <a:schemeClr val="tx2"/>
                </a:solidFill>
                <a:ea typeface="ＭＳ Ｐゴシック" charset="-128"/>
              </a:rPr>
              <a:t>de la communauté d’agglomération, collectivités territoriales, enseignants (2 à 3 par établissement)</a:t>
            </a:r>
          </a:p>
          <a:p>
            <a:pPr marL="88900" lvl="3" indent="-88900" algn="just">
              <a:buFont typeface="Arial" charset="0"/>
              <a:buChar char="•"/>
              <a:tabLst>
                <a:tab pos="271463" algn="l"/>
              </a:tabLst>
              <a:defRPr/>
            </a:pPr>
            <a:r>
              <a:rPr lang="fr-FR" sz="1100" dirty="0">
                <a:solidFill>
                  <a:schemeClr val="tx2"/>
                </a:solidFill>
                <a:ea typeface="ＭＳ Ｐゴシック" charset="-128"/>
              </a:rPr>
              <a:t>Réaliser cette conférence une journée en semaine hors mercredi</a:t>
            </a:r>
          </a:p>
          <a:p>
            <a:pPr marL="88900" lvl="3" indent="-88900" algn="just">
              <a:buFont typeface="Arial" charset="0"/>
              <a:buChar char="•"/>
              <a:tabLst>
                <a:tab pos="271463" algn="l"/>
              </a:tabLst>
              <a:defRPr/>
            </a:pPr>
            <a:r>
              <a:rPr lang="fr-FR" sz="1100" dirty="0">
                <a:solidFill>
                  <a:schemeClr val="tx2"/>
                </a:solidFill>
                <a:ea typeface="ＭＳ Ｐゴシック" charset="-128"/>
              </a:rPr>
              <a:t>Possibilité de se connecter au sein des établissements grâce à la </a:t>
            </a:r>
            <a:r>
              <a:rPr lang="fr-FR" sz="1100" dirty="0" err="1">
                <a:solidFill>
                  <a:schemeClr val="tx2"/>
                </a:solidFill>
                <a:ea typeface="ＭＳ Ｐゴシック" charset="-128"/>
              </a:rPr>
              <a:t>viso-conférénce</a:t>
            </a:r>
            <a:r>
              <a:rPr lang="fr-FR" sz="1100" dirty="0">
                <a:solidFill>
                  <a:schemeClr val="tx2"/>
                </a:solidFill>
                <a:ea typeface="ＭＳ Ｐゴシック" charset="-128"/>
              </a:rPr>
              <a:t> </a:t>
            </a:r>
          </a:p>
        </p:txBody>
      </p:sp>
      <p:sp>
        <p:nvSpPr>
          <p:cNvPr id="26" name="Rectangle 25"/>
          <p:cNvSpPr/>
          <p:nvPr/>
        </p:nvSpPr>
        <p:spPr>
          <a:xfrm>
            <a:off x="192088" y="4714875"/>
            <a:ext cx="1019175" cy="5715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Pilotage</a:t>
            </a:r>
          </a:p>
        </p:txBody>
      </p:sp>
      <p:sp>
        <p:nvSpPr>
          <p:cNvPr id="27" name="Pentagon 9"/>
          <p:cNvSpPr/>
          <p:nvPr/>
        </p:nvSpPr>
        <p:spPr>
          <a:xfrm>
            <a:off x="1285875" y="4714875"/>
            <a:ext cx="3121025" cy="5715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Invitation et communication pilotées par le DSDEN </a:t>
            </a:r>
          </a:p>
        </p:txBody>
      </p:sp>
      <p:sp>
        <p:nvSpPr>
          <p:cNvPr id="28" name="Rectangle 27"/>
          <p:cNvSpPr/>
          <p:nvPr/>
        </p:nvSpPr>
        <p:spPr>
          <a:xfrm>
            <a:off x="192088" y="1917700"/>
            <a:ext cx="1022350" cy="1285875"/>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Objectifs</a:t>
            </a:r>
          </a:p>
        </p:txBody>
      </p:sp>
      <p:sp>
        <p:nvSpPr>
          <p:cNvPr id="29" name="Pentagon 7"/>
          <p:cNvSpPr/>
          <p:nvPr/>
        </p:nvSpPr>
        <p:spPr>
          <a:xfrm>
            <a:off x="1285875" y="1917700"/>
            <a:ext cx="3130550" cy="1285875"/>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Informer et former les équipes éducatives sur le thème du décrochage scolaire et notamment les aspects sociaux, psychologiques et éducatifs</a:t>
            </a:r>
          </a:p>
          <a:p>
            <a:pPr marL="88900" lvl="3" indent="-88900" algn="just">
              <a:buFont typeface="Arial" charset="0"/>
              <a:buChar char="•"/>
              <a:tabLst>
                <a:tab pos="271463" algn="l"/>
              </a:tabLst>
              <a:defRPr/>
            </a:pPr>
            <a:r>
              <a:rPr lang="fr-FR" sz="1100" dirty="0">
                <a:solidFill>
                  <a:schemeClr val="tx2"/>
                </a:solidFill>
                <a:ea typeface="ＭＳ Ｐゴシック" charset="-128"/>
              </a:rPr>
              <a:t>Présenter des dispositifs de raccrochage scolaire au collège : ADMF, DRSA, etc.</a:t>
            </a:r>
          </a:p>
          <a:p>
            <a:pPr marL="88900" lvl="3" indent="-88900" algn="just">
              <a:buFont typeface="Arial" charset="0"/>
              <a:buChar char="•"/>
              <a:tabLst>
                <a:tab pos="271463" algn="l"/>
              </a:tabLst>
              <a:defRPr/>
            </a:pPr>
            <a:r>
              <a:rPr lang="fr-FR" sz="1100" dirty="0">
                <a:solidFill>
                  <a:schemeClr val="tx2"/>
                </a:solidFill>
                <a:ea typeface="ＭＳ Ｐゴシック" charset="-128"/>
              </a:rPr>
              <a:t>Présenter des dispositifs de prise en charge des décrocheurs : MLDS, plateforme</a:t>
            </a:r>
          </a:p>
        </p:txBody>
      </p:sp>
      <p:sp>
        <p:nvSpPr>
          <p:cNvPr id="19" name="Rectangle 18"/>
          <p:cNvSpPr/>
          <p:nvPr/>
        </p:nvSpPr>
        <p:spPr>
          <a:xfrm>
            <a:off x="192088" y="5373688"/>
            <a:ext cx="1019175" cy="1198562"/>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Réalisation</a:t>
            </a:r>
          </a:p>
          <a:p>
            <a:pPr marL="0" lvl="1" algn="ctr">
              <a:lnSpc>
                <a:spcPct val="80000"/>
              </a:lnSpc>
              <a:defRPr/>
            </a:pPr>
            <a:r>
              <a:rPr lang="fr-FR" sz="1200" b="1">
                <a:solidFill>
                  <a:schemeClr val="bg1"/>
                </a:solidFill>
                <a:ea typeface="ＭＳ Ｐゴシック" charset="-128"/>
              </a:rPr>
              <a:t>Production</a:t>
            </a:r>
          </a:p>
          <a:p>
            <a:pPr marL="0" lvl="1" algn="ctr">
              <a:lnSpc>
                <a:spcPct val="80000"/>
              </a:lnSpc>
              <a:defRPr/>
            </a:pPr>
            <a:endParaRPr lang="fr-FR" sz="1200" b="1">
              <a:solidFill>
                <a:schemeClr val="bg1"/>
              </a:solidFill>
              <a:ea typeface="ＭＳ Ｐゴシック" charset="-128"/>
            </a:endParaRPr>
          </a:p>
        </p:txBody>
      </p:sp>
      <p:sp>
        <p:nvSpPr>
          <p:cNvPr id="23" name="Pentagon 9"/>
          <p:cNvSpPr/>
          <p:nvPr/>
        </p:nvSpPr>
        <p:spPr>
          <a:xfrm>
            <a:off x="1285875" y="5373688"/>
            <a:ext cx="3121025" cy="1198562"/>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tabLst>
                <a:tab pos="271463" algn="l"/>
              </a:tabLst>
            </a:pPr>
            <a:r>
              <a:rPr lang="fr-FR" sz="1100" dirty="0">
                <a:solidFill>
                  <a:schemeClr val="tx2"/>
                </a:solidFill>
                <a:ea typeface="ＭＳ Ｐゴシック"/>
                <a:cs typeface="ＭＳ Ｐゴシック"/>
              </a:rPr>
              <a:t>Exemple de thèmes : </a:t>
            </a:r>
          </a:p>
          <a:p>
            <a:pPr marL="88900" lvl="3" indent="-88900" algn="just">
              <a:buFont typeface="Arial" charset="0"/>
              <a:buChar char="•"/>
              <a:tabLst>
                <a:tab pos="271463" algn="l"/>
              </a:tabLst>
              <a:defRPr/>
            </a:pPr>
            <a:r>
              <a:rPr lang="fr-FR" sz="1100" dirty="0">
                <a:solidFill>
                  <a:schemeClr val="tx2"/>
                </a:solidFill>
                <a:ea typeface="ＭＳ Ｐゴシック" charset="-128"/>
              </a:rPr>
              <a:t>Les neurosciences au service de la </a:t>
            </a:r>
            <a:r>
              <a:rPr lang="fr-FR" sz="1100" dirty="0" smtClean="0">
                <a:solidFill>
                  <a:schemeClr val="tx2"/>
                </a:solidFill>
                <a:ea typeface="ＭＳ Ｐゴシック" charset="-128"/>
              </a:rPr>
              <a:t>pédagogie</a:t>
            </a:r>
          </a:p>
          <a:p>
            <a:pPr marL="88900" lvl="3" indent="-88900" algn="just">
              <a:buFont typeface="Arial" charset="0"/>
              <a:buChar char="•"/>
              <a:tabLst>
                <a:tab pos="271463" algn="l"/>
              </a:tabLst>
              <a:defRPr/>
            </a:pPr>
            <a:r>
              <a:rPr lang="fr-FR" sz="1100" dirty="0" smtClean="0">
                <a:solidFill>
                  <a:schemeClr val="tx2"/>
                </a:solidFill>
                <a:ea typeface="ＭＳ Ｐゴシック" charset="-128"/>
              </a:rPr>
              <a:t>La bienveillance facteur d’accrochage scolaire </a:t>
            </a:r>
            <a:endParaRPr lang="fr-FR" sz="1100" dirty="0">
              <a:solidFill>
                <a:schemeClr val="tx2"/>
              </a:solidFill>
              <a:ea typeface="ＭＳ Ｐゴシック" charset="-128"/>
            </a:endParaRPr>
          </a:p>
        </p:txBody>
      </p:sp>
      <p:pic>
        <p:nvPicPr>
          <p:cNvPr id="29714" name="Picture 30" descr="http://www.google.fr/url?source=imglanding&amp;ct=img&amp;q=http://3.bp.blogspot.com/-oAfuZCZXfTQ/UGDYUMpzzKI/AAAAAAAACao/YoWaOJ8rLUw/s1600/conference-bleu.jpg&amp;sa=X&amp;ei=aBLFUKbPFOqw0QWqkIGYCg&amp;ved=0CAwQ8wc&amp;usg=AFQjCNHLNq_-MtIRydizIYa5wrO5ZUc_tQ"/>
          <p:cNvPicPr>
            <a:picLocks noChangeAspect="1" noChangeArrowheads="1"/>
          </p:cNvPicPr>
          <p:nvPr/>
        </p:nvPicPr>
        <p:blipFill>
          <a:blip r:embed="rId2"/>
          <a:srcRect/>
          <a:stretch>
            <a:fillRect/>
          </a:stretch>
        </p:blipFill>
        <p:spPr bwMode="auto">
          <a:xfrm>
            <a:off x="4714875" y="1033463"/>
            <a:ext cx="3690938" cy="2471737"/>
          </a:xfrm>
          <a:prstGeom prst="rect">
            <a:avLst/>
          </a:prstGeom>
          <a:noFill/>
          <a:ln w="9525">
            <a:noFill/>
            <a:miter lim="800000"/>
            <a:headEnd/>
            <a:tailEnd/>
          </a:ln>
        </p:spPr>
      </p:pic>
      <p:sp>
        <p:nvSpPr>
          <p:cNvPr id="29715" name="Espace réservé du numéro de diapositive 23"/>
          <p:cNvSpPr>
            <a:spLocks noGrp="1"/>
          </p:cNvSpPr>
          <p:nvPr>
            <p:ph type="sldNum" sz="quarter" idx="12"/>
          </p:nvPr>
        </p:nvSpPr>
        <p:spPr bwMode="auto">
          <a:xfrm>
            <a:off x="6553200" y="6340475"/>
            <a:ext cx="2133600" cy="365125"/>
          </a:xfrm>
          <a:noFill/>
          <a:ln>
            <a:miter lim="800000"/>
            <a:headEnd/>
            <a:tailEnd/>
          </a:ln>
        </p:spPr>
        <p:txBody>
          <a:bodyPr/>
          <a:lstStyle/>
          <a:p>
            <a:fld id="{28A5EA93-6A45-4CFD-99E8-ED1576361D3A}" type="slidenum">
              <a:rPr lang="fr-FR" smtClean="0">
                <a:latin typeface="Calibri" pitchFamily="34" charset="0"/>
                <a:ea typeface="ＭＳ Ｐゴシック"/>
                <a:cs typeface="ＭＳ Ｐゴシック"/>
              </a:rPr>
              <a:pPr/>
              <a:t>13</a:t>
            </a:fld>
            <a:endParaRPr lang="fr-FR" smtClean="0">
              <a:latin typeface="Calibri" pitchFamily="34" charset="0"/>
              <a:ea typeface="ＭＳ Ｐゴシック"/>
              <a:cs typeface="ＭＳ Ｐゴシック"/>
            </a:endParaRPr>
          </a:p>
        </p:txBody>
      </p:sp>
      <p:sp>
        <p:nvSpPr>
          <p:cNvPr id="24" name="Rectangle 23"/>
          <p:cNvSpPr/>
          <p:nvPr/>
        </p:nvSpPr>
        <p:spPr>
          <a:xfrm>
            <a:off x="4654550" y="3886200"/>
            <a:ext cx="4248150" cy="3810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Calendrier</a:t>
            </a:r>
          </a:p>
        </p:txBody>
      </p:sp>
      <p:sp>
        <p:nvSpPr>
          <p:cNvPr id="25" name="Flèche vers la droite 31"/>
          <p:cNvSpPr/>
          <p:nvPr/>
        </p:nvSpPr>
        <p:spPr>
          <a:xfrm>
            <a:off x="4691063" y="4767262"/>
            <a:ext cx="4191000" cy="1219200"/>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29719" name="AutoShape 115"/>
          <p:cNvSpPr>
            <a:spLocks noChangeArrowheads="1"/>
          </p:cNvSpPr>
          <p:nvPr/>
        </p:nvSpPr>
        <p:spPr bwMode="auto">
          <a:xfrm flipH="1">
            <a:off x="4860925" y="5305425"/>
            <a:ext cx="142875" cy="142875"/>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9720" name="ZoneTexte 37"/>
          <p:cNvSpPr txBox="1">
            <a:spLocks noChangeArrowheads="1"/>
          </p:cNvSpPr>
          <p:nvPr/>
        </p:nvSpPr>
        <p:spPr bwMode="auto">
          <a:xfrm>
            <a:off x="4981575" y="5053012"/>
            <a:ext cx="958850" cy="647700"/>
          </a:xfrm>
          <a:prstGeom prst="rect">
            <a:avLst/>
          </a:prstGeom>
          <a:noFill/>
          <a:ln w="9525">
            <a:noFill/>
            <a:miter lim="800000"/>
            <a:headEnd/>
            <a:tailEnd/>
          </a:ln>
        </p:spPr>
        <p:txBody>
          <a:bodyPr>
            <a:spAutoFit/>
          </a:bodyPr>
          <a:lstStyle/>
          <a:p>
            <a:r>
              <a:rPr lang="fr-FR" sz="900">
                <a:solidFill>
                  <a:schemeClr val="bg1"/>
                </a:solidFill>
                <a:latin typeface="Calibri" pitchFamily="34" charset="0"/>
              </a:rPr>
              <a:t>Cadrage : lieu, intervenants, ordre du jour, etc.</a:t>
            </a:r>
          </a:p>
        </p:txBody>
      </p:sp>
      <p:sp>
        <p:nvSpPr>
          <p:cNvPr id="29721" name="AutoShape 115"/>
          <p:cNvSpPr>
            <a:spLocks noChangeArrowheads="1"/>
          </p:cNvSpPr>
          <p:nvPr/>
        </p:nvSpPr>
        <p:spPr bwMode="auto">
          <a:xfrm flipH="1">
            <a:off x="7524750" y="5305425"/>
            <a:ext cx="142875" cy="142875"/>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9722" name="ZoneTexte 39"/>
          <p:cNvSpPr txBox="1">
            <a:spLocks noChangeArrowheads="1"/>
          </p:cNvSpPr>
          <p:nvPr/>
        </p:nvSpPr>
        <p:spPr bwMode="auto">
          <a:xfrm>
            <a:off x="7596188" y="5053012"/>
            <a:ext cx="1223962" cy="647700"/>
          </a:xfrm>
          <a:prstGeom prst="rect">
            <a:avLst/>
          </a:prstGeom>
          <a:noFill/>
          <a:ln w="9525">
            <a:noFill/>
            <a:miter lim="800000"/>
            <a:headEnd/>
            <a:tailEnd/>
          </a:ln>
        </p:spPr>
        <p:txBody>
          <a:bodyPr>
            <a:spAutoFit/>
          </a:bodyPr>
          <a:lstStyle/>
          <a:p>
            <a:r>
              <a:rPr lang="fr-FR" sz="900">
                <a:solidFill>
                  <a:schemeClr val="bg1"/>
                </a:solidFill>
                <a:latin typeface="Calibri" pitchFamily="34" charset="0"/>
              </a:rPr>
              <a:t>Organisation de la table ronde et rédaction d’un compte-rendu</a:t>
            </a:r>
          </a:p>
        </p:txBody>
      </p:sp>
      <p:sp>
        <p:nvSpPr>
          <p:cNvPr id="35" name="ZoneTexte 39"/>
          <p:cNvSpPr txBox="1"/>
          <p:nvPr/>
        </p:nvSpPr>
        <p:spPr>
          <a:xfrm>
            <a:off x="7235825" y="4305300"/>
            <a:ext cx="1681163"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29725" name="AutoShape 115"/>
          <p:cNvSpPr>
            <a:spLocks noChangeArrowheads="1"/>
          </p:cNvSpPr>
          <p:nvPr/>
        </p:nvSpPr>
        <p:spPr bwMode="auto">
          <a:xfrm flipH="1">
            <a:off x="6122988" y="5305425"/>
            <a:ext cx="144462" cy="142875"/>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9726" name="ZoneTexte 43"/>
          <p:cNvSpPr txBox="1">
            <a:spLocks noChangeArrowheads="1"/>
          </p:cNvSpPr>
          <p:nvPr/>
        </p:nvSpPr>
        <p:spPr bwMode="auto">
          <a:xfrm>
            <a:off x="6227763" y="5053012"/>
            <a:ext cx="1152525" cy="647700"/>
          </a:xfrm>
          <a:prstGeom prst="rect">
            <a:avLst/>
          </a:prstGeom>
          <a:noFill/>
          <a:ln w="9525">
            <a:noFill/>
            <a:miter lim="800000"/>
            <a:headEnd/>
            <a:tailEnd/>
          </a:ln>
        </p:spPr>
        <p:txBody>
          <a:bodyPr>
            <a:spAutoFit/>
          </a:bodyPr>
          <a:lstStyle/>
          <a:p>
            <a:r>
              <a:rPr lang="fr-FR" sz="900">
                <a:solidFill>
                  <a:schemeClr val="bg1"/>
                </a:solidFill>
                <a:latin typeface="Calibri" pitchFamily="34" charset="0"/>
              </a:rPr>
              <a:t>Organisation logistique et mobilisation des acteurs</a:t>
            </a:r>
          </a:p>
        </p:txBody>
      </p:sp>
      <p:sp>
        <p:nvSpPr>
          <p:cNvPr id="38" name="ZoneTexte 38"/>
          <p:cNvSpPr txBox="1"/>
          <p:nvPr/>
        </p:nvSpPr>
        <p:spPr>
          <a:xfrm>
            <a:off x="4648200" y="4305300"/>
            <a:ext cx="2498725"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30722"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30726" name="ZoneTexte 11"/>
          <p:cNvSpPr txBox="1">
            <a:spLocks noChangeArrowheads="1"/>
          </p:cNvSpPr>
          <p:nvPr/>
        </p:nvSpPr>
        <p:spPr bwMode="auto">
          <a:xfrm>
            <a:off x="327025" y="323850"/>
            <a:ext cx="8602663" cy="430213"/>
          </a:xfrm>
          <a:prstGeom prst="rect">
            <a:avLst/>
          </a:prstGeom>
          <a:noFill/>
          <a:ln w="9525">
            <a:noFill/>
            <a:miter lim="800000"/>
            <a:headEnd/>
            <a:tailEnd/>
          </a:ln>
        </p:spPr>
        <p:txBody>
          <a:bodyPr>
            <a:spAutoFit/>
          </a:bodyPr>
          <a:lstStyle/>
          <a:p>
            <a:r>
              <a:rPr lang="fr-FR" sz="2200" dirty="0" smtClean="0">
                <a:solidFill>
                  <a:srgbClr val="604A7B"/>
                </a:solidFill>
                <a:latin typeface="Calibri" pitchFamily="34" charset="0"/>
              </a:rPr>
              <a:t>Ateliers débat parents /partenaires </a:t>
            </a:r>
            <a:r>
              <a:rPr lang="fr-FR" sz="2200" dirty="0">
                <a:solidFill>
                  <a:srgbClr val="604A7B"/>
                </a:solidFill>
                <a:latin typeface="Calibri" pitchFamily="34" charset="0"/>
              </a:rPr>
              <a:t>  </a:t>
            </a:r>
          </a:p>
        </p:txBody>
      </p:sp>
      <p:sp>
        <p:nvSpPr>
          <p:cNvPr id="16" name="Rectangle 15"/>
          <p:cNvSpPr/>
          <p:nvPr/>
        </p:nvSpPr>
        <p:spPr>
          <a:xfrm>
            <a:off x="192088" y="1071563"/>
            <a:ext cx="1022350" cy="714375"/>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Publics</a:t>
            </a:r>
          </a:p>
        </p:txBody>
      </p:sp>
      <p:sp>
        <p:nvSpPr>
          <p:cNvPr id="18" name="Pentagon 7"/>
          <p:cNvSpPr/>
          <p:nvPr/>
        </p:nvSpPr>
        <p:spPr>
          <a:xfrm>
            <a:off x="1285875" y="1071563"/>
            <a:ext cx="3130550" cy="714375"/>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Les parents d’élèves au sein de chaque établissement et/ou structure </a:t>
            </a:r>
            <a:r>
              <a:rPr lang="fr-FR" sz="1100" dirty="0" smtClean="0">
                <a:solidFill>
                  <a:schemeClr val="tx2"/>
                </a:solidFill>
                <a:ea typeface="ＭＳ Ｐゴシック" charset="-128"/>
              </a:rPr>
              <a:t>municipale</a:t>
            </a:r>
          </a:p>
          <a:p>
            <a:pPr marL="88900" lvl="3" indent="-88900" algn="just">
              <a:buFont typeface="Arial" charset="0"/>
              <a:buChar char="•"/>
              <a:tabLst>
                <a:tab pos="271463" algn="l"/>
              </a:tabLst>
              <a:defRPr/>
            </a:pPr>
            <a:r>
              <a:rPr lang="fr-FR" sz="1100" dirty="0" smtClean="0">
                <a:solidFill>
                  <a:schemeClr val="tx2"/>
                </a:solidFill>
                <a:ea typeface="ＭＳ Ｐゴシック" charset="-128"/>
              </a:rPr>
              <a:t>Les partenaires de l’éducation nationale</a:t>
            </a:r>
            <a:endParaRPr lang="fr-FR" sz="1100" dirty="0">
              <a:solidFill>
                <a:schemeClr val="tx2"/>
              </a:solidFill>
              <a:ea typeface="ＭＳ Ｐゴシック" charset="-128"/>
            </a:endParaRPr>
          </a:p>
        </p:txBody>
      </p:sp>
      <p:sp>
        <p:nvSpPr>
          <p:cNvPr id="21" name="Rectangle 20"/>
          <p:cNvSpPr/>
          <p:nvPr/>
        </p:nvSpPr>
        <p:spPr>
          <a:xfrm>
            <a:off x="192088" y="3571875"/>
            <a:ext cx="1019175" cy="85725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Organisation</a:t>
            </a:r>
          </a:p>
          <a:p>
            <a:pPr marL="0" lvl="1" algn="ctr">
              <a:lnSpc>
                <a:spcPct val="80000"/>
              </a:lnSpc>
              <a:defRPr/>
            </a:pPr>
            <a:r>
              <a:rPr lang="fr-FR" sz="1200" b="1">
                <a:solidFill>
                  <a:schemeClr val="bg1"/>
                </a:solidFill>
                <a:ea typeface="ＭＳ Ｐゴシック" charset="-128"/>
              </a:rPr>
              <a:t>Modalités</a:t>
            </a:r>
          </a:p>
        </p:txBody>
      </p:sp>
      <p:sp>
        <p:nvSpPr>
          <p:cNvPr id="22" name="Pentagon 9"/>
          <p:cNvSpPr/>
          <p:nvPr/>
        </p:nvSpPr>
        <p:spPr>
          <a:xfrm>
            <a:off x="1285875" y="3571875"/>
            <a:ext cx="3121025" cy="85725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Les CPE mobilisent les élèves </a:t>
            </a:r>
          </a:p>
          <a:p>
            <a:pPr marL="88900" lvl="3" indent="-88900" algn="just">
              <a:buFont typeface="Arial" charset="0"/>
              <a:buChar char="•"/>
              <a:tabLst>
                <a:tab pos="271463" algn="l"/>
              </a:tabLst>
              <a:defRPr/>
            </a:pPr>
            <a:r>
              <a:rPr lang="fr-FR" sz="1100" dirty="0">
                <a:solidFill>
                  <a:schemeClr val="tx2"/>
                </a:solidFill>
                <a:ea typeface="ＭＳ Ｐゴシック" charset="-128"/>
              </a:rPr>
              <a:t>Les </a:t>
            </a:r>
            <a:r>
              <a:rPr lang="fr-FR" sz="1100" dirty="0" err="1">
                <a:solidFill>
                  <a:schemeClr val="tx2"/>
                </a:solidFill>
                <a:ea typeface="ＭＳ Ｐゴシック" charset="-128"/>
              </a:rPr>
              <a:t>ateliers-débats</a:t>
            </a:r>
            <a:r>
              <a:rPr lang="fr-FR" sz="1100" dirty="0">
                <a:solidFill>
                  <a:schemeClr val="tx2"/>
                </a:solidFill>
                <a:ea typeface="ＭＳ Ｐゴシック" charset="-128"/>
              </a:rPr>
              <a:t> peuvent être organisés en soirée </a:t>
            </a:r>
          </a:p>
        </p:txBody>
      </p:sp>
      <p:sp>
        <p:nvSpPr>
          <p:cNvPr id="26" name="Rectangle 25"/>
          <p:cNvSpPr/>
          <p:nvPr/>
        </p:nvSpPr>
        <p:spPr>
          <a:xfrm>
            <a:off x="192088" y="4572000"/>
            <a:ext cx="1019175" cy="714375"/>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Pilotage</a:t>
            </a:r>
          </a:p>
        </p:txBody>
      </p:sp>
      <p:sp>
        <p:nvSpPr>
          <p:cNvPr id="27" name="Pentagon 9"/>
          <p:cNvSpPr/>
          <p:nvPr/>
        </p:nvSpPr>
        <p:spPr>
          <a:xfrm>
            <a:off x="1285875" y="4572000"/>
            <a:ext cx="3121025" cy="714375"/>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a:solidFill>
                  <a:schemeClr val="tx2"/>
                </a:solidFill>
                <a:ea typeface="ＭＳ Ｐゴシック" charset="-128"/>
              </a:rPr>
              <a:t>Les équipes de direction</a:t>
            </a:r>
          </a:p>
          <a:p>
            <a:pPr marL="88900" lvl="3" indent="-88900" algn="just">
              <a:buFont typeface="Arial" charset="0"/>
              <a:buChar char="•"/>
              <a:tabLst>
                <a:tab pos="271463" algn="l"/>
              </a:tabLst>
              <a:defRPr/>
            </a:pPr>
            <a:r>
              <a:rPr lang="fr-FR" sz="1100">
                <a:solidFill>
                  <a:schemeClr val="tx2"/>
                </a:solidFill>
                <a:ea typeface="ＭＳ Ｐゴシック" charset="-128"/>
              </a:rPr>
              <a:t>Les fédérations et représentants de parents</a:t>
            </a:r>
          </a:p>
          <a:p>
            <a:pPr marL="88900" lvl="3" indent="-88900" algn="just">
              <a:buFont typeface="Arial" charset="0"/>
              <a:buChar char="•"/>
              <a:tabLst>
                <a:tab pos="271463" algn="l"/>
              </a:tabLst>
              <a:defRPr/>
            </a:pPr>
            <a:r>
              <a:rPr lang="fr-FR" sz="1100">
                <a:solidFill>
                  <a:schemeClr val="tx2"/>
                </a:solidFill>
                <a:ea typeface="ＭＳ Ｐゴシック" charset="-128"/>
              </a:rPr>
              <a:t>Les partenaires</a:t>
            </a:r>
          </a:p>
        </p:txBody>
      </p:sp>
      <p:sp>
        <p:nvSpPr>
          <p:cNvPr id="28" name="Rectangle 27"/>
          <p:cNvSpPr/>
          <p:nvPr/>
        </p:nvSpPr>
        <p:spPr>
          <a:xfrm>
            <a:off x="192088" y="1928813"/>
            <a:ext cx="1022350" cy="1500187"/>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Objectifs</a:t>
            </a:r>
          </a:p>
        </p:txBody>
      </p:sp>
      <p:sp>
        <p:nvSpPr>
          <p:cNvPr id="29" name="Pentagon 7"/>
          <p:cNvSpPr/>
          <p:nvPr/>
        </p:nvSpPr>
        <p:spPr>
          <a:xfrm>
            <a:off x="1285875" y="1928813"/>
            <a:ext cx="3130550" cy="1500187"/>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Informer et échanger avec les parents d’élèves, les partenaires sur les enjeux de la formation, du décrochage scolaire (aspect social, psychologique, et éducatif)</a:t>
            </a:r>
          </a:p>
          <a:p>
            <a:pPr marL="88900" lvl="3" indent="-88900" algn="just">
              <a:buFont typeface="Arial" charset="0"/>
              <a:buChar char="•"/>
              <a:tabLst>
                <a:tab pos="271463" algn="l"/>
              </a:tabLst>
              <a:defRPr/>
            </a:pPr>
            <a:r>
              <a:rPr lang="fr-FR" sz="1100" dirty="0">
                <a:solidFill>
                  <a:schemeClr val="tx2"/>
                </a:solidFill>
                <a:ea typeface="ＭＳ Ｐゴシック" charset="-128"/>
              </a:rPr>
              <a:t>Présenter les dispositifs de raccrochage scolaire au collège du bassin : ADMF, DRSA</a:t>
            </a:r>
          </a:p>
          <a:p>
            <a:pPr marL="88900" lvl="3" indent="-88900" algn="just">
              <a:buFont typeface="Arial" charset="0"/>
              <a:buChar char="•"/>
              <a:tabLst>
                <a:tab pos="271463" algn="l"/>
              </a:tabLst>
              <a:defRPr/>
            </a:pPr>
            <a:r>
              <a:rPr lang="fr-FR" sz="1100" dirty="0">
                <a:solidFill>
                  <a:schemeClr val="tx2"/>
                </a:solidFill>
                <a:ea typeface="ＭＳ Ｐゴシック" charset="-128"/>
              </a:rPr>
              <a:t>Présenter les dispositifs de prise en charge des décrocheurs : MLDS, plateforme</a:t>
            </a:r>
          </a:p>
        </p:txBody>
      </p:sp>
      <p:sp>
        <p:nvSpPr>
          <p:cNvPr id="19" name="Rectangle 18"/>
          <p:cNvSpPr/>
          <p:nvPr/>
        </p:nvSpPr>
        <p:spPr>
          <a:xfrm>
            <a:off x="192088" y="5429250"/>
            <a:ext cx="1019175" cy="11430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Réalisation</a:t>
            </a:r>
          </a:p>
          <a:p>
            <a:pPr marL="0" lvl="1" algn="ctr">
              <a:lnSpc>
                <a:spcPct val="80000"/>
              </a:lnSpc>
              <a:defRPr/>
            </a:pPr>
            <a:r>
              <a:rPr lang="fr-FR" sz="1200" b="1">
                <a:solidFill>
                  <a:schemeClr val="bg1"/>
                </a:solidFill>
                <a:ea typeface="ＭＳ Ｐゴシック" charset="-128"/>
              </a:rPr>
              <a:t>Production</a:t>
            </a:r>
          </a:p>
          <a:p>
            <a:pPr marL="0" lvl="1" algn="ctr">
              <a:lnSpc>
                <a:spcPct val="80000"/>
              </a:lnSpc>
              <a:defRPr/>
            </a:pPr>
            <a:endParaRPr lang="fr-FR" sz="1200" b="1">
              <a:solidFill>
                <a:schemeClr val="bg1"/>
              </a:solidFill>
              <a:ea typeface="ＭＳ Ｐゴシック" charset="-128"/>
            </a:endParaRPr>
          </a:p>
        </p:txBody>
      </p:sp>
      <p:sp>
        <p:nvSpPr>
          <p:cNvPr id="23" name="Pentagon 9"/>
          <p:cNvSpPr/>
          <p:nvPr/>
        </p:nvSpPr>
        <p:spPr>
          <a:xfrm>
            <a:off x="1285875" y="5429250"/>
            <a:ext cx="3121025" cy="1143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a:solidFill>
                  <a:schemeClr val="tx2"/>
                </a:solidFill>
                <a:ea typeface="ＭＳ Ｐゴシック" charset="-128"/>
              </a:rPr>
              <a:t>Au sein des CVE, organisation d’ateliers-débats réunissant les parents et les équipes pédagogiques</a:t>
            </a:r>
          </a:p>
        </p:txBody>
      </p:sp>
      <p:sp>
        <p:nvSpPr>
          <p:cNvPr id="30738" name="Espace réservé du numéro de diapositive 23"/>
          <p:cNvSpPr>
            <a:spLocks noGrp="1"/>
          </p:cNvSpPr>
          <p:nvPr>
            <p:ph type="sldNum" sz="quarter" idx="12"/>
          </p:nvPr>
        </p:nvSpPr>
        <p:spPr bwMode="auto">
          <a:noFill/>
          <a:ln>
            <a:miter lim="800000"/>
            <a:headEnd/>
            <a:tailEnd/>
          </a:ln>
        </p:spPr>
        <p:txBody>
          <a:bodyPr/>
          <a:lstStyle/>
          <a:p>
            <a:fld id="{D6A84FD7-9796-47AF-BCB6-A19AE750AF23}" type="slidenum">
              <a:rPr lang="fr-FR" smtClean="0">
                <a:latin typeface="Calibri" pitchFamily="34" charset="0"/>
                <a:ea typeface="ＭＳ Ｐゴシック"/>
                <a:cs typeface="ＭＳ Ｐゴシック"/>
              </a:rPr>
              <a:pPr/>
              <a:t>14</a:t>
            </a:fld>
            <a:endParaRPr lang="fr-FR" smtClean="0">
              <a:latin typeface="Calibri" pitchFamily="34" charset="0"/>
              <a:ea typeface="ＭＳ Ｐゴシック"/>
              <a:cs typeface="ＭＳ Ｐゴシック"/>
            </a:endParaRPr>
          </a:p>
        </p:txBody>
      </p:sp>
      <p:pic>
        <p:nvPicPr>
          <p:cNvPr id="30739" name="Image 23"/>
          <p:cNvPicPr>
            <a:picLocks noChangeAspect="1"/>
          </p:cNvPicPr>
          <p:nvPr/>
        </p:nvPicPr>
        <p:blipFill>
          <a:blip r:embed="rId2"/>
          <a:srcRect/>
          <a:stretch>
            <a:fillRect/>
          </a:stretch>
        </p:blipFill>
        <p:spPr bwMode="auto">
          <a:xfrm>
            <a:off x="4876800" y="1066800"/>
            <a:ext cx="3581400" cy="2682875"/>
          </a:xfrm>
          <a:prstGeom prst="rect">
            <a:avLst/>
          </a:prstGeom>
          <a:noFill/>
          <a:ln w="9525">
            <a:noFill/>
            <a:miter lim="800000"/>
            <a:headEnd/>
            <a:tailEnd/>
          </a:ln>
        </p:spPr>
      </p:pic>
      <p:sp>
        <p:nvSpPr>
          <p:cNvPr id="25" name="Rectangle 24"/>
          <p:cNvSpPr/>
          <p:nvPr/>
        </p:nvSpPr>
        <p:spPr>
          <a:xfrm>
            <a:off x="4654550" y="4224338"/>
            <a:ext cx="4248150" cy="3810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Calendrier</a:t>
            </a:r>
          </a:p>
        </p:txBody>
      </p:sp>
      <p:sp>
        <p:nvSpPr>
          <p:cNvPr id="30" name="Flèche vers la droite 31"/>
          <p:cNvSpPr/>
          <p:nvPr/>
        </p:nvSpPr>
        <p:spPr>
          <a:xfrm>
            <a:off x="4691063" y="5105400"/>
            <a:ext cx="4191000" cy="1219200"/>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30742" name="AutoShape 115"/>
          <p:cNvSpPr>
            <a:spLocks noChangeArrowheads="1"/>
          </p:cNvSpPr>
          <p:nvPr/>
        </p:nvSpPr>
        <p:spPr bwMode="auto">
          <a:xfrm flipH="1">
            <a:off x="4860925" y="5643563"/>
            <a:ext cx="142875" cy="142875"/>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0743" name="ZoneTexte 37"/>
          <p:cNvSpPr txBox="1">
            <a:spLocks noChangeArrowheads="1"/>
          </p:cNvSpPr>
          <p:nvPr/>
        </p:nvSpPr>
        <p:spPr bwMode="auto">
          <a:xfrm>
            <a:off x="4981574" y="5455307"/>
            <a:ext cx="809625" cy="507831"/>
          </a:xfrm>
          <a:prstGeom prst="rect">
            <a:avLst/>
          </a:prstGeom>
          <a:noFill/>
          <a:ln w="9525">
            <a:noFill/>
            <a:miter lim="800000"/>
            <a:headEnd/>
            <a:tailEnd/>
          </a:ln>
        </p:spPr>
        <p:txBody>
          <a:bodyPr wrap="square">
            <a:spAutoFit/>
          </a:bodyPr>
          <a:lstStyle/>
          <a:p>
            <a:r>
              <a:rPr lang="fr-FR" sz="900" dirty="0">
                <a:solidFill>
                  <a:schemeClr val="bg1"/>
                </a:solidFill>
                <a:latin typeface="Calibri" pitchFamily="34" charset="0"/>
              </a:rPr>
              <a:t>Mobilisation des parents via les élèves</a:t>
            </a:r>
          </a:p>
        </p:txBody>
      </p:sp>
      <p:sp>
        <p:nvSpPr>
          <p:cNvPr id="30744" name="AutoShape 115"/>
          <p:cNvSpPr>
            <a:spLocks noChangeArrowheads="1"/>
          </p:cNvSpPr>
          <p:nvPr/>
        </p:nvSpPr>
        <p:spPr bwMode="auto">
          <a:xfrm flipH="1">
            <a:off x="7524750" y="5643563"/>
            <a:ext cx="142875" cy="142875"/>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0745" name="ZoneTexte 39"/>
          <p:cNvSpPr txBox="1">
            <a:spLocks noChangeArrowheads="1"/>
          </p:cNvSpPr>
          <p:nvPr/>
        </p:nvSpPr>
        <p:spPr bwMode="auto">
          <a:xfrm>
            <a:off x="7596188" y="5461000"/>
            <a:ext cx="1223962" cy="508000"/>
          </a:xfrm>
          <a:prstGeom prst="rect">
            <a:avLst/>
          </a:prstGeom>
          <a:noFill/>
          <a:ln w="9525">
            <a:noFill/>
            <a:miter lim="800000"/>
            <a:headEnd/>
            <a:tailEnd/>
          </a:ln>
        </p:spPr>
        <p:txBody>
          <a:bodyPr>
            <a:spAutoFit/>
          </a:bodyPr>
          <a:lstStyle/>
          <a:p>
            <a:r>
              <a:rPr lang="fr-FR" sz="900">
                <a:solidFill>
                  <a:schemeClr val="bg1"/>
                </a:solidFill>
                <a:latin typeface="Calibri" pitchFamily="34" charset="0"/>
              </a:rPr>
              <a:t>Organisation des rencontres avec les parents</a:t>
            </a:r>
          </a:p>
        </p:txBody>
      </p:sp>
      <p:sp>
        <p:nvSpPr>
          <p:cNvPr id="35" name="ZoneTexte 38"/>
          <p:cNvSpPr txBox="1"/>
          <p:nvPr/>
        </p:nvSpPr>
        <p:spPr>
          <a:xfrm>
            <a:off x="4673600" y="4643438"/>
            <a:ext cx="2413000"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endParaRPr>
          </a:p>
        </p:txBody>
      </p:sp>
      <p:sp>
        <p:nvSpPr>
          <p:cNvPr id="36" name="ZoneTexte 39"/>
          <p:cNvSpPr txBox="1"/>
          <p:nvPr/>
        </p:nvSpPr>
        <p:spPr>
          <a:xfrm>
            <a:off x="7235825" y="4643438"/>
            <a:ext cx="1681163"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30748" name="AutoShape 115"/>
          <p:cNvSpPr>
            <a:spLocks noChangeArrowheads="1"/>
          </p:cNvSpPr>
          <p:nvPr/>
        </p:nvSpPr>
        <p:spPr bwMode="auto">
          <a:xfrm flipH="1">
            <a:off x="5867400" y="5643563"/>
            <a:ext cx="144463" cy="142875"/>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0749" name="ZoneTexte 43"/>
          <p:cNvSpPr txBox="1">
            <a:spLocks noChangeArrowheads="1"/>
          </p:cNvSpPr>
          <p:nvPr/>
        </p:nvSpPr>
        <p:spPr bwMode="auto">
          <a:xfrm>
            <a:off x="6084888" y="5391150"/>
            <a:ext cx="1295400" cy="647700"/>
          </a:xfrm>
          <a:prstGeom prst="rect">
            <a:avLst/>
          </a:prstGeom>
          <a:noFill/>
          <a:ln w="9525">
            <a:noFill/>
            <a:miter lim="800000"/>
            <a:headEnd/>
            <a:tailEnd/>
          </a:ln>
        </p:spPr>
        <p:txBody>
          <a:bodyPr>
            <a:spAutoFit/>
          </a:bodyPr>
          <a:lstStyle/>
          <a:p>
            <a:r>
              <a:rPr lang="fr-FR" sz="900">
                <a:solidFill>
                  <a:schemeClr val="bg1"/>
                </a:solidFill>
                <a:latin typeface="Calibri" pitchFamily="34" charset="0"/>
              </a:rPr>
              <a:t>Cadrage et organisation : lieu, intervenants, thèmes à aborder, logistique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19458"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9462" name="ZoneTexte 11"/>
          <p:cNvSpPr txBox="1">
            <a:spLocks noChangeArrowheads="1"/>
          </p:cNvSpPr>
          <p:nvPr/>
        </p:nvSpPr>
        <p:spPr bwMode="auto">
          <a:xfrm>
            <a:off x="327025" y="323850"/>
            <a:ext cx="8602663" cy="430887"/>
          </a:xfrm>
          <a:prstGeom prst="rect">
            <a:avLst/>
          </a:prstGeom>
          <a:noFill/>
          <a:ln w="9525">
            <a:noFill/>
            <a:miter lim="800000"/>
            <a:headEnd/>
            <a:tailEnd/>
          </a:ln>
        </p:spPr>
        <p:txBody>
          <a:bodyPr>
            <a:spAutoFit/>
          </a:bodyPr>
          <a:lstStyle/>
          <a:p>
            <a:r>
              <a:rPr lang="fr-FR" sz="2200" dirty="0" smtClean="0">
                <a:solidFill>
                  <a:srgbClr val="604A7B"/>
                </a:solidFill>
                <a:latin typeface="Calibri" pitchFamily="34" charset="0"/>
              </a:rPr>
              <a:t>Le café des parents</a:t>
            </a:r>
            <a:endParaRPr lang="fr-FR" sz="2400" dirty="0">
              <a:solidFill>
                <a:srgbClr val="604A7B"/>
              </a:solidFill>
              <a:latin typeface="Calibri" pitchFamily="34" charset="0"/>
            </a:endParaRPr>
          </a:p>
        </p:txBody>
      </p:sp>
      <p:sp>
        <p:nvSpPr>
          <p:cNvPr id="16" name="Rectangle 15"/>
          <p:cNvSpPr/>
          <p:nvPr/>
        </p:nvSpPr>
        <p:spPr>
          <a:xfrm>
            <a:off x="192088" y="1052736"/>
            <a:ext cx="1022350" cy="4445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Publics</a:t>
            </a:r>
            <a:endParaRPr lang="fr-FR" sz="1400" b="1" dirty="0">
              <a:solidFill>
                <a:schemeClr val="bg1"/>
              </a:solidFill>
              <a:ea typeface="ＭＳ Ｐゴシック" charset="-128"/>
            </a:endParaRPr>
          </a:p>
        </p:txBody>
      </p:sp>
      <p:sp>
        <p:nvSpPr>
          <p:cNvPr id="18" name="Pentagon 7"/>
          <p:cNvSpPr/>
          <p:nvPr/>
        </p:nvSpPr>
        <p:spPr>
          <a:xfrm>
            <a:off x="1285875" y="1052736"/>
            <a:ext cx="3362325" cy="4445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Parents, tous niveaux</a:t>
            </a:r>
            <a:endParaRPr lang="fr-FR" sz="1100" dirty="0">
              <a:solidFill>
                <a:schemeClr val="tx2"/>
              </a:solidFill>
              <a:ea typeface="ＭＳ Ｐゴシック" charset="-128"/>
            </a:endParaRPr>
          </a:p>
        </p:txBody>
      </p:sp>
      <p:sp>
        <p:nvSpPr>
          <p:cNvPr id="21" name="Rectangle 20"/>
          <p:cNvSpPr/>
          <p:nvPr/>
        </p:nvSpPr>
        <p:spPr>
          <a:xfrm>
            <a:off x="195263" y="2277176"/>
            <a:ext cx="1019175" cy="2736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Organisation</a:t>
            </a:r>
          </a:p>
          <a:p>
            <a:pPr marL="0" lvl="1" algn="ctr">
              <a:lnSpc>
                <a:spcPct val="80000"/>
              </a:lnSpc>
              <a:spcAft>
                <a:spcPts val="600"/>
              </a:spcAft>
              <a:defRPr/>
            </a:pPr>
            <a:r>
              <a:rPr lang="fr-FR" sz="1200" b="1">
                <a:solidFill>
                  <a:schemeClr val="bg1"/>
                </a:solidFill>
                <a:ea typeface="ＭＳ Ｐゴシック" charset="-128"/>
              </a:rPr>
              <a:t>Modalités</a:t>
            </a:r>
          </a:p>
        </p:txBody>
      </p:sp>
      <p:sp>
        <p:nvSpPr>
          <p:cNvPr id="22" name="Pentagon 9"/>
          <p:cNvSpPr/>
          <p:nvPr/>
        </p:nvSpPr>
        <p:spPr>
          <a:xfrm>
            <a:off x="1285875" y="2277176"/>
            <a:ext cx="3376613" cy="2736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36000" anchor="ctr"/>
          <a:lstStyle/>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L’action consiste à aménager un lieu de dialogue avec les parents</a:t>
            </a: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Le lieu est identifié au sein de l’établissement, qui peut être une école, un collège, un lycée ou un lycée professionnel. Tous les niveaux et tous les enseignements sont concernés</a:t>
            </a: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Le lieu est animé par des enseignants et des élèves. Chaque session donne lieu à un temps de préparation </a:t>
            </a:r>
          </a:p>
          <a:p>
            <a:pPr marL="88900" lvl="3" indent="-88900" algn="just">
              <a:buFont typeface="Arial" charset="0"/>
              <a:buChar char="•"/>
              <a:tabLst>
                <a:tab pos="88900" algn="l"/>
                <a:tab pos="271463" algn="l"/>
              </a:tabLst>
              <a:defRPr/>
            </a:pPr>
            <a:endParaRPr lang="fr-FR" sz="1100" dirty="0" smtClean="0">
              <a:solidFill>
                <a:schemeClr val="tx2"/>
              </a:solidFill>
              <a:ea typeface="ＭＳ Ｐゴシック" charset="-128"/>
            </a:endParaRP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Les échanges avec les parents peuvent donner lieu à la rédaction d’une synthèse, d’un blog, etc.</a:t>
            </a:r>
          </a:p>
          <a:p>
            <a:pPr marL="88900" lvl="3" indent="-88900" algn="just">
              <a:buFont typeface="Arial" charset="0"/>
              <a:buChar char="•"/>
              <a:tabLst>
                <a:tab pos="88900" algn="l"/>
                <a:tab pos="271463" algn="l"/>
              </a:tabLst>
              <a:defRPr/>
            </a:pPr>
            <a:endParaRPr lang="fr-FR" sz="1100" dirty="0" smtClean="0">
              <a:solidFill>
                <a:schemeClr val="tx2"/>
              </a:solidFill>
              <a:ea typeface="ＭＳ Ｐゴシック" charset="-128"/>
            </a:endParaRP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Les séquences planifiées dans chaque établissement font l’objet d’un planning distribué aux parents</a:t>
            </a:r>
          </a:p>
        </p:txBody>
      </p:sp>
      <p:sp>
        <p:nvSpPr>
          <p:cNvPr id="26" name="Rectangle 25"/>
          <p:cNvSpPr/>
          <p:nvPr/>
        </p:nvSpPr>
        <p:spPr>
          <a:xfrm>
            <a:off x="195263" y="5085184"/>
            <a:ext cx="1019175" cy="936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Pilotage</a:t>
            </a:r>
          </a:p>
        </p:txBody>
      </p:sp>
      <p:sp>
        <p:nvSpPr>
          <p:cNvPr id="27" name="Pentagon 9"/>
          <p:cNvSpPr/>
          <p:nvPr/>
        </p:nvSpPr>
        <p:spPr>
          <a:xfrm>
            <a:off x="1285875" y="5085184"/>
            <a:ext cx="3376613" cy="936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Un acteur par établissement est responsable de la mobilisation des parents, en lien avec une équipe d’enseignants et d’élèves volontaires</a:t>
            </a:r>
          </a:p>
          <a:p>
            <a:pPr marL="88900" lvl="3" indent="-88900" algn="just">
              <a:buFont typeface="Arial" charset="0"/>
              <a:buChar char="•"/>
              <a:tabLst>
                <a:tab pos="271463" algn="l"/>
              </a:tabLst>
              <a:defRPr/>
            </a:pPr>
            <a:r>
              <a:rPr lang="fr-FR" sz="1100" dirty="0" smtClean="0">
                <a:solidFill>
                  <a:schemeClr val="tx2"/>
                </a:solidFill>
                <a:ea typeface="ＭＳ Ｐゴシック" charset="-128"/>
              </a:rPr>
              <a:t>Cette action est préparée et animée avec des parents d’élève</a:t>
            </a:r>
            <a:endParaRPr lang="fr-FR" sz="1100" dirty="0">
              <a:solidFill>
                <a:schemeClr val="tx2"/>
              </a:solidFill>
              <a:ea typeface="ＭＳ Ｐゴシック" charset="-128"/>
            </a:endParaRPr>
          </a:p>
        </p:txBody>
      </p:sp>
      <p:sp>
        <p:nvSpPr>
          <p:cNvPr id="28" name="Rectangle 27"/>
          <p:cNvSpPr/>
          <p:nvPr/>
        </p:nvSpPr>
        <p:spPr>
          <a:xfrm>
            <a:off x="192088" y="1604569"/>
            <a:ext cx="1022350" cy="566738"/>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Objectifs</a:t>
            </a:r>
          </a:p>
        </p:txBody>
      </p:sp>
      <p:sp>
        <p:nvSpPr>
          <p:cNvPr id="29" name="Pentagon 7"/>
          <p:cNvSpPr/>
          <p:nvPr/>
        </p:nvSpPr>
        <p:spPr>
          <a:xfrm>
            <a:off x="1285875" y="1554210"/>
            <a:ext cx="3362325" cy="566738"/>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Créer un espace de dialogue dans l’école avec les parents</a:t>
            </a:r>
          </a:p>
          <a:p>
            <a:pPr marL="88900" lvl="3" indent="-88900" algn="just">
              <a:buFont typeface="Arial" charset="0"/>
              <a:buChar char="•"/>
              <a:tabLst>
                <a:tab pos="271463" algn="l"/>
              </a:tabLst>
              <a:defRPr/>
            </a:pPr>
            <a:r>
              <a:rPr lang="fr-FR" sz="1100" dirty="0" smtClean="0">
                <a:solidFill>
                  <a:schemeClr val="tx2"/>
                </a:solidFill>
                <a:ea typeface="ＭＳ Ｐゴシック" charset="-128"/>
              </a:rPr>
              <a:t>Impliquer les parents dans la persévérance scolaire</a:t>
            </a:r>
            <a:endParaRPr lang="fr-FR" sz="1100" dirty="0">
              <a:solidFill>
                <a:srgbClr val="002060"/>
              </a:solidFill>
              <a:ea typeface="ＭＳ Ｐゴシック" charset="-128"/>
            </a:endParaRPr>
          </a:p>
        </p:txBody>
      </p:sp>
      <p:sp>
        <p:nvSpPr>
          <p:cNvPr id="19" name="Rectangle 18"/>
          <p:cNvSpPr/>
          <p:nvPr/>
        </p:nvSpPr>
        <p:spPr>
          <a:xfrm>
            <a:off x="192088" y="6165304"/>
            <a:ext cx="1019175" cy="468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Réalisation</a:t>
            </a:r>
          </a:p>
          <a:p>
            <a:pPr marL="0" lvl="1" algn="ctr">
              <a:lnSpc>
                <a:spcPct val="80000"/>
              </a:lnSpc>
              <a:spcAft>
                <a:spcPts val="600"/>
              </a:spcAft>
              <a:defRPr/>
            </a:pPr>
            <a:r>
              <a:rPr lang="fr-FR" sz="1200" b="1" dirty="0">
                <a:solidFill>
                  <a:schemeClr val="bg1"/>
                </a:solidFill>
                <a:ea typeface="ＭＳ Ｐゴシック" charset="-128"/>
              </a:rPr>
              <a:t>Production</a:t>
            </a:r>
          </a:p>
        </p:txBody>
      </p:sp>
      <p:sp>
        <p:nvSpPr>
          <p:cNvPr id="23" name="Pentagon 9"/>
          <p:cNvSpPr/>
          <p:nvPr/>
        </p:nvSpPr>
        <p:spPr>
          <a:xfrm>
            <a:off x="1285875" y="6165304"/>
            <a:ext cx="3376613" cy="468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Synthèse des échanges avec les parents, photos, etc.</a:t>
            </a:r>
            <a:endParaRPr lang="fr-FR" sz="1100" dirty="0">
              <a:solidFill>
                <a:schemeClr val="tx2"/>
              </a:solidFill>
              <a:ea typeface="ＭＳ Ｐゴシック" charset="-128"/>
            </a:endParaRPr>
          </a:p>
        </p:txBody>
      </p:sp>
      <p:sp>
        <p:nvSpPr>
          <p:cNvPr id="25" name="Rectangle 24"/>
          <p:cNvSpPr/>
          <p:nvPr/>
        </p:nvSpPr>
        <p:spPr>
          <a:xfrm>
            <a:off x="4800600" y="3606800"/>
            <a:ext cx="4248150" cy="381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Calendrier</a:t>
            </a:r>
          </a:p>
        </p:txBody>
      </p:sp>
      <p:sp>
        <p:nvSpPr>
          <p:cNvPr id="35" name="Flèche vers la droite 34"/>
          <p:cNvSpPr/>
          <p:nvPr/>
        </p:nvSpPr>
        <p:spPr>
          <a:xfrm>
            <a:off x="4826000" y="4415855"/>
            <a:ext cx="4191000" cy="1749449"/>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44" name="ZoneTexte 43"/>
          <p:cNvSpPr txBox="1"/>
          <p:nvPr/>
        </p:nvSpPr>
        <p:spPr>
          <a:xfrm>
            <a:off x="4808538" y="4025900"/>
            <a:ext cx="15160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endParaRPr>
          </a:p>
        </p:txBody>
      </p:sp>
      <p:sp>
        <p:nvSpPr>
          <p:cNvPr id="52" name="ZoneTexte 51"/>
          <p:cNvSpPr txBox="1"/>
          <p:nvPr/>
        </p:nvSpPr>
        <p:spPr>
          <a:xfrm>
            <a:off x="6418263" y="4025900"/>
            <a:ext cx="26336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19493" name="Espace réservé du numéro de diapositive 38"/>
          <p:cNvSpPr>
            <a:spLocks noGrp="1"/>
          </p:cNvSpPr>
          <p:nvPr>
            <p:ph type="sldNum" sz="quarter" idx="12"/>
          </p:nvPr>
        </p:nvSpPr>
        <p:spPr bwMode="auto">
          <a:noFill/>
          <a:ln>
            <a:miter lim="800000"/>
            <a:headEnd/>
            <a:tailEnd/>
          </a:ln>
        </p:spPr>
        <p:txBody>
          <a:bodyPr/>
          <a:lstStyle/>
          <a:p>
            <a:fld id="{452F00B1-CAAE-4167-AB10-F70F55AA5974}" type="slidenum">
              <a:rPr lang="fr-FR" smtClean="0">
                <a:latin typeface="Calibri" pitchFamily="34" charset="0"/>
                <a:ea typeface="ＭＳ Ｐゴシック"/>
                <a:cs typeface="ＭＳ Ｐゴシック"/>
              </a:rPr>
              <a:pPr/>
              <a:t>15</a:t>
            </a:fld>
            <a:endParaRPr lang="fr-FR" smtClean="0">
              <a:latin typeface="Calibri" pitchFamily="34" charset="0"/>
              <a:ea typeface="ＭＳ Ｐゴシック"/>
              <a:cs typeface="ＭＳ Ｐゴシック"/>
            </a:endParaRPr>
          </a:p>
        </p:txBody>
      </p:sp>
      <p:sp>
        <p:nvSpPr>
          <p:cNvPr id="19494" name="AutoShape 115"/>
          <p:cNvSpPr>
            <a:spLocks noChangeArrowheads="1"/>
          </p:cNvSpPr>
          <p:nvPr/>
        </p:nvSpPr>
        <p:spPr bwMode="auto">
          <a:xfrm flipH="1">
            <a:off x="4860032" y="4970896"/>
            <a:ext cx="185738"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19495" name="ZoneTexte 36"/>
          <p:cNvSpPr txBox="1">
            <a:spLocks noChangeArrowheads="1"/>
          </p:cNvSpPr>
          <p:nvPr/>
        </p:nvSpPr>
        <p:spPr bwMode="auto">
          <a:xfrm>
            <a:off x="5076056" y="4797152"/>
            <a:ext cx="1382241" cy="784830"/>
          </a:xfrm>
          <a:prstGeom prst="rect">
            <a:avLst/>
          </a:prstGeom>
          <a:noFill/>
          <a:ln w="9525">
            <a:noFill/>
            <a:miter lim="800000"/>
            <a:headEnd/>
            <a:tailEnd/>
          </a:ln>
        </p:spPr>
        <p:txBody>
          <a:bodyPr wrap="square">
            <a:spAutoFit/>
          </a:bodyPr>
          <a:lstStyle/>
          <a:p>
            <a:r>
              <a:rPr lang="fr-FR" sz="900" dirty="0" smtClean="0">
                <a:solidFill>
                  <a:schemeClr val="bg1"/>
                </a:solidFill>
                <a:latin typeface="Calibri" pitchFamily="34" charset="0"/>
              </a:rPr>
              <a:t>Proposition et préparation de l’action : trouver un lieu, les thématiques, les animateurs, etc.</a:t>
            </a:r>
            <a:endParaRPr lang="fr-FR" sz="900" dirty="0">
              <a:solidFill>
                <a:schemeClr val="bg1"/>
              </a:solidFill>
              <a:latin typeface="Calibri" pitchFamily="34" charset="0"/>
            </a:endParaRPr>
          </a:p>
        </p:txBody>
      </p:sp>
      <p:sp>
        <p:nvSpPr>
          <p:cNvPr id="30" name="AutoShape 115"/>
          <p:cNvSpPr>
            <a:spLocks noChangeArrowheads="1"/>
          </p:cNvSpPr>
          <p:nvPr/>
        </p:nvSpPr>
        <p:spPr bwMode="auto">
          <a:xfrm flipH="1">
            <a:off x="6660232" y="4970896"/>
            <a:ext cx="185738"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3" name="ZoneTexte 36"/>
          <p:cNvSpPr txBox="1">
            <a:spLocks noChangeArrowheads="1"/>
          </p:cNvSpPr>
          <p:nvPr/>
        </p:nvSpPr>
        <p:spPr bwMode="auto">
          <a:xfrm>
            <a:off x="6790407" y="4797152"/>
            <a:ext cx="1382241" cy="369332"/>
          </a:xfrm>
          <a:prstGeom prst="rect">
            <a:avLst/>
          </a:prstGeom>
          <a:noFill/>
          <a:ln w="9525">
            <a:noFill/>
            <a:miter lim="800000"/>
            <a:headEnd/>
            <a:tailEnd/>
          </a:ln>
        </p:spPr>
        <p:txBody>
          <a:bodyPr wrap="square">
            <a:spAutoFit/>
          </a:bodyPr>
          <a:lstStyle/>
          <a:p>
            <a:r>
              <a:rPr lang="fr-FR" sz="900" dirty="0" smtClean="0">
                <a:solidFill>
                  <a:schemeClr val="bg1"/>
                </a:solidFill>
                <a:latin typeface="Calibri" pitchFamily="34" charset="0"/>
              </a:rPr>
              <a:t>Organisation des cafés des parents</a:t>
            </a:r>
            <a:endParaRPr lang="fr-FR" sz="900" dirty="0">
              <a:solidFill>
                <a:schemeClr val="bg1"/>
              </a:solidFill>
              <a:latin typeface="Calibri" pitchFamily="34" charset="0"/>
            </a:endParaRPr>
          </a:p>
        </p:txBody>
      </p:sp>
      <p:sp>
        <p:nvSpPr>
          <p:cNvPr id="31" name="AutoShape 115"/>
          <p:cNvSpPr>
            <a:spLocks noChangeArrowheads="1"/>
          </p:cNvSpPr>
          <p:nvPr/>
        </p:nvSpPr>
        <p:spPr bwMode="auto">
          <a:xfrm flipH="1">
            <a:off x="7668344" y="5300762"/>
            <a:ext cx="185738"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2" name="ZoneTexte 36"/>
          <p:cNvSpPr txBox="1">
            <a:spLocks noChangeArrowheads="1"/>
          </p:cNvSpPr>
          <p:nvPr/>
        </p:nvSpPr>
        <p:spPr bwMode="auto">
          <a:xfrm>
            <a:off x="7798519" y="5127018"/>
            <a:ext cx="1129457" cy="507831"/>
          </a:xfrm>
          <a:prstGeom prst="rect">
            <a:avLst/>
          </a:prstGeom>
          <a:noFill/>
          <a:ln w="9525">
            <a:noFill/>
            <a:miter lim="800000"/>
            <a:headEnd/>
            <a:tailEnd/>
          </a:ln>
        </p:spPr>
        <p:txBody>
          <a:bodyPr wrap="square">
            <a:spAutoFit/>
          </a:bodyPr>
          <a:lstStyle/>
          <a:p>
            <a:r>
              <a:rPr lang="fr-FR" sz="900" dirty="0" smtClean="0">
                <a:solidFill>
                  <a:schemeClr val="bg1"/>
                </a:solidFill>
                <a:latin typeface="Calibri" pitchFamily="34" charset="0"/>
              </a:rPr>
              <a:t>Synthèse des échanges avec </a:t>
            </a:r>
            <a:r>
              <a:rPr lang="fr-FR" sz="900" smtClean="0">
                <a:solidFill>
                  <a:schemeClr val="bg1"/>
                </a:solidFill>
                <a:latin typeface="Calibri" pitchFamily="34" charset="0"/>
              </a:rPr>
              <a:t>les parents</a:t>
            </a:r>
            <a:endParaRPr lang="fr-FR" sz="900" dirty="0">
              <a:solidFill>
                <a:schemeClr val="bg1"/>
              </a:solidFill>
              <a:latin typeface="Calibri" pitchFamily="34" charset="0"/>
            </a:endParaRPr>
          </a:p>
        </p:txBody>
      </p:sp>
      <p:pic>
        <p:nvPicPr>
          <p:cNvPr id="2050" name="Picture 2" descr="café parents"/>
          <p:cNvPicPr>
            <a:picLocks noChangeAspect="1" noChangeArrowheads="1"/>
          </p:cNvPicPr>
          <p:nvPr/>
        </p:nvPicPr>
        <p:blipFill>
          <a:blip r:embed="rId2" cstate="print"/>
          <a:srcRect/>
          <a:stretch>
            <a:fillRect/>
          </a:stretch>
        </p:blipFill>
        <p:spPr bwMode="auto">
          <a:xfrm>
            <a:off x="5376342" y="1052736"/>
            <a:ext cx="3672408" cy="2448273"/>
          </a:xfrm>
          <a:prstGeom prst="rect">
            <a:avLst/>
          </a:prstGeom>
          <a:noFill/>
        </p:spPr>
      </p:pic>
    </p:spTree>
    <p:extLst>
      <p:ext uri="{BB962C8B-B14F-4D97-AF65-F5344CB8AC3E}">
        <p14:creationId xmlns:p14="http://schemas.microsoft.com/office/powerpoint/2010/main" xmlns="" val="64244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36866"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36867" name="Espace réservé du numéro de diapositive 38"/>
          <p:cNvSpPr>
            <a:spLocks noGrp="1"/>
          </p:cNvSpPr>
          <p:nvPr>
            <p:ph type="sldNum" sz="quarter" idx="12"/>
          </p:nvPr>
        </p:nvSpPr>
        <p:spPr bwMode="auto">
          <a:noFill/>
          <a:ln>
            <a:miter lim="800000"/>
            <a:headEnd/>
            <a:tailEnd/>
          </a:ln>
        </p:spPr>
        <p:txBody>
          <a:bodyPr/>
          <a:lstStyle/>
          <a:p>
            <a:fld id="{D11F1CB7-D88B-4493-AA9B-0DF99B1553B6}" type="slidenum">
              <a:rPr lang="fr-FR" smtClean="0">
                <a:latin typeface="Calibri" pitchFamily="34" charset="0"/>
                <a:ea typeface="ＭＳ Ｐゴシック"/>
                <a:cs typeface="ＭＳ Ｐゴシック"/>
              </a:rPr>
              <a:pPr/>
              <a:t>16</a:t>
            </a:fld>
            <a:endParaRPr lang="fr-FR" smtClean="0">
              <a:latin typeface="Calibri" pitchFamily="34" charset="0"/>
              <a:ea typeface="ＭＳ Ｐゴシック"/>
              <a:cs typeface="ＭＳ Ｐゴシック"/>
            </a:endParaRPr>
          </a:p>
        </p:txBody>
      </p:sp>
      <p:grpSp>
        <p:nvGrpSpPr>
          <p:cNvPr id="36868" name="Grouper 38"/>
          <p:cNvGrpSpPr>
            <a:grpSpLocks/>
          </p:cNvGrpSpPr>
          <p:nvPr/>
        </p:nvGrpSpPr>
        <p:grpSpPr bwMode="auto">
          <a:xfrm>
            <a:off x="179388" y="228600"/>
            <a:ext cx="8872537" cy="6235701"/>
            <a:chOff x="180181" y="214311"/>
            <a:chExt cx="8871752" cy="6235702"/>
          </a:xfrm>
        </p:grpSpPr>
        <p:sp>
          <p:nvSpPr>
            <p:cNvPr id="6" name="Rectangle 5"/>
            <p:cNvSpPr/>
            <p:nvPr/>
          </p:nvSpPr>
          <p:spPr bwMode="auto">
            <a:xfrm>
              <a:off x="215103" y="214312"/>
              <a:ext cx="8714604"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cs typeface="ＭＳ Ｐゴシック" charset="-128"/>
              </a:endParaRPr>
            </a:p>
          </p:txBody>
        </p:sp>
        <p:sp>
          <p:nvSpPr>
            <p:cNvPr id="8" name="Forme en L 7"/>
            <p:cNvSpPr/>
            <p:nvPr/>
          </p:nvSpPr>
          <p:spPr bwMode="auto">
            <a:xfrm rot="5400000">
              <a:off x="353187" y="76227"/>
              <a:ext cx="366712" cy="642880"/>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201" y="693742"/>
              <a:ext cx="184150" cy="142862"/>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36872" name="ZoneTexte 11"/>
            <p:cNvSpPr txBox="1">
              <a:spLocks noChangeArrowheads="1"/>
            </p:cNvSpPr>
            <p:nvPr/>
          </p:nvSpPr>
          <p:spPr bwMode="auto">
            <a:xfrm>
              <a:off x="327025" y="323850"/>
              <a:ext cx="8602663" cy="430887"/>
            </a:xfrm>
            <a:prstGeom prst="rect">
              <a:avLst/>
            </a:prstGeom>
            <a:noFill/>
            <a:ln w="9525">
              <a:noFill/>
              <a:miter lim="800000"/>
              <a:headEnd/>
              <a:tailEnd/>
            </a:ln>
          </p:spPr>
          <p:txBody>
            <a:bodyPr>
              <a:spAutoFit/>
            </a:bodyPr>
            <a:lstStyle/>
            <a:p>
              <a:r>
                <a:rPr lang="fr-FR" sz="2200" dirty="0" smtClean="0">
                  <a:solidFill>
                    <a:srgbClr val="604A7B"/>
                  </a:solidFill>
                  <a:latin typeface="Calibri" pitchFamily="34" charset="0"/>
                </a:rPr>
                <a:t>Arbre </a:t>
              </a:r>
              <a:r>
                <a:rPr lang="fr-FR" sz="2200" dirty="0">
                  <a:solidFill>
                    <a:srgbClr val="604A7B"/>
                  </a:solidFill>
                  <a:latin typeface="Calibri" pitchFamily="34" charset="0"/>
                </a:rPr>
                <a:t>de la persévérance scolaire</a:t>
              </a:r>
              <a:endParaRPr lang="fr-FR" sz="2400" dirty="0">
                <a:solidFill>
                  <a:srgbClr val="604A7B"/>
                </a:solidFill>
                <a:latin typeface="Calibri" pitchFamily="34" charset="0"/>
              </a:endParaRPr>
            </a:p>
          </p:txBody>
        </p:sp>
        <p:sp>
          <p:nvSpPr>
            <p:cNvPr id="16" name="Rectangle 15"/>
            <p:cNvSpPr/>
            <p:nvPr/>
          </p:nvSpPr>
          <p:spPr>
            <a:xfrm>
              <a:off x="180181" y="1231899"/>
              <a:ext cx="1106389" cy="444500"/>
            </a:xfrm>
            <a:prstGeom prst="rect">
              <a:avLst/>
            </a:prstGeom>
            <a:ln>
              <a:noFill/>
            </a:ln>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cs typeface="ＭＳ Ｐゴシック" charset="-128"/>
                </a:rPr>
                <a:t>Publics</a:t>
              </a:r>
              <a:endParaRPr lang="fr-FR" sz="1400" b="1">
                <a:solidFill>
                  <a:schemeClr val="bg1"/>
                </a:solidFill>
                <a:ea typeface="ＭＳ Ｐゴシック" charset="-128"/>
                <a:cs typeface="ＭＳ Ｐゴシック" charset="-128"/>
              </a:endParaRPr>
            </a:p>
          </p:txBody>
        </p:sp>
        <p:sp>
          <p:nvSpPr>
            <p:cNvPr id="18" name="Pentagon 7"/>
            <p:cNvSpPr/>
            <p:nvPr/>
          </p:nvSpPr>
          <p:spPr>
            <a:xfrm>
              <a:off x="1359589" y="1231899"/>
              <a:ext cx="3362028" cy="4445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defRPr/>
              </a:pPr>
              <a:r>
                <a:rPr lang="fr-FR" sz="1100">
                  <a:solidFill>
                    <a:schemeClr val="tx2"/>
                  </a:solidFill>
                  <a:ea typeface="ＭＳ Ｐゴシック" charset="-128"/>
                  <a:cs typeface="ＭＳ Ｐゴシック" charset="-128"/>
                </a:rPr>
                <a:t>Tous les élèves du collège</a:t>
              </a:r>
            </a:p>
          </p:txBody>
        </p:sp>
        <p:sp>
          <p:nvSpPr>
            <p:cNvPr id="21" name="Rectangle 20"/>
            <p:cNvSpPr/>
            <p:nvPr/>
          </p:nvSpPr>
          <p:spPr>
            <a:xfrm>
              <a:off x="184943" y="2716212"/>
              <a:ext cx="1103215" cy="2163762"/>
            </a:xfrm>
            <a:prstGeom prst="rect">
              <a:avLst/>
            </a:prstGeom>
            <a:ln>
              <a:noFill/>
            </a:ln>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cs typeface="ＭＳ Ｐゴシック" charset="-128"/>
                </a:rPr>
                <a:t>Organisation</a:t>
              </a:r>
            </a:p>
            <a:p>
              <a:pPr marL="0" lvl="1" algn="ctr">
                <a:lnSpc>
                  <a:spcPct val="80000"/>
                </a:lnSpc>
                <a:spcAft>
                  <a:spcPts val="600"/>
                </a:spcAft>
                <a:defRPr/>
              </a:pPr>
              <a:r>
                <a:rPr lang="fr-FR" sz="1200" b="1">
                  <a:solidFill>
                    <a:schemeClr val="bg1"/>
                  </a:solidFill>
                  <a:ea typeface="ＭＳ Ｐゴシック" charset="-128"/>
                  <a:cs typeface="ＭＳ Ｐゴシック" charset="-128"/>
                </a:rPr>
                <a:t>Modalités</a:t>
              </a:r>
            </a:p>
          </p:txBody>
        </p:sp>
        <p:sp>
          <p:nvSpPr>
            <p:cNvPr id="22" name="Pentagon 9"/>
            <p:cNvSpPr/>
            <p:nvPr/>
          </p:nvSpPr>
          <p:spPr>
            <a:xfrm>
              <a:off x="1359589" y="2740024"/>
              <a:ext cx="3357266" cy="2092325"/>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defRPr/>
              </a:pPr>
              <a:r>
                <a:rPr lang="fr-FR" sz="1100">
                  <a:solidFill>
                    <a:schemeClr val="tx2"/>
                  </a:solidFill>
                  <a:ea typeface="ＭＳ Ｐゴシック" charset="-128"/>
                  <a:cs typeface="ＭＳ Ｐゴシック" charset="-128"/>
                </a:rPr>
                <a:t>Travail en classe avec le professeur principal sur les questions « mon projet pour l’avenir » :</a:t>
              </a:r>
            </a:p>
            <a:p>
              <a:pPr marL="88900" lvl="3" indent="-88900" algn="just">
                <a:buFont typeface="Arial" charset="0"/>
                <a:buNone/>
                <a:tabLst>
                  <a:tab pos="88900" algn="l"/>
                  <a:tab pos="271463" algn="l"/>
                </a:tabLst>
                <a:defRPr/>
              </a:pPr>
              <a:r>
                <a:rPr lang="fr-FR" sz="1100">
                  <a:solidFill>
                    <a:schemeClr val="tx2"/>
                  </a:solidFill>
                  <a:ea typeface="ＭＳ Ｐゴシック" charset="-128"/>
                  <a:cs typeface="ＭＳ Ｐゴシック" charset="-128"/>
                </a:rPr>
                <a:t>	- mes points forts pour y arriver</a:t>
              </a:r>
            </a:p>
            <a:p>
              <a:pPr marL="88900" lvl="3" indent="-88900" algn="just">
                <a:buFont typeface="Arial" charset="0"/>
                <a:buNone/>
                <a:tabLst>
                  <a:tab pos="88900" algn="l"/>
                  <a:tab pos="271463" algn="l"/>
                </a:tabLst>
                <a:defRPr/>
              </a:pPr>
              <a:r>
                <a:rPr lang="fr-FR" sz="1100">
                  <a:solidFill>
                    <a:schemeClr val="tx2"/>
                  </a:solidFill>
                  <a:ea typeface="ＭＳ Ｐゴシック" charset="-128"/>
                  <a:cs typeface="ＭＳ Ｐゴシック" charset="-128"/>
                </a:rPr>
                <a:t>	- ce que je dois améliorer</a:t>
              </a:r>
            </a:p>
            <a:p>
              <a:pPr marL="88900" lvl="3" indent="-88900" algn="just">
                <a:buFont typeface="Arial" charset="0"/>
                <a:buNone/>
                <a:tabLst>
                  <a:tab pos="88900" algn="l"/>
                  <a:tab pos="271463" algn="l"/>
                </a:tabLst>
                <a:defRPr/>
              </a:pPr>
              <a:r>
                <a:rPr lang="fr-FR" sz="1100">
                  <a:solidFill>
                    <a:schemeClr val="tx2"/>
                  </a:solidFill>
                  <a:ea typeface="ＭＳ Ｐゴシック" charset="-128"/>
                  <a:cs typeface="ＭＳ Ｐゴシック" charset="-128"/>
                </a:rPr>
                <a:t>	- sur qui je peux m’appuyer</a:t>
              </a:r>
            </a:p>
            <a:p>
              <a:pPr marL="88900" lvl="3" indent="-88900" algn="just">
                <a:buFont typeface="Arial" charset="0"/>
                <a:buChar char="•"/>
                <a:tabLst>
                  <a:tab pos="88900" algn="l"/>
                  <a:tab pos="271463" algn="l"/>
                </a:tabLst>
                <a:defRPr/>
              </a:pPr>
              <a:r>
                <a:rPr lang="fr-FR" sz="1100">
                  <a:solidFill>
                    <a:schemeClr val="tx2"/>
                  </a:solidFill>
                  <a:ea typeface="ＭＳ Ｐゴシック" charset="-128"/>
                  <a:cs typeface="ＭＳ Ｐゴシック" charset="-128"/>
                </a:rPr>
                <a:t>Passage par classe pour accrocher la feuille de la persévérance dans l’arbre se trouvant dans le hall du collège</a:t>
              </a:r>
            </a:p>
            <a:p>
              <a:pPr marL="88900" lvl="3" indent="-88900" algn="just">
                <a:buFont typeface="Arial" charset="0"/>
                <a:buChar char="•"/>
                <a:tabLst>
                  <a:tab pos="88900" algn="l"/>
                  <a:tab pos="271463" algn="l"/>
                </a:tabLst>
                <a:defRPr/>
              </a:pPr>
              <a:r>
                <a:rPr lang="fr-FR" sz="1100">
                  <a:solidFill>
                    <a:schemeClr val="tx2"/>
                  </a:solidFill>
                  <a:ea typeface="ＭＳ Ｐゴシック" charset="-128"/>
                  <a:cs typeface="ＭＳ Ｐゴシック" charset="-128"/>
                </a:rPr>
                <a:t>Pour les récompenser, les élèves ont reçu un bracelet en plastique avec le slogan « chaque jeune a besoin d’encouragements chaque jour ! »</a:t>
              </a:r>
            </a:p>
          </p:txBody>
        </p:sp>
        <p:sp>
          <p:nvSpPr>
            <p:cNvPr id="26" name="Rectangle 25"/>
            <p:cNvSpPr/>
            <p:nvPr/>
          </p:nvSpPr>
          <p:spPr>
            <a:xfrm>
              <a:off x="184943" y="4941888"/>
              <a:ext cx="1103215" cy="785812"/>
            </a:xfrm>
            <a:prstGeom prst="rect">
              <a:avLst/>
            </a:prstGeom>
            <a:ln>
              <a:noFill/>
            </a:ln>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cs typeface="ＭＳ Ｐゴシック" charset="-128"/>
                </a:rPr>
                <a:t>Pilotage</a:t>
              </a:r>
            </a:p>
          </p:txBody>
        </p:sp>
        <p:sp>
          <p:nvSpPr>
            <p:cNvPr id="27" name="Pentagon 9"/>
            <p:cNvSpPr/>
            <p:nvPr/>
          </p:nvSpPr>
          <p:spPr>
            <a:xfrm>
              <a:off x="1332604" y="4921250"/>
              <a:ext cx="3376313" cy="78105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Chef d’établissement et son adjoint(e) en association  avec les équipes pédagogiques</a:t>
              </a:r>
            </a:p>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Collaboration éventuelle avec le GIP</a:t>
              </a:r>
            </a:p>
          </p:txBody>
        </p:sp>
        <p:sp>
          <p:nvSpPr>
            <p:cNvPr id="28" name="Rectangle 27"/>
            <p:cNvSpPr/>
            <p:nvPr/>
          </p:nvSpPr>
          <p:spPr>
            <a:xfrm>
              <a:off x="181768" y="1738312"/>
              <a:ext cx="1107977" cy="914400"/>
            </a:xfrm>
            <a:prstGeom prst="rect">
              <a:avLst/>
            </a:prstGeom>
            <a:ln>
              <a:noFill/>
            </a:ln>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cs typeface="ＭＳ Ｐゴシック" charset="-128"/>
                </a:rPr>
                <a:t>Objectifs</a:t>
              </a:r>
            </a:p>
          </p:txBody>
        </p:sp>
        <p:sp>
          <p:nvSpPr>
            <p:cNvPr id="29" name="Pentagon 7"/>
            <p:cNvSpPr/>
            <p:nvPr/>
          </p:nvSpPr>
          <p:spPr>
            <a:xfrm>
              <a:off x="1359589" y="1765299"/>
              <a:ext cx="3362028" cy="884238"/>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a:solidFill>
                    <a:schemeClr val="tx2"/>
                  </a:solidFill>
                  <a:ea typeface="ＭＳ Ｐゴシック" charset="-128"/>
                  <a:cs typeface="ＭＳ Ｐゴシック" charset="-128"/>
                </a:rPr>
                <a:t>Mobiliser tous les élèves et les enseignants autour d’une réflexion sur « mon projet pour l’avenir »</a:t>
              </a:r>
            </a:p>
            <a:p>
              <a:pPr marL="88900" lvl="3" indent="-88900" algn="just">
                <a:buFont typeface="Arial" charset="0"/>
                <a:buChar char="•"/>
                <a:tabLst>
                  <a:tab pos="271463" algn="l"/>
                </a:tabLst>
                <a:defRPr/>
              </a:pPr>
              <a:r>
                <a:rPr lang="fr-FR" sz="1100">
                  <a:solidFill>
                    <a:schemeClr val="tx2"/>
                  </a:solidFill>
                  <a:ea typeface="ＭＳ Ｐゴシック" charset="-128"/>
                  <a:cs typeface="ＭＳ Ｐゴシック" charset="-128"/>
                </a:rPr>
                <a:t>Fédérer les élèves autour d’une création commune et visible de tous</a:t>
              </a:r>
              <a:endParaRPr lang="fr-FR" sz="1100">
                <a:solidFill>
                  <a:srgbClr val="002060"/>
                </a:solidFill>
                <a:ea typeface="ＭＳ Ｐゴシック" charset="-128"/>
                <a:cs typeface="ＭＳ Ｐゴシック" charset="-128"/>
              </a:endParaRPr>
            </a:p>
          </p:txBody>
        </p:sp>
        <p:sp>
          <p:nvSpPr>
            <p:cNvPr id="19" name="Rectangle 18"/>
            <p:cNvSpPr/>
            <p:nvPr/>
          </p:nvSpPr>
          <p:spPr>
            <a:xfrm>
              <a:off x="181768" y="5791200"/>
              <a:ext cx="1103215" cy="658813"/>
            </a:xfrm>
            <a:prstGeom prst="rect">
              <a:avLst/>
            </a:prstGeom>
            <a:ln>
              <a:noFill/>
            </a:ln>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cs typeface="ＭＳ Ｐゴシック" charset="-128"/>
                </a:rPr>
                <a:t>Réalisation</a:t>
              </a:r>
            </a:p>
            <a:p>
              <a:pPr marL="0" lvl="1" algn="ctr">
                <a:lnSpc>
                  <a:spcPct val="80000"/>
                </a:lnSpc>
                <a:spcAft>
                  <a:spcPts val="600"/>
                </a:spcAft>
                <a:defRPr/>
              </a:pPr>
              <a:r>
                <a:rPr lang="fr-FR" sz="1200" b="1">
                  <a:solidFill>
                    <a:schemeClr val="bg1"/>
                  </a:solidFill>
                  <a:ea typeface="ＭＳ Ｐゴシック" charset="-128"/>
                  <a:cs typeface="ＭＳ Ｐゴシック" charset="-128"/>
                </a:rPr>
                <a:t>Production</a:t>
              </a:r>
            </a:p>
          </p:txBody>
        </p:sp>
        <p:sp>
          <p:nvSpPr>
            <p:cNvPr id="23" name="Pentagon 9"/>
            <p:cNvSpPr/>
            <p:nvPr/>
          </p:nvSpPr>
          <p:spPr>
            <a:xfrm>
              <a:off x="1359589" y="5791200"/>
              <a:ext cx="3376314" cy="658813"/>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cs typeface="ＭＳ Ｐゴシック" charset="-128"/>
                </a:rPr>
                <a:t>Feuilles et arbre de la persévérance scolaire</a:t>
              </a:r>
            </a:p>
            <a:p>
              <a:pPr marL="88900" lvl="3" indent="-88900" algn="just">
                <a:buFont typeface="Arial" charset="0"/>
                <a:buChar char="•"/>
                <a:tabLst>
                  <a:tab pos="271463" algn="l"/>
                </a:tabLst>
                <a:defRPr/>
              </a:pPr>
              <a:r>
                <a:rPr lang="fr-FR" sz="1100" dirty="0">
                  <a:solidFill>
                    <a:schemeClr val="tx2"/>
                  </a:solidFill>
                  <a:ea typeface="ＭＳ Ｐゴシック" charset="-128"/>
                  <a:cs typeface="ＭＳ Ｐゴシック" charset="-128"/>
                </a:rPr>
                <a:t>Bracelet avec slogan</a:t>
              </a:r>
            </a:p>
          </p:txBody>
        </p:sp>
        <p:sp>
          <p:nvSpPr>
            <p:cNvPr id="25" name="Rectangle 24"/>
            <p:cNvSpPr/>
            <p:nvPr/>
          </p:nvSpPr>
          <p:spPr>
            <a:xfrm>
              <a:off x="4800984" y="4271963"/>
              <a:ext cx="4247774" cy="381000"/>
            </a:xfrm>
            <a:prstGeom prst="rect">
              <a:avLst/>
            </a:prstGeom>
            <a:ln>
              <a:noFill/>
            </a:ln>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cs typeface="ＭＳ Ｐゴシック" charset="-128"/>
                </a:rPr>
                <a:t>Calendrier</a:t>
              </a:r>
            </a:p>
          </p:txBody>
        </p:sp>
        <p:sp>
          <p:nvSpPr>
            <p:cNvPr id="35" name="Flèche vers la droite 34"/>
            <p:cNvSpPr/>
            <p:nvPr/>
          </p:nvSpPr>
          <p:spPr>
            <a:xfrm>
              <a:off x="4788285" y="5173663"/>
              <a:ext cx="4190629" cy="1227137"/>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cs typeface="ＭＳ Ｐゴシック" charset="-128"/>
              </a:endParaRPr>
            </a:p>
          </p:txBody>
        </p:sp>
        <p:sp>
          <p:nvSpPr>
            <p:cNvPr id="36886" name="ZoneTexte 38"/>
            <p:cNvSpPr txBox="1">
              <a:spLocks noChangeArrowheads="1"/>
            </p:cNvSpPr>
            <p:nvPr/>
          </p:nvSpPr>
          <p:spPr bwMode="auto">
            <a:xfrm>
              <a:off x="5021627" y="5534026"/>
              <a:ext cx="1303223" cy="638175"/>
            </a:xfrm>
            <a:prstGeom prst="rect">
              <a:avLst/>
            </a:prstGeom>
            <a:noFill/>
            <a:ln w="9525">
              <a:noFill/>
              <a:miter lim="800000"/>
              <a:headEnd/>
              <a:tailEnd/>
            </a:ln>
          </p:spPr>
          <p:txBody>
            <a:bodyPr>
              <a:spAutoFit/>
            </a:bodyPr>
            <a:lstStyle/>
            <a:p>
              <a:r>
                <a:rPr lang="fr-FR" sz="900">
                  <a:solidFill>
                    <a:schemeClr val="bg1"/>
                  </a:solidFill>
                  <a:latin typeface="Calibri" pitchFamily="34" charset="0"/>
                </a:rPr>
                <a:t>Réflexion des ateliers possibles en conseil pédagogique fin janvier</a:t>
              </a:r>
            </a:p>
            <a:p>
              <a:endParaRPr lang="fr-FR" sz="900">
                <a:solidFill>
                  <a:schemeClr val="bg1"/>
                </a:solidFill>
                <a:latin typeface="Calibri" pitchFamily="34" charset="0"/>
              </a:endParaRPr>
            </a:p>
          </p:txBody>
        </p:sp>
        <p:sp>
          <p:nvSpPr>
            <p:cNvPr id="44" name="ZoneTexte 43"/>
            <p:cNvSpPr txBox="1"/>
            <p:nvPr/>
          </p:nvSpPr>
          <p:spPr>
            <a:xfrm>
              <a:off x="4808922" y="4691063"/>
              <a:ext cx="2430247"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cs typeface="ＭＳ Ｐゴシック" charset="-128"/>
              </a:endParaRPr>
            </a:p>
          </p:txBody>
        </p:sp>
        <p:sp>
          <p:nvSpPr>
            <p:cNvPr id="52" name="ZoneTexte 51"/>
            <p:cNvSpPr txBox="1"/>
            <p:nvPr/>
          </p:nvSpPr>
          <p:spPr>
            <a:xfrm>
              <a:off x="7315362" y="4691063"/>
              <a:ext cx="1736571"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36889" name="ZoneTexte 60"/>
            <p:cNvSpPr txBox="1">
              <a:spLocks noChangeArrowheads="1"/>
            </p:cNvSpPr>
            <p:nvPr/>
          </p:nvSpPr>
          <p:spPr bwMode="auto">
            <a:xfrm>
              <a:off x="6307137" y="5445965"/>
              <a:ext cx="1465263" cy="646331"/>
            </a:xfrm>
            <a:prstGeom prst="rect">
              <a:avLst/>
            </a:prstGeom>
            <a:noFill/>
            <a:ln w="9525">
              <a:noFill/>
              <a:miter lim="800000"/>
              <a:headEnd/>
              <a:tailEnd/>
            </a:ln>
          </p:spPr>
          <p:txBody>
            <a:bodyPr>
              <a:spAutoFit/>
            </a:bodyPr>
            <a:lstStyle/>
            <a:p>
              <a:r>
                <a:rPr lang="fr-FR" sz="900">
                  <a:solidFill>
                    <a:schemeClr val="bg1"/>
                  </a:solidFill>
                  <a:latin typeface="Calibri" pitchFamily="34" charset="0"/>
                </a:rPr>
                <a:t>3 séances de travail en classe autour de la thématique en  février/mars</a:t>
              </a:r>
            </a:p>
          </p:txBody>
        </p:sp>
        <p:pic>
          <p:nvPicPr>
            <p:cNvPr id="36891" name="Picture 38" descr="32592_552924454752346_1592815221_n"/>
            <p:cNvPicPr>
              <a:picLocks noChangeAspect="1" noChangeArrowheads="1"/>
            </p:cNvPicPr>
            <p:nvPr/>
          </p:nvPicPr>
          <p:blipFill>
            <a:blip r:embed="rId3" cstate="print"/>
            <a:srcRect/>
            <a:stretch>
              <a:fillRect/>
            </a:stretch>
          </p:blipFill>
          <p:spPr bwMode="auto">
            <a:xfrm>
              <a:off x="7127599" y="2231971"/>
              <a:ext cx="1872815" cy="1248544"/>
            </a:xfrm>
            <a:prstGeom prst="rect">
              <a:avLst/>
            </a:prstGeom>
            <a:noFill/>
            <a:ln w="9525">
              <a:noFill/>
              <a:miter lim="800000"/>
              <a:headEnd/>
              <a:tailEnd/>
            </a:ln>
          </p:spPr>
        </p:pic>
        <p:sp>
          <p:nvSpPr>
            <p:cNvPr id="36892" name="ZoneTexte 38"/>
            <p:cNvSpPr txBox="1">
              <a:spLocks noChangeArrowheads="1"/>
            </p:cNvSpPr>
            <p:nvPr/>
          </p:nvSpPr>
          <p:spPr bwMode="auto">
            <a:xfrm>
              <a:off x="7612063" y="5604429"/>
              <a:ext cx="1303337" cy="369332"/>
            </a:xfrm>
            <a:prstGeom prst="rect">
              <a:avLst/>
            </a:prstGeom>
            <a:noFill/>
            <a:ln w="9525">
              <a:noFill/>
              <a:miter lim="800000"/>
              <a:headEnd/>
              <a:tailEnd/>
            </a:ln>
          </p:spPr>
          <p:txBody>
            <a:bodyPr>
              <a:spAutoFit/>
            </a:bodyPr>
            <a:lstStyle/>
            <a:p>
              <a:r>
                <a:rPr lang="fr-FR" sz="900">
                  <a:solidFill>
                    <a:schemeClr val="bg1"/>
                  </a:solidFill>
                  <a:latin typeface="Calibri" pitchFamily="34" charset="0"/>
                </a:rPr>
                <a:t>Réalisation de l’arbre et remise des bracelets </a:t>
              </a:r>
            </a:p>
            <a:p>
              <a:endParaRPr lang="fr-FR" sz="900">
                <a:solidFill>
                  <a:schemeClr val="bg1"/>
                </a:solidFill>
                <a:latin typeface="Calibri" pitchFamily="34" charset="0"/>
              </a:endParaRPr>
            </a:p>
          </p:txBody>
        </p:sp>
        <p:sp>
          <p:nvSpPr>
            <p:cNvPr id="36893" name="AutoShape 115"/>
            <p:cNvSpPr>
              <a:spLocks noChangeArrowheads="1"/>
            </p:cNvSpPr>
            <p:nvPr/>
          </p:nvSpPr>
          <p:spPr bwMode="auto">
            <a:xfrm flipH="1">
              <a:off x="6215061" y="5702300"/>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6894" name="AutoShape 115"/>
            <p:cNvSpPr>
              <a:spLocks noChangeArrowheads="1"/>
            </p:cNvSpPr>
            <p:nvPr/>
          </p:nvSpPr>
          <p:spPr bwMode="auto">
            <a:xfrm flipH="1">
              <a:off x="7545388" y="5736168"/>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6895" name="AutoShape 115"/>
            <p:cNvSpPr>
              <a:spLocks noChangeArrowheads="1"/>
            </p:cNvSpPr>
            <p:nvPr/>
          </p:nvSpPr>
          <p:spPr bwMode="auto">
            <a:xfrm flipH="1">
              <a:off x="4945063" y="5728230"/>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grpSp>
      <p:pic>
        <p:nvPicPr>
          <p:cNvPr id="33" name="Picture 50" descr="img_3841"/>
          <p:cNvPicPr>
            <a:picLocks noChangeAspect="1" noChangeArrowheads="1"/>
          </p:cNvPicPr>
          <p:nvPr/>
        </p:nvPicPr>
        <p:blipFill>
          <a:blip r:embed="rId4"/>
          <a:srcRect/>
          <a:stretch>
            <a:fillRect/>
          </a:stretch>
        </p:blipFill>
        <p:spPr bwMode="auto">
          <a:xfrm>
            <a:off x="5095876" y="1537494"/>
            <a:ext cx="1943706" cy="25948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40962"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grpSp>
        <p:nvGrpSpPr>
          <p:cNvPr id="2" name="Grouper 39"/>
          <p:cNvGrpSpPr>
            <a:grpSpLocks/>
          </p:cNvGrpSpPr>
          <p:nvPr/>
        </p:nvGrpSpPr>
        <p:grpSpPr bwMode="auto">
          <a:xfrm>
            <a:off x="180975" y="214313"/>
            <a:ext cx="8869363" cy="6235700"/>
            <a:chOff x="180975" y="214313"/>
            <a:chExt cx="8869363" cy="6235700"/>
          </a:xfrm>
        </p:grpSpPr>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cs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40967" name="ZoneTexte 11"/>
            <p:cNvSpPr txBox="1">
              <a:spLocks noChangeArrowheads="1"/>
            </p:cNvSpPr>
            <p:nvPr/>
          </p:nvSpPr>
          <p:spPr bwMode="auto">
            <a:xfrm>
              <a:off x="327025" y="323850"/>
              <a:ext cx="8602663" cy="427038"/>
            </a:xfrm>
            <a:prstGeom prst="rect">
              <a:avLst/>
            </a:prstGeom>
            <a:noFill/>
            <a:ln w="9525">
              <a:noFill/>
              <a:miter lim="800000"/>
              <a:headEnd/>
              <a:tailEnd/>
            </a:ln>
          </p:spPr>
          <p:txBody>
            <a:bodyPr>
              <a:spAutoFit/>
            </a:bodyPr>
            <a:lstStyle/>
            <a:p>
              <a:r>
                <a:rPr lang="fr-FR" sz="2200" dirty="0" smtClean="0">
                  <a:solidFill>
                    <a:srgbClr val="604A7B"/>
                  </a:solidFill>
                  <a:latin typeface="Calibri" pitchFamily="34" charset="0"/>
                </a:rPr>
                <a:t>Théâtre </a:t>
              </a:r>
              <a:r>
                <a:rPr lang="fr-FR" sz="2200" dirty="0">
                  <a:solidFill>
                    <a:srgbClr val="604A7B"/>
                  </a:solidFill>
                  <a:latin typeface="Calibri" pitchFamily="34" charset="0"/>
                </a:rPr>
                <a:t>Forum élèves et familles</a:t>
              </a:r>
              <a:endParaRPr lang="fr-FR" sz="2400" dirty="0">
                <a:solidFill>
                  <a:srgbClr val="604A7B"/>
                </a:solidFill>
                <a:latin typeface="Calibri" pitchFamily="34" charset="0"/>
              </a:endParaRPr>
            </a:p>
          </p:txBody>
        </p:sp>
        <p:sp>
          <p:nvSpPr>
            <p:cNvPr id="16" name="Rectangle 15"/>
            <p:cNvSpPr/>
            <p:nvPr/>
          </p:nvSpPr>
          <p:spPr>
            <a:xfrm>
              <a:off x="180975" y="1231900"/>
              <a:ext cx="1106488" cy="444500"/>
            </a:xfrm>
            <a:prstGeom prst="rect">
              <a:avLst/>
            </a:prstGeom>
            <a:ln>
              <a:noFill/>
            </a:ln>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cs typeface="ＭＳ Ｐゴシック" charset="-128"/>
                </a:rPr>
                <a:t>Publics</a:t>
              </a:r>
              <a:endParaRPr lang="fr-FR" sz="1400" b="1">
                <a:solidFill>
                  <a:schemeClr val="bg1"/>
                </a:solidFill>
                <a:ea typeface="ＭＳ Ｐゴシック" charset="-128"/>
                <a:cs typeface="ＭＳ Ｐゴシック" charset="-128"/>
              </a:endParaRPr>
            </a:p>
          </p:txBody>
        </p:sp>
        <p:sp>
          <p:nvSpPr>
            <p:cNvPr id="18" name="Pentagon 7"/>
            <p:cNvSpPr/>
            <p:nvPr/>
          </p:nvSpPr>
          <p:spPr>
            <a:xfrm>
              <a:off x="1358900" y="1231900"/>
              <a:ext cx="3362325" cy="4445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cs typeface="ＭＳ Ｐゴシック" charset="-128"/>
                </a:rPr>
                <a:t>Collèges</a:t>
              </a: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cs typeface="ＭＳ Ｐゴシック" charset="-128"/>
                </a:rPr>
                <a:t>Les élèves et les parents</a:t>
              </a:r>
              <a:endParaRPr lang="fr-FR" sz="1100" dirty="0">
                <a:solidFill>
                  <a:schemeClr val="tx2"/>
                </a:solidFill>
                <a:ea typeface="ＭＳ Ｐゴシック" charset="-128"/>
                <a:cs typeface="ＭＳ Ｐゴシック" charset="-128"/>
              </a:endParaRPr>
            </a:p>
          </p:txBody>
        </p:sp>
        <p:sp>
          <p:nvSpPr>
            <p:cNvPr id="21" name="Rectangle 20"/>
            <p:cNvSpPr/>
            <p:nvPr/>
          </p:nvSpPr>
          <p:spPr>
            <a:xfrm>
              <a:off x="184150" y="2982912"/>
              <a:ext cx="1103313" cy="1891046"/>
            </a:xfrm>
            <a:prstGeom prst="rect">
              <a:avLst/>
            </a:prstGeom>
            <a:ln>
              <a:noFill/>
            </a:ln>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cs typeface="ＭＳ Ｐゴシック" charset="-128"/>
                </a:rPr>
                <a:t>Organisation</a:t>
              </a:r>
            </a:p>
            <a:p>
              <a:pPr marL="0" lvl="1" algn="ctr">
                <a:lnSpc>
                  <a:spcPct val="80000"/>
                </a:lnSpc>
                <a:spcAft>
                  <a:spcPts val="600"/>
                </a:spcAft>
                <a:defRPr/>
              </a:pPr>
              <a:r>
                <a:rPr lang="fr-FR" sz="1200" b="1" dirty="0">
                  <a:solidFill>
                    <a:schemeClr val="bg1"/>
                  </a:solidFill>
                  <a:ea typeface="ＭＳ Ｐゴシック" charset="-128"/>
                  <a:cs typeface="ＭＳ Ｐゴシック" charset="-128"/>
                </a:rPr>
                <a:t>Modalités</a:t>
              </a:r>
            </a:p>
          </p:txBody>
        </p:sp>
        <p:sp>
          <p:nvSpPr>
            <p:cNvPr id="22" name="Pentagon 9"/>
            <p:cNvSpPr/>
            <p:nvPr/>
          </p:nvSpPr>
          <p:spPr>
            <a:xfrm>
              <a:off x="1331913" y="2971800"/>
              <a:ext cx="3384550" cy="1881187"/>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cs typeface="ＭＳ Ｐゴシック" charset="-128"/>
                </a:rPr>
                <a:t>Représentation d’une troupe de théâtre sur 2 thèmes</a:t>
              </a:r>
              <a:r>
                <a:rPr lang="fr-FR" sz="1100" dirty="0" smtClean="0">
                  <a:solidFill>
                    <a:schemeClr val="tx2"/>
                  </a:solidFill>
                  <a:ea typeface="ＭＳ Ｐゴシック" charset="-128"/>
                  <a:cs typeface="ＭＳ Ｐゴシック" charset="-128"/>
                </a:rPr>
                <a:t> :</a:t>
              </a:r>
            </a:p>
            <a:p>
              <a:pPr marL="546100" lvl="4" indent="-88900" algn="just">
                <a:buFont typeface="Arial" charset="0"/>
                <a:buChar char="•"/>
                <a:tabLst>
                  <a:tab pos="271463" algn="l"/>
                </a:tabLst>
                <a:defRPr/>
              </a:pPr>
              <a:r>
                <a:rPr lang="fr-FR" sz="1100" dirty="0" smtClean="0">
                  <a:solidFill>
                    <a:schemeClr val="tx2"/>
                  </a:solidFill>
                  <a:ea typeface="ＭＳ Ｐゴシック" charset="-128"/>
                </a:rPr>
                <a:t>pour les élèves : « métiers rêvés et idées préconçues »</a:t>
              </a:r>
            </a:p>
            <a:p>
              <a:pPr marL="546100" lvl="4" indent="-88900" algn="just">
                <a:buFont typeface="Arial" charset="0"/>
                <a:buChar char="•"/>
                <a:tabLst>
                  <a:tab pos="271463" algn="l"/>
                </a:tabLst>
                <a:defRPr/>
              </a:pPr>
              <a:r>
                <a:rPr lang="fr-FR" sz="1100" dirty="0" smtClean="0">
                  <a:solidFill>
                    <a:schemeClr val="tx2"/>
                  </a:solidFill>
                  <a:ea typeface="ＭＳ Ｐゴシック" charset="-128"/>
                </a:rPr>
                <a:t>pour </a:t>
              </a:r>
              <a:r>
                <a:rPr lang="fr-FR" sz="1100" dirty="0">
                  <a:solidFill>
                    <a:schemeClr val="tx2"/>
                  </a:solidFill>
                  <a:ea typeface="ＭＳ Ｐゴシック" charset="-128"/>
                </a:rPr>
                <a:t>les parents : « chute libre », que faire si mon enfant décroche?</a:t>
              </a:r>
            </a:p>
            <a:p>
              <a:pPr marL="88900" lvl="3" indent="-88900" algn="just">
                <a:buFont typeface="Arial" charset="0"/>
                <a:buChar char="•"/>
                <a:tabLst>
                  <a:tab pos="271463" algn="l"/>
                </a:tabLst>
                <a:defRPr/>
              </a:pPr>
              <a:r>
                <a:rPr lang="fr-FR" sz="1100" dirty="0">
                  <a:solidFill>
                    <a:schemeClr val="tx2"/>
                  </a:solidFill>
                  <a:ea typeface="ＭＳ Ｐゴシック" charset="-128"/>
                  <a:cs typeface="ＭＳ Ｐゴシック" charset="-128"/>
                </a:rPr>
                <a:t>Les parents ont été invités au centre social de la ville pour être sensibilisés au thème du décrochage et surtout à la notion de « persévérance scolaire ». </a:t>
              </a:r>
            </a:p>
            <a:p>
              <a:pPr marL="88900" lvl="3" indent="-88900" algn="just">
                <a:buFont typeface="Arial" charset="0"/>
                <a:buChar char="•"/>
                <a:tabLst>
                  <a:tab pos="271463" algn="l"/>
                </a:tabLst>
                <a:defRPr/>
              </a:pPr>
              <a:r>
                <a:rPr lang="fr-FR" sz="1100" dirty="0">
                  <a:solidFill>
                    <a:schemeClr val="tx2"/>
                  </a:solidFill>
                  <a:ea typeface="ＭＳ Ｐゴシック" charset="-128"/>
                  <a:cs typeface="ＭＳ Ｐゴシック" charset="-128"/>
                </a:rPr>
                <a:t>La représentation était précédée d’une exposition proposée par le GIP de la ville de Courcouronnes sur le rôle des parents</a:t>
              </a:r>
            </a:p>
          </p:txBody>
        </p:sp>
        <p:sp>
          <p:nvSpPr>
            <p:cNvPr id="26" name="Rectangle 25"/>
            <p:cNvSpPr/>
            <p:nvPr/>
          </p:nvSpPr>
          <p:spPr>
            <a:xfrm>
              <a:off x="184150" y="5040312"/>
              <a:ext cx="1103313" cy="647700"/>
            </a:xfrm>
            <a:prstGeom prst="rect">
              <a:avLst/>
            </a:prstGeom>
            <a:ln>
              <a:noFill/>
            </a:ln>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cs typeface="ＭＳ Ｐゴシック" charset="-128"/>
                </a:rPr>
                <a:t>Pilotage</a:t>
              </a:r>
            </a:p>
          </p:txBody>
        </p:sp>
        <p:sp>
          <p:nvSpPr>
            <p:cNvPr id="27" name="Pentagon 9"/>
            <p:cNvSpPr/>
            <p:nvPr/>
          </p:nvSpPr>
          <p:spPr>
            <a:xfrm>
              <a:off x="1331913" y="5029200"/>
              <a:ext cx="3376612" cy="649287"/>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a:solidFill>
                    <a:schemeClr val="tx2"/>
                  </a:solidFill>
                  <a:ea typeface="ＭＳ Ｐゴシック" charset="-128"/>
                  <a:cs typeface="ＭＳ Ｐゴシック" charset="-128"/>
                </a:rPr>
                <a:t>Chef d’établissement</a:t>
              </a:r>
            </a:p>
            <a:p>
              <a:pPr marL="88900" lvl="3" indent="-88900" algn="just">
                <a:buFont typeface="Arial" charset="0"/>
                <a:buChar char="•"/>
                <a:tabLst>
                  <a:tab pos="271463" algn="l"/>
                </a:tabLst>
                <a:defRPr/>
              </a:pPr>
              <a:r>
                <a:rPr lang="fr-FR" sz="1100">
                  <a:solidFill>
                    <a:schemeClr val="tx2"/>
                  </a:solidFill>
                  <a:ea typeface="ＭＳ Ｐゴシック" charset="-128"/>
                  <a:cs typeface="ＭＳ Ｐゴシック" charset="-128"/>
                </a:rPr>
                <a:t>GIP de Courcouronnes</a:t>
              </a:r>
            </a:p>
          </p:txBody>
        </p:sp>
        <p:sp>
          <p:nvSpPr>
            <p:cNvPr id="28" name="Rectangle 27"/>
            <p:cNvSpPr/>
            <p:nvPr/>
          </p:nvSpPr>
          <p:spPr>
            <a:xfrm>
              <a:off x="180975" y="1831975"/>
              <a:ext cx="1106488" cy="1019175"/>
            </a:xfrm>
            <a:prstGeom prst="rect">
              <a:avLst/>
            </a:prstGeom>
            <a:ln>
              <a:noFill/>
            </a:ln>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cs typeface="ＭＳ Ｐゴシック" charset="-128"/>
                </a:rPr>
                <a:t>Objectifs</a:t>
              </a:r>
            </a:p>
          </p:txBody>
        </p:sp>
        <p:sp>
          <p:nvSpPr>
            <p:cNvPr id="29" name="Pentagon 7"/>
            <p:cNvSpPr/>
            <p:nvPr/>
          </p:nvSpPr>
          <p:spPr>
            <a:xfrm>
              <a:off x="1358900" y="1839913"/>
              <a:ext cx="3362325" cy="9906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defRPr/>
              </a:pPr>
              <a:r>
                <a:rPr lang="fr-FR" sz="1100" dirty="0">
                  <a:solidFill>
                    <a:schemeClr val="tx2"/>
                  </a:solidFill>
                  <a:ea typeface="ＭＳ Ｐゴシック" charset="-128"/>
                  <a:cs typeface="ＭＳ Ｐゴシック" charset="-128"/>
                </a:rPr>
                <a:t>Proposer du théâtre interactif visant à faire participer les élèves dans un cadre différent de la classe</a:t>
              </a:r>
            </a:p>
            <a:p>
              <a:pPr marL="88900" lvl="3" indent="-88900" algn="just">
                <a:buFont typeface="Arial" charset="0"/>
                <a:buChar char="•"/>
                <a:tabLst>
                  <a:tab pos="88900" algn="l"/>
                  <a:tab pos="271463" algn="l"/>
                </a:tabLst>
                <a:defRPr/>
              </a:pPr>
              <a:r>
                <a:rPr lang="fr-FR" sz="1100" dirty="0">
                  <a:solidFill>
                    <a:schemeClr val="tx2"/>
                  </a:solidFill>
                  <a:ea typeface="ＭＳ Ｐゴシック" charset="-128"/>
                  <a:cs typeface="ＭＳ Ｐゴシック" charset="-128"/>
                </a:rPr>
                <a:t>Réfléchir sur les idées reçues sur des formations et des métiers (changement de regard sur des formations et des professions)</a:t>
              </a:r>
            </a:p>
          </p:txBody>
        </p:sp>
        <p:sp>
          <p:nvSpPr>
            <p:cNvPr id="19" name="Rectangle 18"/>
            <p:cNvSpPr/>
            <p:nvPr/>
          </p:nvSpPr>
          <p:spPr>
            <a:xfrm>
              <a:off x="180975" y="5791200"/>
              <a:ext cx="1103313" cy="658813"/>
            </a:xfrm>
            <a:prstGeom prst="rect">
              <a:avLst/>
            </a:prstGeom>
            <a:ln>
              <a:noFill/>
            </a:ln>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cs typeface="ＭＳ Ｐゴシック" charset="-128"/>
                </a:rPr>
                <a:t>Réalisation</a:t>
              </a:r>
            </a:p>
            <a:p>
              <a:pPr marL="0" lvl="1" algn="ctr">
                <a:lnSpc>
                  <a:spcPct val="80000"/>
                </a:lnSpc>
                <a:spcAft>
                  <a:spcPts val="600"/>
                </a:spcAft>
                <a:defRPr/>
              </a:pPr>
              <a:r>
                <a:rPr lang="fr-FR" sz="1200" b="1">
                  <a:solidFill>
                    <a:schemeClr val="bg1"/>
                  </a:solidFill>
                  <a:ea typeface="ＭＳ Ｐゴシック" charset="-128"/>
                  <a:cs typeface="ＭＳ Ｐゴシック" charset="-128"/>
                </a:rPr>
                <a:t>Production</a:t>
              </a:r>
            </a:p>
          </p:txBody>
        </p:sp>
        <p:sp>
          <p:nvSpPr>
            <p:cNvPr id="23" name="Pentagon 9"/>
            <p:cNvSpPr/>
            <p:nvPr/>
          </p:nvSpPr>
          <p:spPr>
            <a:xfrm>
              <a:off x="1358900" y="5791200"/>
              <a:ext cx="3376613" cy="658813"/>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a:solidFill>
                    <a:schemeClr val="tx2"/>
                  </a:solidFill>
                  <a:ea typeface="ＭＳ Ｐゴシック" charset="-128"/>
                  <a:cs typeface="ＭＳ Ｐゴシック" charset="-128"/>
                </a:rPr>
                <a:t>Exposition</a:t>
              </a:r>
            </a:p>
          </p:txBody>
        </p:sp>
        <p:sp>
          <p:nvSpPr>
            <p:cNvPr id="35" name="Flèche vers la droite 34"/>
            <p:cNvSpPr/>
            <p:nvPr/>
          </p:nvSpPr>
          <p:spPr>
            <a:xfrm>
              <a:off x="4859338" y="4876800"/>
              <a:ext cx="4191000" cy="1227138"/>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cs typeface="ＭＳ Ｐゴシック" charset="-128"/>
              </a:endParaRPr>
            </a:p>
          </p:txBody>
        </p:sp>
        <p:sp>
          <p:nvSpPr>
            <p:cNvPr id="40980" name="ZoneTexte 38"/>
            <p:cNvSpPr txBox="1">
              <a:spLocks noChangeArrowheads="1"/>
            </p:cNvSpPr>
            <p:nvPr/>
          </p:nvSpPr>
          <p:spPr bwMode="auto">
            <a:xfrm>
              <a:off x="5105397" y="5257800"/>
              <a:ext cx="1371600" cy="507831"/>
            </a:xfrm>
            <a:prstGeom prst="rect">
              <a:avLst/>
            </a:prstGeom>
            <a:noFill/>
            <a:ln w="9525">
              <a:noFill/>
              <a:miter lim="800000"/>
              <a:headEnd/>
              <a:tailEnd/>
            </a:ln>
          </p:spPr>
          <p:txBody>
            <a:bodyPr>
              <a:spAutoFit/>
            </a:bodyPr>
            <a:lstStyle/>
            <a:p>
              <a:r>
                <a:rPr lang="fr-FR" sz="900">
                  <a:solidFill>
                    <a:srgbClr val="FFFFFF"/>
                  </a:solidFill>
                  <a:latin typeface="Calibri" pitchFamily="34" charset="0"/>
                </a:rPr>
                <a:t>Réflexion des ateliers </a:t>
              </a:r>
              <a:r>
                <a:rPr lang="fr-FR" sz="800">
                  <a:solidFill>
                    <a:srgbClr val="FFFFFF"/>
                  </a:solidFill>
                  <a:latin typeface="Calibri" pitchFamily="34" charset="0"/>
                </a:rPr>
                <a:t>possibles</a:t>
              </a:r>
              <a:r>
                <a:rPr lang="fr-FR" sz="900">
                  <a:solidFill>
                    <a:srgbClr val="FFFFFF"/>
                  </a:solidFill>
                  <a:latin typeface="Calibri" pitchFamily="34" charset="0"/>
                </a:rPr>
                <a:t> en conseil pédagogique (fin janvier)</a:t>
              </a:r>
            </a:p>
          </p:txBody>
        </p:sp>
        <p:sp>
          <p:nvSpPr>
            <p:cNvPr id="40981" name="ZoneTexte 60"/>
            <p:cNvSpPr txBox="1">
              <a:spLocks noChangeArrowheads="1"/>
            </p:cNvSpPr>
            <p:nvPr/>
          </p:nvSpPr>
          <p:spPr bwMode="auto">
            <a:xfrm>
              <a:off x="6481763" y="5164138"/>
              <a:ext cx="1222375" cy="646331"/>
            </a:xfrm>
            <a:prstGeom prst="rect">
              <a:avLst/>
            </a:prstGeom>
            <a:noFill/>
            <a:ln w="9525">
              <a:noFill/>
              <a:miter lim="800000"/>
              <a:headEnd/>
              <a:tailEnd/>
            </a:ln>
          </p:spPr>
          <p:txBody>
            <a:bodyPr>
              <a:spAutoFit/>
            </a:bodyPr>
            <a:lstStyle/>
            <a:p>
              <a:r>
                <a:rPr lang="fr-FR" sz="900">
                  <a:solidFill>
                    <a:srgbClr val="FFFFFF"/>
                  </a:solidFill>
                  <a:latin typeface="Calibri" pitchFamily="34" charset="0"/>
                </a:rPr>
                <a:t>Invitation des familles et sensibilisation des élèves sur le thème de la pièce (mars)</a:t>
              </a:r>
            </a:p>
          </p:txBody>
        </p:sp>
        <p:sp>
          <p:nvSpPr>
            <p:cNvPr id="30" name="Rectangle 29"/>
            <p:cNvSpPr/>
            <p:nvPr/>
          </p:nvSpPr>
          <p:spPr bwMode="auto">
            <a:xfrm>
              <a:off x="4875213" y="3898900"/>
              <a:ext cx="4040187" cy="381000"/>
            </a:xfrm>
            <a:prstGeom prst="rect">
              <a:avLst/>
            </a:prstGeom>
            <a:ln>
              <a:noFill/>
            </a:ln>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cs typeface="ＭＳ Ｐゴシック" charset="-128"/>
                </a:rPr>
                <a:t>Calendrier</a:t>
              </a:r>
            </a:p>
          </p:txBody>
        </p:sp>
        <p:sp>
          <p:nvSpPr>
            <p:cNvPr id="31" name="ZoneTexte 30"/>
            <p:cNvSpPr txBox="1"/>
            <p:nvPr/>
          </p:nvSpPr>
          <p:spPr bwMode="auto">
            <a:xfrm>
              <a:off x="4867275" y="4381500"/>
              <a:ext cx="2524125"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cs typeface="ＭＳ Ｐゴシック" charset="-128"/>
              </a:endParaRPr>
            </a:p>
          </p:txBody>
        </p:sp>
        <p:sp>
          <p:nvSpPr>
            <p:cNvPr id="32" name="ZoneTexte 31"/>
            <p:cNvSpPr txBox="1"/>
            <p:nvPr/>
          </p:nvSpPr>
          <p:spPr bwMode="auto">
            <a:xfrm>
              <a:off x="7467600" y="4381500"/>
              <a:ext cx="1447800"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40986" name="AutoShape 115"/>
            <p:cNvSpPr>
              <a:spLocks noChangeArrowheads="1"/>
            </p:cNvSpPr>
            <p:nvPr/>
          </p:nvSpPr>
          <p:spPr bwMode="auto">
            <a:xfrm flipH="1">
              <a:off x="6392333" y="5410200"/>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40987" name="ZoneTexte 38"/>
            <p:cNvSpPr txBox="1">
              <a:spLocks noChangeArrowheads="1"/>
            </p:cNvSpPr>
            <p:nvPr/>
          </p:nvSpPr>
          <p:spPr bwMode="auto">
            <a:xfrm>
              <a:off x="7848600" y="5328734"/>
              <a:ext cx="990600" cy="369332"/>
            </a:xfrm>
            <a:prstGeom prst="rect">
              <a:avLst/>
            </a:prstGeom>
            <a:noFill/>
            <a:ln w="9525">
              <a:noFill/>
              <a:miter lim="800000"/>
              <a:headEnd/>
              <a:tailEnd/>
            </a:ln>
          </p:spPr>
          <p:txBody>
            <a:bodyPr>
              <a:spAutoFit/>
            </a:bodyPr>
            <a:lstStyle/>
            <a:p>
              <a:r>
                <a:rPr lang="fr-FR" sz="900">
                  <a:solidFill>
                    <a:srgbClr val="FFFFFF"/>
                  </a:solidFill>
                  <a:latin typeface="Calibri" pitchFamily="34" charset="0"/>
                </a:rPr>
                <a:t>Représentation théâtre </a:t>
              </a:r>
            </a:p>
          </p:txBody>
        </p:sp>
        <p:sp>
          <p:nvSpPr>
            <p:cNvPr id="40988" name="AutoShape 115"/>
            <p:cNvSpPr>
              <a:spLocks noChangeArrowheads="1"/>
            </p:cNvSpPr>
            <p:nvPr/>
          </p:nvSpPr>
          <p:spPr bwMode="auto">
            <a:xfrm flipH="1">
              <a:off x="7756524" y="5443539"/>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40989" name="AutoShape 115"/>
            <p:cNvSpPr>
              <a:spLocks noChangeArrowheads="1"/>
            </p:cNvSpPr>
            <p:nvPr/>
          </p:nvSpPr>
          <p:spPr bwMode="auto">
            <a:xfrm flipH="1">
              <a:off x="5021791" y="5460999"/>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grpSp>
      <p:pic>
        <p:nvPicPr>
          <p:cNvPr id="33" name="Picture 42" descr="644467_552924434752348_631367604_n"/>
          <p:cNvPicPr>
            <a:picLocks noChangeAspect="1" noChangeArrowheads="1"/>
          </p:cNvPicPr>
          <p:nvPr/>
        </p:nvPicPr>
        <p:blipFill>
          <a:blip r:embed="rId3"/>
          <a:srcRect/>
          <a:stretch>
            <a:fillRect/>
          </a:stretch>
        </p:blipFill>
        <p:spPr bwMode="auto">
          <a:xfrm>
            <a:off x="5053012" y="1219200"/>
            <a:ext cx="3633788" cy="24225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tLang="fr-FR">
              <a:latin typeface="Calibri" pitchFamily="34" charset="0"/>
            </a:endParaRPr>
          </a:p>
        </p:txBody>
      </p:sp>
      <p:sp>
        <p:nvSpPr>
          <p:cNvPr id="46083"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tLang="fr-FR">
              <a:latin typeface="Calibri" pitchFamily="34" charset="0"/>
            </a:endParaRPr>
          </a:p>
        </p:txBody>
      </p:sp>
      <p:sp>
        <p:nvSpPr>
          <p:cNvPr id="6" name="Rectangle 5"/>
          <p:cNvSpPr/>
          <p:nvPr/>
        </p:nvSpPr>
        <p:spPr bwMode="auto">
          <a:xfrm>
            <a:off x="179388" y="1889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14326" y="5715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46087" name="ZoneTexte 11"/>
          <p:cNvSpPr txBox="1">
            <a:spLocks noChangeArrowheads="1"/>
          </p:cNvSpPr>
          <p:nvPr/>
        </p:nvSpPr>
        <p:spPr bwMode="auto">
          <a:xfrm>
            <a:off x="412750" y="314325"/>
            <a:ext cx="8602663" cy="427038"/>
          </a:xfrm>
          <a:prstGeom prst="rect">
            <a:avLst/>
          </a:prstGeom>
          <a:noFill/>
          <a:ln w="9525">
            <a:noFill/>
            <a:miter lim="800000"/>
            <a:headEnd/>
            <a:tailEnd/>
          </a:ln>
        </p:spPr>
        <p:txBody>
          <a:bodyPr>
            <a:spAutoFit/>
          </a:bodyPr>
          <a:lstStyle/>
          <a:p>
            <a:r>
              <a:rPr lang="fr-FR" altLang="fr-FR" sz="2200" dirty="0">
                <a:solidFill>
                  <a:srgbClr val="604A7B"/>
                </a:solidFill>
                <a:latin typeface="Calibri" pitchFamily="34" charset="0"/>
              </a:rPr>
              <a:t>Bienvenus au collège !</a:t>
            </a:r>
            <a:endParaRPr lang="fr-FR" altLang="fr-FR" sz="2400" dirty="0">
              <a:solidFill>
                <a:srgbClr val="604A7B"/>
              </a:solidFill>
              <a:latin typeface="Calibri" pitchFamily="34" charset="0"/>
            </a:endParaRPr>
          </a:p>
        </p:txBody>
      </p:sp>
      <p:sp>
        <p:nvSpPr>
          <p:cNvPr id="16" name="Rectangle 15"/>
          <p:cNvSpPr/>
          <p:nvPr/>
        </p:nvSpPr>
        <p:spPr>
          <a:xfrm>
            <a:off x="192088" y="1127125"/>
            <a:ext cx="1066800" cy="492125"/>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Publics</a:t>
            </a:r>
            <a:endParaRPr lang="fr-FR" sz="1400" b="1">
              <a:solidFill>
                <a:schemeClr val="bg1"/>
              </a:solidFill>
              <a:ea typeface="ＭＳ Ｐゴシック" charset="-128"/>
            </a:endParaRPr>
          </a:p>
        </p:txBody>
      </p:sp>
      <p:sp>
        <p:nvSpPr>
          <p:cNvPr id="18" name="Pentagon 7"/>
          <p:cNvSpPr/>
          <p:nvPr/>
        </p:nvSpPr>
        <p:spPr>
          <a:xfrm>
            <a:off x="1296988" y="1158875"/>
            <a:ext cx="3362325" cy="4445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defRPr/>
            </a:pPr>
            <a:r>
              <a:rPr lang="fr-FR" sz="1100" dirty="0">
                <a:solidFill>
                  <a:schemeClr val="tx2"/>
                </a:solidFill>
                <a:ea typeface="ＭＳ Ｐゴシック" pitchFamily="34" charset="-128"/>
              </a:rPr>
              <a:t> Elèves de sixième, élèves de CM2</a:t>
            </a:r>
          </a:p>
        </p:txBody>
      </p:sp>
      <p:sp>
        <p:nvSpPr>
          <p:cNvPr id="21" name="Rectangle 20"/>
          <p:cNvSpPr/>
          <p:nvPr/>
        </p:nvSpPr>
        <p:spPr>
          <a:xfrm>
            <a:off x="195263" y="2609850"/>
            <a:ext cx="1063625" cy="2238375"/>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pitchFamily="34" charset="-128"/>
              </a:rPr>
              <a:t>Organisation</a:t>
            </a:r>
          </a:p>
          <a:p>
            <a:pPr marL="0" lvl="1" algn="ctr">
              <a:lnSpc>
                <a:spcPct val="80000"/>
              </a:lnSpc>
              <a:spcAft>
                <a:spcPts val="600"/>
              </a:spcAft>
              <a:defRPr/>
            </a:pPr>
            <a:r>
              <a:rPr lang="fr-FR" sz="1200" b="1">
                <a:solidFill>
                  <a:schemeClr val="bg1"/>
                </a:solidFill>
                <a:ea typeface="ＭＳ Ｐゴシック" pitchFamily="34" charset="-128"/>
              </a:rPr>
              <a:t>Modalités</a:t>
            </a:r>
          </a:p>
        </p:txBody>
      </p:sp>
      <p:sp>
        <p:nvSpPr>
          <p:cNvPr id="22" name="Pentagon 9"/>
          <p:cNvSpPr/>
          <p:nvPr/>
        </p:nvSpPr>
        <p:spPr>
          <a:xfrm>
            <a:off x="1296988" y="2627313"/>
            <a:ext cx="3376612" cy="2211387"/>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pPr>
            <a:r>
              <a:rPr lang="fr-FR" sz="1100" dirty="0">
                <a:solidFill>
                  <a:schemeClr val="tx2"/>
                </a:solidFill>
                <a:ea typeface="ＭＳ Ｐゴシック"/>
                <a:cs typeface="ＭＳ Ｐゴシック"/>
              </a:rPr>
              <a:t>Phase 1 : Les élèves de sixième écrivent chacun une lettre d’encouragement à réussir en sixième à destination des élèves de </a:t>
            </a:r>
            <a:r>
              <a:rPr lang="fr-FR" sz="1100" dirty="0" smtClean="0">
                <a:solidFill>
                  <a:schemeClr val="tx2"/>
                </a:solidFill>
                <a:ea typeface="ＭＳ Ｐゴシック"/>
                <a:cs typeface="ＭＳ Ｐゴシック"/>
              </a:rPr>
              <a:t>CM2</a:t>
            </a:r>
          </a:p>
          <a:p>
            <a:pPr marL="88900" lvl="3" indent="-88900" algn="just">
              <a:buFont typeface="Arial" charset="0"/>
              <a:buChar char="•"/>
              <a:tabLst>
                <a:tab pos="88900" algn="l"/>
                <a:tab pos="271463" algn="l"/>
              </a:tabLst>
            </a:pPr>
            <a:endParaRPr lang="fr-FR" sz="1100" dirty="0">
              <a:solidFill>
                <a:schemeClr val="tx2"/>
              </a:solidFill>
              <a:ea typeface="ＭＳ Ｐゴシック"/>
              <a:cs typeface="ＭＳ Ｐゴシック"/>
            </a:endParaRPr>
          </a:p>
          <a:p>
            <a:pPr marL="88900" lvl="3" indent="-88900" algn="just">
              <a:tabLst>
                <a:tab pos="88900" algn="l"/>
                <a:tab pos="271463" algn="l"/>
              </a:tabLst>
            </a:pPr>
            <a:endParaRPr lang="fr-FR" sz="1100" dirty="0">
              <a:solidFill>
                <a:schemeClr val="tx2"/>
              </a:solidFill>
              <a:ea typeface="ＭＳ Ｐゴシック"/>
              <a:cs typeface="ＭＳ Ｐゴシック"/>
            </a:endParaRPr>
          </a:p>
          <a:p>
            <a:pPr marL="88900" lvl="3" indent="-88900" algn="just">
              <a:buFont typeface="Arial" charset="0"/>
              <a:buChar char="•"/>
              <a:tabLst>
                <a:tab pos="88900" algn="l"/>
                <a:tab pos="271463" algn="l"/>
              </a:tabLst>
            </a:pPr>
            <a:r>
              <a:rPr lang="fr-FR" sz="1100" dirty="0">
                <a:solidFill>
                  <a:schemeClr val="tx2"/>
                </a:solidFill>
                <a:ea typeface="ＭＳ Ｐゴシック"/>
                <a:cs typeface="ＭＳ Ｐゴシック"/>
              </a:rPr>
              <a:t>Phase 2 : Ces lettres seront insérées dans les carnets de vacances fabriqués pour les futurs collégiens et seront distribuées lors de l’inscription au </a:t>
            </a:r>
            <a:r>
              <a:rPr lang="fr-FR" sz="1100" dirty="0" smtClean="0">
                <a:solidFill>
                  <a:schemeClr val="tx2"/>
                </a:solidFill>
                <a:ea typeface="ＭＳ Ｐゴシック"/>
                <a:cs typeface="ＭＳ Ｐゴシック"/>
              </a:rPr>
              <a:t>collège</a:t>
            </a:r>
            <a:endParaRPr lang="fr-FR" sz="1100" dirty="0">
              <a:solidFill>
                <a:schemeClr val="tx2"/>
              </a:solidFill>
              <a:ea typeface="ＭＳ Ｐゴシック"/>
              <a:cs typeface="ＭＳ Ｐゴシック"/>
            </a:endParaRPr>
          </a:p>
        </p:txBody>
      </p:sp>
      <p:sp>
        <p:nvSpPr>
          <p:cNvPr id="26" name="Rectangle 25"/>
          <p:cNvSpPr/>
          <p:nvPr/>
        </p:nvSpPr>
        <p:spPr>
          <a:xfrm>
            <a:off x="195263" y="4943475"/>
            <a:ext cx="1063625" cy="766763"/>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Pilotage</a:t>
            </a:r>
          </a:p>
        </p:txBody>
      </p:sp>
      <p:sp>
        <p:nvSpPr>
          <p:cNvPr id="27" name="Pentagon 9"/>
          <p:cNvSpPr/>
          <p:nvPr/>
        </p:nvSpPr>
        <p:spPr>
          <a:xfrm>
            <a:off x="1306513" y="4972050"/>
            <a:ext cx="3376612" cy="733425"/>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pitchFamily="34" charset="0"/>
              <a:buChar char="•"/>
              <a:tabLst>
                <a:tab pos="271463" algn="l"/>
              </a:tabLst>
              <a:defRPr/>
            </a:pPr>
            <a:r>
              <a:rPr lang="fr-FR" sz="1100" dirty="0">
                <a:solidFill>
                  <a:schemeClr val="tx2"/>
                </a:solidFill>
                <a:ea typeface="ＭＳ Ｐゴシック" pitchFamily="34" charset="-128"/>
              </a:rPr>
              <a:t> Equipe de direction - CPE</a:t>
            </a:r>
          </a:p>
        </p:txBody>
      </p:sp>
      <p:sp>
        <p:nvSpPr>
          <p:cNvPr id="28" name="Rectangle 27"/>
          <p:cNvSpPr/>
          <p:nvPr/>
        </p:nvSpPr>
        <p:spPr>
          <a:xfrm>
            <a:off x="192088" y="1704975"/>
            <a:ext cx="1066800" cy="81915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Objectifs</a:t>
            </a:r>
          </a:p>
        </p:txBody>
      </p:sp>
      <p:sp>
        <p:nvSpPr>
          <p:cNvPr id="29" name="Pentagon 7"/>
          <p:cNvSpPr/>
          <p:nvPr/>
        </p:nvSpPr>
        <p:spPr>
          <a:xfrm>
            <a:off x="1287463" y="1724025"/>
            <a:ext cx="3362325" cy="798513"/>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pitchFamily="34" charset="-128"/>
              </a:rPr>
              <a:t>Encourager les futurs élèves de sixième, leur construire un horizon </a:t>
            </a:r>
          </a:p>
          <a:p>
            <a:pPr marL="88900" lvl="3" indent="-88900" algn="just">
              <a:buFont typeface="Arial" charset="0"/>
              <a:buChar char="•"/>
              <a:tabLst>
                <a:tab pos="271463" algn="l"/>
              </a:tabLst>
              <a:defRPr/>
            </a:pPr>
            <a:r>
              <a:rPr lang="fr-FR" sz="1100" dirty="0">
                <a:solidFill>
                  <a:srgbClr val="002060"/>
                </a:solidFill>
                <a:ea typeface="ＭＳ Ｐゴシック" pitchFamily="34" charset="-128"/>
              </a:rPr>
              <a:t>Repérer les attitudes et atouts qui permettent de réussir au collège</a:t>
            </a:r>
          </a:p>
        </p:txBody>
      </p:sp>
      <p:sp>
        <p:nvSpPr>
          <p:cNvPr id="19" name="Rectangle 18"/>
          <p:cNvSpPr/>
          <p:nvPr/>
        </p:nvSpPr>
        <p:spPr>
          <a:xfrm>
            <a:off x="192088" y="5800725"/>
            <a:ext cx="1063625" cy="725488"/>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pitchFamily="34" charset="-128"/>
              </a:rPr>
              <a:t>Réalisation</a:t>
            </a:r>
          </a:p>
          <a:p>
            <a:pPr marL="0" lvl="1" algn="ctr">
              <a:lnSpc>
                <a:spcPct val="80000"/>
              </a:lnSpc>
              <a:spcAft>
                <a:spcPts val="600"/>
              </a:spcAft>
              <a:defRPr/>
            </a:pPr>
            <a:r>
              <a:rPr lang="fr-FR" sz="1200" b="1">
                <a:solidFill>
                  <a:schemeClr val="bg1"/>
                </a:solidFill>
                <a:ea typeface="ＭＳ Ｐゴシック" pitchFamily="34" charset="-128"/>
              </a:rPr>
              <a:t>Production</a:t>
            </a:r>
          </a:p>
        </p:txBody>
      </p:sp>
      <p:sp>
        <p:nvSpPr>
          <p:cNvPr id="46111" name="Espace réservé du numéro de diapositive 38"/>
          <p:cNvSpPr txBox="1">
            <a:spLocks noGrp="1"/>
          </p:cNvSpPr>
          <p:nvPr/>
        </p:nvSpPr>
        <p:spPr bwMode="auto">
          <a:xfrm>
            <a:off x="6588125" y="6381750"/>
            <a:ext cx="2133600" cy="365125"/>
          </a:xfrm>
          <a:prstGeom prst="rect">
            <a:avLst/>
          </a:prstGeom>
          <a:noFill/>
          <a:ln w="9525">
            <a:noFill/>
            <a:miter lim="800000"/>
            <a:headEnd/>
            <a:tailEnd/>
          </a:ln>
        </p:spPr>
        <p:txBody>
          <a:bodyPr anchor="ctr"/>
          <a:lstStyle/>
          <a:p>
            <a:pPr algn="r"/>
            <a:fld id="{A4D87AEF-9518-4E90-816E-4C7CCF7080EB}" type="slidenum">
              <a:rPr lang="fr-FR" altLang="fr-FR" sz="1200">
                <a:solidFill>
                  <a:srgbClr val="898989"/>
                </a:solidFill>
                <a:latin typeface="Calibri" pitchFamily="34" charset="0"/>
              </a:rPr>
              <a:pPr algn="r"/>
              <a:t>18</a:t>
            </a:fld>
            <a:endParaRPr lang="fr-FR" altLang="fr-FR" sz="1200">
              <a:solidFill>
                <a:srgbClr val="898989"/>
              </a:solidFill>
              <a:latin typeface="Calibri" pitchFamily="34" charset="0"/>
            </a:endParaRPr>
          </a:p>
        </p:txBody>
      </p:sp>
      <p:sp>
        <p:nvSpPr>
          <p:cNvPr id="3" name="Pentagon 9"/>
          <p:cNvSpPr/>
          <p:nvPr/>
        </p:nvSpPr>
        <p:spPr>
          <a:xfrm>
            <a:off x="1296988" y="5805488"/>
            <a:ext cx="3376612" cy="709612"/>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pitchFamily="34" charset="0"/>
              <a:buChar char="•"/>
              <a:tabLst>
                <a:tab pos="271463" algn="l"/>
              </a:tabLst>
              <a:defRPr/>
            </a:pPr>
            <a:r>
              <a:rPr lang="fr-FR" sz="1100" dirty="0" smtClean="0">
                <a:solidFill>
                  <a:schemeClr val="tx2"/>
                </a:solidFill>
                <a:ea typeface="ＭＳ Ｐゴシック" pitchFamily="34" charset="-128"/>
              </a:rPr>
              <a:t>Enseignants </a:t>
            </a:r>
            <a:r>
              <a:rPr lang="fr-FR" sz="1100" dirty="0">
                <a:solidFill>
                  <a:schemeClr val="tx2"/>
                </a:solidFill>
                <a:ea typeface="ＭＳ Ｐゴシック" pitchFamily="34" charset="-128"/>
              </a:rPr>
              <a:t>de français des classes de sixième accompagnent les élèves dans la rédaction des lettres</a:t>
            </a:r>
          </a:p>
        </p:txBody>
      </p:sp>
      <p:sp>
        <p:nvSpPr>
          <p:cNvPr id="20" name="Rectangle 19"/>
          <p:cNvSpPr/>
          <p:nvPr/>
        </p:nvSpPr>
        <p:spPr>
          <a:xfrm>
            <a:off x="4800600" y="4038600"/>
            <a:ext cx="4248150" cy="3810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Calendrier</a:t>
            </a:r>
          </a:p>
        </p:txBody>
      </p:sp>
      <p:sp>
        <p:nvSpPr>
          <p:cNvPr id="23" name="Flèche vers la droite 22"/>
          <p:cNvSpPr/>
          <p:nvPr/>
        </p:nvSpPr>
        <p:spPr>
          <a:xfrm>
            <a:off x="4826000" y="4919662"/>
            <a:ext cx="4191000" cy="1219200"/>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24" name="AutoShape 115"/>
          <p:cNvSpPr>
            <a:spLocks noChangeArrowheads="1"/>
          </p:cNvSpPr>
          <p:nvPr/>
        </p:nvSpPr>
        <p:spPr bwMode="auto">
          <a:xfrm flipH="1">
            <a:off x="4995862" y="5457825"/>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5" name="ZoneTexte 37"/>
          <p:cNvSpPr txBox="1">
            <a:spLocks noChangeArrowheads="1"/>
          </p:cNvSpPr>
          <p:nvPr/>
        </p:nvSpPr>
        <p:spPr bwMode="auto">
          <a:xfrm>
            <a:off x="5116512" y="5199306"/>
            <a:ext cx="903288" cy="646331"/>
          </a:xfrm>
          <a:prstGeom prst="rect">
            <a:avLst/>
          </a:prstGeom>
          <a:noFill/>
          <a:ln w="9525">
            <a:noFill/>
            <a:miter lim="800000"/>
            <a:headEnd/>
            <a:tailEnd/>
          </a:ln>
        </p:spPr>
        <p:txBody>
          <a:bodyPr wrap="square">
            <a:spAutoFit/>
          </a:bodyPr>
          <a:lstStyle/>
          <a:p>
            <a:r>
              <a:rPr lang="fr-FR" sz="900" dirty="0" smtClean="0">
                <a:solidFill>
                  <a:schemeClr val="bg1"/>
                </a:solidFill>
                <a:latin typeface="Calibri" pitchFamily="34" charset="0"/>
              </a:rPr>
              <a:t>Ecriture des lettres d’encouragement des 6</a:t>
            </a:r>
            <a:r>
              <a:rPr lang="fr-FR" sz="900" baseline="30000" dirty="0" smtClean="0">
                <a:solidFill>
                  <a:schemeClr val="bg1"/>
                </a:solidFill>
                <a:latin typeface="Calibri" pitchFamily="34" charset="0"/>
              </a:rPr>
              <a:t>ème</a:t>
            </a:r>
            <a:r>
              <a:rPr lang="fr-FR" sz="900" dirty="0" smtClean="0">
                <a:solidFill>
                  <a:schemeClr val="bg1"/>
                </a:solidFill>
                <a:latin typeface="Calibri" pitchFamily="34" charset="0"/>
              </a:rPr>
              <a:t> </a:t>
            </a:r>
            <a:endParaRPr lang="fr-FR" sz="900" dirty="0">
              <a:solidFill>
                <a:schemeClr val="bg1"/>
              </a:solidFill>
              <a:latin typeface="Calibri" pitchFamily="34" charset="0"/>
            </a:endParaRPr>
          </a:p>
        </p:txBody>
      </p:sp>
      <p:sp>
        <p:nvSpPr>
          <p:cNvPr id="30" name="AutoShape 115"/>
          <p:cNvSpPr>
            <a:spLocks noChangeArrowheads="1"/>
          </p:cNvSpPr>
          <p:nvPr/>
        </p:nvSpPr>
        <p:spPr bwMode="auto">
          <a:xfrm flipH="1">
            <a:off x="6773862" y="5457825"/>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1" name="ZoneTexte 39"/>
          <p:cNvSpPr txBox="1">
            <a:spLocks noChangeArrowheads="1"/>
          </p:cNvSpPr>
          <p:nvPr/>
        </p:nvSpPr>
        <p:spPr bwMode="auto">
          <a:xfrm>
            <a:off x="6869112" y="5348287"/>
            <a:ext cx="1741488" cy="369332"/>
          </a:xfrm>
          <a:prstGeom prst="rect">
            <a:avLst/>
          </a:prstGeom>
          <a:noFill/>
          <a:ln w="9525">
            <a:noFill/>
            <a:miter lim="800000"/>
            <a:headEnd/>
            <a:tailEnd/>
          </a:ln>
        </p:spPr>
        <p:txBody>
          <a:bodyPr>
            <a:spAutoFit/>
          </a:bodyPr>
          <a:lstStyle/>
          <a:p>
            <a:r>
              <a:rPr lang="fr-FR" sz="900" dirty="0" smtClean="0">
                <a:solidFill>
                  <a:schemeClr val="bg1"/>
                </a:solidFill>
                <a:latin typeface="Calibri" pitchFamily="34" charset="0"/>
              </a:rPr>
              <a:t>Distribution des lettres aux élèves de CM2</a:t>
            </a:r>
            <a:endParaRPr lang="fr-FR" sz="900" dirty="0">
              <a:solidFill>
                <a:schemeClr val="bg1"/>
              </a:solidFill>
              <a:latin typeface="Calibri" pitchFamily="34" charset="0"/>
            </a:endParaRPr>
          </a:p>
        </p:txBody>
      </p:sp>
      <p:sp>
        <p:nvSpPr>
          <p:cNvPr id="32" name="ZoneTexte 31"/>
          <p:cNvSpPr txBox="1"/>
          <p:nvPr/>
        </p:nvSpPr>
        <p:spPr>
          <a:xfrm>
            <a:off x="4808537" y="4457700"/>
            <a:ext cx="1516063"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endParaRPr>
          </a:p>
        </p:txBody>
      </p:sp>
      <p:sp>
        <p:nvSpPr>
          <p:cNvPr id="33" name="ZoneTexte 32"/>
          <p:cNvSpPr txBox="1"/>
          <p:nvPr/>
        </p:nvSpPr>
        <p:spPr>
          <a:xfrm>
            <a:off x="6418262" y="4457700"/>
            <a:ext cx="2633663"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pic>
        <p:nvPicPr>
          <p:cNvPr id="34" name="Image 33"/>
          <p:cNvPicPr>
            <a:picLocks noChangeAspect="1"/>
          </p:cNvPicPr>
          <p:nvPr/>
        </p:nvPicPr>
        <p:blipFill>
          <a:blip r:embed="rId2"/>
          <a:stretch>
            <a:fillRect/>
          </a:stretch>
        </p:blipFill>
        <p:spPr>
          <a:xfrm>
            <a:off x="5181600" y="1143000"/>
            <a:ext cx="3482397" cy="25908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32770"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CC0066"/>
              </a:solidFill>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103" name="ZoneTexte 11"/>
          <p:cNvSpPr txBox="1">
            <a:spLocks noChangeArrowheads="1"/>
          </p:cNvSpPr>
          <p:nvPr/>
        </p:nvSpPr>
        <p:spPr bwMode="auto">
          <a:xfrm>
            <a:off x="327025" y="323850"/>
            <a:ext cx="8602663" cy="4302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fr-FR" sz="2200" dirty="0" smtClean="0">
                <a:solidFill>
                  <a:schemeClr val="accent4">
                    <a:lumMod val="75000"/>
                  </a:schemeClr>
                </a:solidFill>
                <a:latin typeface="Calibri"/>
                <a:ea typeface="ＭＳ Ｐゴシック" charset="-128"/>
                <a:cs typeface="Calibri"/>
              </a:rPr>
              <a:t>Parrainage</a:t>
            </a:r>
            <a:endParaRPr lang="fr-FR" sz="2200" dirty="0">
              <a:solidFill>
                <a:schemeClr val="accent4">
                  <a:lumMod val="75000"/>
                </a:schemeClr>
              </a:solidFill>
              <a:latin typeface="Calibri"/>
              <a:ea typeface="ＭＳ Ｐゴシック" charset="-128"/>
              <a:cs typeface="Calibri"/>
            </a:endParaRPr>
          </a:p>
        </p:txBody>
      </p:sp>
      <p:sp>
        <p:nvSpPr>
          <p:cNvPr id="16" name="Rectangle 15"/>
          <p:cNvSpPr/>
          <p:nvPr/>
        </p:nvSpPr>
        <p:spPr>
          <a:xfrm>
            <a:off x="192088" y="1038225"/>
            <a:ext cx="1022350" cy="5286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fontAlgn="auto">
              <a:lnSpc>
                <a:spcPct val="80000"/>
              </a:lnSpc>
              <a:spcBef>
                <a:spcPts val="0"/>
              </a:spcBef>
              <a:spcAft>
                <a:spcPts val="0"/>
              </a:spcAft>
              <a:defRPr/>
            </a:pPr>
            <a:r>
              <a:rPr lang="fr-FR" sz="1200" b="1" dirty="0">
                <a:solidFill>
                  <a:schemeClr val="bg1"/>
                </a:solidFill>
                <a:cs typeface="Calibri" pitchFamily="34" charset="0"/>
              </a:rPr>
              <a:t>Publics</a:t>
            </a:r>
          </a:p>
        </p:txBody>
      </p:sp>
      <p:sp>
        <p:nvSpPr>
          <p:cNvPr id="18" name="Pentagon 7"/>
          <p:cNvSpPr/>
          <p:nvPr/>
        </p:nvSpPr>
        <p:spPr>
          <a:xfrm>
            <a:off x="1285875" y="1038225"/>
            <a:ext cx="3130550" cy="528638"/>
          </a:xfrm>
          <a:prstGeom prst="homePlate">
            <a:avLst>
              <a:gd name="adj" fmla="val 0"/>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180975" lvl="3" indent="-180975" fontAlgn="auto">
              <a:spcBef>
                <a:spcPts val="0"/>
              </a:spcBef>
              <a:spcAft>
                <a:spcPts val="0"/>
              </a:spcAft>
              <a:buFont typeface="Arial" pitchFamily="34" charset="0"/>
              <a:buChar char="•"/>
              <a:tabLst>
                <a:tab pos="180975" algn="l"/>
              </a:tabLst>
              <a:defRPr/>
            </a:pPr>
            <a:r>
              <a:rPr lang="fr-FR" sz="1100" dirty="0">
                <a:solidFill>
                  <a:schemeClr val="tx2"/>
                </a:solidFill>
                <a:cs typeface="Calibri" pitchFamily="34" charset="0"/>
              </a:rPr>
              <a:t>Tous publics</a:t>
            </a:r>
          </a:p>
        </p:txBody>
      </p:sp>
      <p:sp>
        <p:nvSpPr>
          <p:cNvPr id="21" name="Rectangle 20"/>
          <p:cNvSpPr/>
          <p:nvPr/>
        </p:nvSpPr>
        <p:spPr>
          <a:xfrm>
            <a:off x="192088" y="2398713"/>
            <a:ext cx="1019175" cy="227488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fontAlgn="auto">
              <a:lnSpc>
                <a:spcPct val="80000"/>
              </a:lnSpc>
              <a:spcBef>
                <a:spcPts val="0"/>
              </a:spcBef>
              <a:spcAft>
                <a:spcPts val="0"/>
              </a:spcAft>
              <a:defRPr/>
            </a:pPr>
            <a:r>
              <a:rPr lang="fr-FR" sz="1200" b="1" dirty="0">
                <a:solidFill>
                  <a:schemeClr val="bg1"/>
                </a:solidFill>
                <a:cs typeface="Calibri" pitchFamily="34" charset="0"/>
              </a:rPr>
              <a:t>Organisation</a:t>
            </a:r>
          </a:p>
          <a:p>
            <a:pPr marL="0" lvl="1" algn="ctr" fontAlgn="auto">
              <a:lnSpc>
                <a:spcPct val="80000"/>
              </a:lnSpc>
              <a:spcBef>
                <a:spcPts val="0"/>
              </a:spcBef>
              <a:spcAft>
                <a:spcPts val="0"/>
              </a:spcAft>
              <a:defRPr/>
            </a:pPr>
            <a:r>
              <a:rPr lang="fr-FR" sz="1200" b="1" dirty="0">
                <a:solidFill>
                  <a:schemeClr val="bg1"/>
                </a:solidFill>
                <a:cs typeface="Calibri" pitchFamily="34" charset="0"/>
              </a:rPr>
              <a:t>Modalités</a:t>
            </a:r>
          </a:p>
        </p:txBody>
      </p:sp>
      <p:sp>
        <p:nvSpPr>
          <p:cNvPr id="22" name="Pentagon 9"/>
          <p:cNvSpPr/>
          <p:nvPr/>
        </p:nvSpPr>
        <p:spPr>
          <a:xfrm>
            <a:off x="1285875" y="2420938"/>
            <a:ext cx="3121025" cy="2232025"/>
          </a:xfrm>
          <a:prstGeom prst="homePlate">
            <a:avLst>
              <a:gd name="adj" fmla="val 0"/>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Identification et mobilisation d’une marraine ou d’un parrain pour chaque bassin organisateur de la semaine de l’orientation et de la persévérance scolaire</a:t>
            </a:r>
          </a:p>
          <a:p>
            <a:pPr marL="88900" lvl="3" indent="-88900" algn="just">
              <a:buFont typeface="Arial" charset="0"/>
              <a:buChar char="•"/>
              <a:tabLst>
                <a:tab pos="271463" algn="l"/>
              </a:tabLst>
              <a:defRPr/>
            </a:pPr>
            <a:r>
              <a:rPr lang="fr-FR" sz="1100" dirty="0">
                <a:solidFill>
                  <a:schemeClr val="tx2"/>
                </a:solidFill>
                <a:ea typeface="ＭＳ Ｐゴシック" charset="-128"/>
              </a:rPr>
              <a:t>La marraine ou le parrain, issu des établissements participants peut être :</a:t>
            </a:r>
          </a:p>
          <a:p>
            <a:pPr marL="546100" lvl="4" indent="-88900" algn="just">
              <a:buFont typeface="Arial" charset="0"/>
              <a:buChar char="•"/>
              <a:tabLst>
                <a:tab pos="271463" algn="l"/>
              </a:tabLst>
              <a:defRPr/>
            </a:pPr>
            <a:r>
              <a:rPr lang="fr-FR" sz="1100" dirty="0">
                <a:solidFill>
                  <a:schemeClr val="tx2"/>
                </a:solidFill>
                <a:ea typeface="ＭＳ Ｐゴシック" charset="-128"/>
              </a:rPr>
              <a:t>Un entrepreneur, un artisan, un salarié, un fonctionnaire, etc.</a:t>
            </a:r>
          </a:p>
          <a:p>
            <a:pPr marL="546100" lvl="4" indent="-88900" algn="just">
              <a:buFont typeface="Arial" charset="0"/>
              <a:buChar char="•"/>
              <a:tabLst>
                <a:tab pos="271463" algn="l"/>
              </a:tabLst>
              <a:defRPr/>
            </a:pPr>
            <a:r>
              <a:rPr lang="fr-FR" sz="1100" dirty="0">
                <a:solidFill>
                  <a:schemeClr val="tx2"/>
                </a:solidFill>
                <a:ea typeface="ＭＳ Ｐゴシック" charset="-128"/>
              </a:rPr>
              <a:t>Une personnalité connue du </a:t>
            </a:r>
            <a:r>
              <a:rPr lang="fr-FR" sz="1100" dirty="0" smtClean="0">
                <a:solidFill>
                  <a:schemeClr val="tx2"/>
                </a:solidFill>
                <a:ea typeface="ＭＳ Ｐゴシック" charset="-128"/>
              </a:rPr>
              <a:t>spectacle</a:t>
            </a:r>
            <a:endParaRPr lang="fr-FR" sz="1100" dirty="0">
              <a:solidFill>
                <a:schemeClr val="tx2"/>
              </a:solidFill>
              <a:ea typeface="ＭＳ Ｐゴシック" charset="-128"/>
            </a:endParaRPr>
          </a:p>
          <a:p>
            <a:pPr marL="180975" lvl="3" indent="-180975" algn="just" fontAlgn="auto">
              <a:spcBef>
                <a:spcPts val="0"/>
              </a:spcBef>
              <a:spcAft>
                <a:spcPts val="0"/>
              </a:spcAft>
              <a:buFont typeface="Arial" pitchFamily="34" charset="0"/>
              <a:buChar char="•"/>
              <a:tabLst>
                <a:tab pos="180975" algn="l"/>
              </a:tabLst>
              <a:defRPr/>
            </a:pPr>
            <a:r>
              <a:rPr lang="fr-FR" sz="1100" dirty="0">
                <a:solidFill>
                  <a:schemeClr val="tx2"/>
                </a:solidFill>
                <a:cs typeface="Calibri" pitchFamily="34" charset="0"/>
              </a:rPr>
              <a:t>Enregistrement de message de soutien</a:t>
            </a:r>
          </a:p>
          <a:p>
            <a:pPr marL="180975" lvl="3" indent="-180975" algn="just" fontAlgn="auto">
              <a:spcBef>
                <a:spcPts val="0"/>
              </a:spcBef>
              <a:spcAft>
                <a:spcPts val="0"/>
              </a:spcAft>
              <a:buFont typeface="Arial" pitchFamily="34" charset="0"/>
              <a:buChar char="•"/>
              <a:tabLst>
                <a:tab pos="180975" algn="l"/>
              </a:tabLst>
              <a:defRPr/>
            </a:pPr>
            <a:r>
              <a:rPr lang="fr-FR" sz="1100" dirty="0">
                <a:solidFill>
                  <a:schemeClr val="tx2"/>
                </a:solidFill>
                <a:cs typeface="Calibri" pitchFamily="34" charset="0"/>
              </a:rPr>
              <a:t>Participation aux actions lors de la semaine</a:t>
            </a:r>
          </a:p>
        </p:txBody>
      </p:sp>
      <p:sp>
        <p:nvSpPr>
          <p:cNvPr id="26" name="Rectangle 25"/>
          <p:cNvSpPr/>
          <p:nvPr/>
        </p:nvSpPr>
        <p:spPr>
          <a:xfrm>
            <a:off x="214313" y="4741863"/>
            <a:ext cx="1019175" cy="6159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fontAlgn="auto">
              <a:lnSpc>
                <a:spcPct val="80000"/>
              </a:lnSpc>
              <a:spcBef>
                <a:spcPts val="0"/>
              </a:spcBef>
              <a:spcAft>
                <a:spcPts val="0"/>
              </a:spcAft>
              <a:defRPr/>
            </a:pPr>
            <a:r>
              <a:rPr lang="fr-FR" sz="1200" b="1" dirty="0">
                <a:solidFill>
                  <a:schemeClr val="bg1"/>
                </a:solidFill>
                <a:cs typeface="Calibri" pitchFamily="34" charset="0"/>
              </a:rPr>
              <a:t>Pilotage</a:t>
            </a:r>
          </a:p>
        </p:txBody>
      </p:sp>
      <p:sp>
        <p:nvSpPr>
          <p:cNvPr id="27" name="Pentagon 9"/>
          <p:cNvSpPr/>
          <p:nvPr/>
        </p:nvSpPr>
        <p:spPr>
          <a:xfrm>
            <a:off x="1308100" y="4741863"/>
            <a:ext cx="3121025" cy="615950"/>
          </a:xfrm>
          <a:prstGeom prst="homePlate">
            <a:avLst>
              <a:gd name="adj" fmla="val 0"/>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Un membre du groupe d’organisation</a:t>
            </a:r>
          </a:p>
          <a:p>
            <a:pPr marL="88900" lvl="3" indent="-88900" algn="just">
              <a:buFont typeface="Arial" charset="0"/>
              <a:buChar char="•"/>
              <a:tabLst>
                <a:tab pos="271463" algn="l"/>
              </a:tabLst>
              <a:defRPr/>
            </a:pPr>
            <a:r>
              <a:rPr lang="fr-FR" sz="1100" dirty="0">
                <a:solidFill>
                  <a:schemeClr val="tx2"/>
                </a:solidFill>
                <a:ea typeface="ＭＳ Ｐゴシック" charset="-128"/>
              </a:rPr>
              <a:t>Les équipes de direction des établissements</a:t>
            </a:r>
          </a:p>
        </p:txBody>
      </p:sp>
      <p:sp>
        <p:nvSpPr>
          <p:cNvPr id="28" name="Rectangle 27"/>
          <p:cNvSpPr/>
          <p:nvPr/>
        </p:nvSpPr>
        <p:spPr>
          <a:xfrm>
            <a:off x="192088" y="1628775"/>
            <a:ext cx="1022350" cy="6810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fontAlgn="auto">
              <a:lnSpc>
                <a:spcPct val="80000"/>
              </a:lnSpc>
              <a:spcBef>
                <a:spcPts val="0"/>
              </a:spcBef>
              <a:spcAft>
                <a:spcPts val="0"/>
              </a:spcAft>
              <a:defRPr/>
            </a:pPr>
            <a:r>
              <a:rPr lang="fr-FR" sz="1200" b="1" dirty="0">
                <a:solidFill>
                  <a:schemeClr val="bg1"/>
                </a:solidFill>
                <a:cs typeface="Calibri" pitchFamily="34" charset="0"/>
              </a:rPr>
              <a:t>Objectifs</a:t>
            </a:r>
          </a:p>
        </p:txBody>
      </p:sp>
      <p:sp>
        <p:nvSpPr>
          <p:cNvPr id="29" name="Pentagon 7"/>
          <p:cNvSpPr/>
          <p:nvPr/>
        </p:nvSpPr>
        <p:spPr>
          <a:xfrm>
            <a:off x="1285875" y="1628775"/>
            <a:ext cx="3130550" cy="681038"/>
          </a:xfrm>
          <a:prstGeom prst="homePlate">
            <a:avLst>
              <a:gd name="adj" fmla="val 0"/>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Mobiliser des acteurs </a:t>
            </a:r>
            <a:r>
              <a:rPr lang="fr-FR" sz="1100" dirty="0" smtClean="0">
                <a:solidFill>
                  <a:schemeClr val="tx2"/>
                </a:solidFill>
                <a:ea typeface="ＭＳ Ｐゴシック" charset="-128"/>
              </a:rPr>
              <a:t>locaux pour encourager les élèves</a:t>
            </a:r>
          </a:p>
          <a:p>
            <a:pPr marL="180975" lvl="3" indent="-180975" fontAlgn="auto">
              <a:spcBef>
                <a:spcPts val="0"/>
              </a:spcBef>
              <a:spcAft>
                <a:spcPts val="0"/>
              </a:spcAft>
              <a:buFont typeface="Arial" pitchFamily="34" charset="0"/>
              <a:buChar char="•"/>
              <a:tabLst>
                <a:tab pos="180975" algn="l"/>
              </a:tabLst>
              <a:defRPr/>
            </a:pPr>
            <a:r>
              <a:rPr lang="fr-FR" sz="1100" dirty="0">
                <a:solidFill>
                  <a:schemeClr val="tx2"/>
                </a:solidFill>
                <a:cs typeface="Calibri" pitchFamily="34" charset="0"/>
              </a:rPr>
              <a:t>Mobiliser des medias</a:t>
            </a:r>
          </a:p>
        </p:txBody>
      </p:sp>
      <p:sp>
        <p:nvSpPr>
          <p:cNvPr id="19" name="Rectangle 18"/>
          <p:cNvSpPr/>
          <p:nvPr/>
        </p:nvSpPr>
        <p:spPr>
          <a:xfrm>
            <a:off x="192088" y="5445125"/>
            <a:ext cx="1019175" cy="100012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fontAlgn="auto">
              <a:lnSpc>
                <a:spcPct val="80000"/>
              </a:lnSpc>
              <a:spcBef>
                <a:spcPts val="0"/>
              </a:spcBef>
              <a:spcAft>
                <a:spcPts val="0"/>
              </a:spcAft>
              <a:defRPr/>
            </a:pPr>
            <a:r>
              <a:rPr lang="fr-FR" sz="1200" b="1" dirty="0">
                <a:solidFill>
                  <a:schemeClr val="bg1"/>
                </a:solidFill>
                <a:cs typeface="Calibri" pitchFamily="34" charset="0"/>
              </a:rPr>
              <a:t>Réalisation</a:t>
            </a:r>
          </a:p>
          <a:p>
            <a:pPr marL="0" lvl="1" algn="ctr" fontAlgn="auto">
              <a:lnSpc>
                <a:spcPct val="80000"/>
              </a:lnSpc>
              <a:spcBef>
                <a:spcPts val="0"/>
              </a:spcBef>
              <a:spcAft>
                <a:spcPts val="0"/>
              </a:spcAft>
              <a:defRPr/>
            </a:pPr>
            <a:r>
              <a:rPr lang="fr-FR" sz="1200" b="1" dirty="0">
                <a:solidFill>
                  <a:schemeClr val="bg1"/>
                </a:solidFill>
                <a:cs typeface="Calibri" pitchFamily="34" charset="0"/>
              </a:rPr>
              <a:t>Production</a:t>
            </a:r>
          </a:p>
          <a:p>
            <a:pPr marL="0" lvl="1" algn="ctr" fontAlgn="auto">
              <a:lnSpc>
                <a:spcPct val="80000"/>
              </a:lnSpc>
              <a:spcBef>
                <a:spcPts val="0"/>
              </a:spcBef>
              <a:spcAft>
                <a:spcPts val="0"/>
              </a:spcAft>
              <a:defRPr/>
            </a:pPr>
            <a:endParaRPr lang="fr-FR" sz="1200" b="1" dirty="0">
              <a:solidFill>
                <a:schemeClr val="bg1"/>
              </a:solidFill>
              <a:cs typeface="Calibri" pitchFamily="34" charset="0"/>
            </a:endParaRPr>
          </a:p>
        </p:txBody>
      </p:sp>
      <p:sp>
        <p:nvSpPr>
          <p:cNvPr id="23" name="Pentagon 9"/>
          <p:cNvSpPr/>
          <p:nvPr/>
        </p:nvSpPr>
        <p:spPr>
          <a:xfrm>
            <a:off x="1285875" y="5445125"/>
            <a:ext cx="3121025" cy="1000125"/>
          </a:xfrm>
          <a:prstGeom prst="homePlate">
            <a:avLst>
              <a:gd name="adj" fmla="val 0"/>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Enregistrement de messages vidéo</a:t>
            </a:r>
          </a:p>
        </p:txBody>
      </p:sp>
      <p:sp>
        <p:nvSpPr>
          <p:cNvPr id="30" name="Rectangle 29"/>
          <p:cNvSpPr/>
          <p:nvPr/>
        </p:nvSpPr>
        <p:spPr>
          <a:xfrm>
            <a:off x="4665663" y="4376738"/>
            <a:ext cx="4248150" cy="3810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Calendrier</a:t>
            </a:r>
          </a:p>
        </p:txBody>
      </p:sp>
      <p:sp>
        <p:nvSpPr>
          <p:cNvPr id="31" name="Flèche vers la droite 30"/>
          <p:cNvSpPr/>
          <p:nvPr/>
        </p:nvSpPr>
        <p:spPr>
          <a:xfrm>
            <a:off x="4691063" y="5257800"/>
            <a:ext cx="4191000" cy="1219200"/>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32787" name="AutoShape 115"/>
          <p:cNvSpPr>
            <a:spLocks noChangeArrowheads="1"/>
          </p:cNvSpPr>
          <p:nvPr/>
        </p:nvSpPr>
        <p:spPr bwMode="auto">
          <a:xfrm flipH="1">
            <a:off x="5105400" y="5775325"/>
            <a:ext cx="142875" cy="144463"/>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2788" name="ZoneTexte 37"/>
          <p:cNvSpPr txBox="1">
            <a:spLocks noChangeArrowheads="1"/>
          </p:cNvSpPr>
          <p:nvPr/>
        </p:nvSpPr>
        <p:spPr bwMode="auto">
          <a:xfrm>
            <a:off x="5226050" y="5649913"/>
            <a:ext cx="1038225" cy="369887"/>
          </a:xfrm>
          <a:prstGeom prst="rect">
            <a:avLst/>
          </a:prstGeom>
          <a:noFill/>
          <a:ln w="9525">
            <a:noFill/>
            <a:miter lim="800000"/>
            <a:headEnd/>
            <a:tailEnd/>
          </a:ln>
        </p:spPr>
        <p:txBody>
          <a:bodyPr>
            <a:spAutoFit/>
          </a:bodyPr>
          <a:lstStyle/>
          <a:p>
            <a:r>
              <a:rPr lang="fr-FR" sz="900">
                <a:solidFill>
                  <a:schemeClr val="bg1"/>
                </a:solidFill>
                <a:latin typeface="Calibri" pitchFamily="34" charset="0"/>
              </a:rPr>
              <a:t>Recherche de parrains</a:t>
            </a:r>
          </a:p>
        </p:txBody>
      </p:sp>
      <p:sp>
        <p:nvSpPr>
          <p:cNvPr id="36" name="ZoneTexte 35"/>
          <p:cNvSpPr txBox="1"/>
          <p:nvPr/>
        </p:nvSpPr>
        <p:spPr>
          <a:xfrm>
            <a:off x="4673600" y="4795838"/>
            <a:ext cx="2184400"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endParaRPr>
          </a:p>
        </p:txBody>
      </p:sp>
      <p:sp>
        <p:nvSpPr>
          <p:cNvPr id="37" name="ZoneTexte 36"/>
          <p:cNvSpPr txBox="1"/>
          <p:nvPr/>
        </p:nvSpPr>
        <p:spPr>
          <a:xfrm>
            <a:off x="6934200" y="4795838"/>
            <a:ext cx="1982788"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32791" name="AutoShape 115"/>
          <p:cNvSpPr>
            <a:spLocks noChangeArrowheads="1"/>
          </p:cNvSpPr>
          <p:nvPr/>
        </p:nvSpPr>
        <p:spPr bwMode="auto">
          <a:xfrm flipH="1">
            <a:off x="7154863" y="5799138"/>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2792" name="ZoneTexte 45"/>
          <p:cNvSpPr txBox="1">
            <a:spLocks noChangeArrowheads="1"/>
          </p:cNvSpPr>
          <p:nvPr/>
        </p:nvSpPr>
        <p:spPr bwMode="auto">
          <a:xfrm>
            <a:off x="7250113" y="5605463"/>
            <a:ext cx="1512887" cy="508000"/>
          </a:xfrm>
          <a:prstGeom prst="rect">
            <a:avLst/>
          </a:prstGeom>
          <a:noFill/>
          <a:ln w="9525">
            <a:noFill/>
            <a:miter lim="800000"/>
            <a:headEnd/>
            <a:tailEnd/>
          </a:ln>
        </p:spPr>
        <p:txBody>
          <a:bodyPr>
            <a:spAutoFit/>
          </a:bodyPr>
          <a:lstStyle/>
          <a:p>
            <a:r>
              <a:rPr lang="fr-FR" sz="900">
                <a:solidFill>
                  <a:schemeClr val="bg1"/>
                </a:solidFill>
                <a:latin typeface="Calibri" pitchFamily="34" charset="0"/>
              </a:rPr>
              <a:t>Mobilisation en fonction des agendas des marraines et parrains volontaires</a:t>
            </a:r>
          </a:p>
        </p:txBody>
      </p:sp>
      <p:pic>
        <p:nvPicPr>
          <p:cNvPr id="32793" name="Image 33"/>
          <p:cNvPicPr>
            <a:picLocks noChangeAspect="1"/>
          </p:cNvPicPr>
          <p:nvPr/>
        </p:nvPicPr>
        <p:blipFill>
          <a:blip r:embed="rId2"/>
          <a:srcRect/>
          <a:stretch>
            <a:fillRect/>
          </a:stretch>
        </p:blipFill>
        <p:spPr bwMode="auto">
          <a:xfrm>
            <a:off x="4692650" y="1038225"/>
            <a:ext cx="2078038" cy="1308100"/>
          </a:xfrm>
          <a:prstGeom prst="rect">
            <a:avLst/>
          </a:prstGeom>
          <a:noFill/>
          <a:ln w="9525">
            <a:noFill/>
            <a:miter lim="800000"/>
            <a:headEnd/>
            <a:tailEnd/>
          </a:ln>
        </p:spPr>
      </p:pic>
      <p:pic>
        <p:nvPicPr>
          <p:cNvPr id="32794" name="Picture 23"/>
          <p:cNvPicPr>
            <a:picLocks noChangeAspect="1" noChangeArrowheads="1"/>
          </p:cNvPicPr>
          <p:nvPr/>
        </p:nvPicPr>
        <p:blipFill>
          <a:blip r:embed="rId3"/>
          <a:srcRect/>
          <a:stretch>
            <a:fillRect/>
          </a:stretch>
        </p:blipFill>
        <p:spPr bwMode="auto">
          <a:xfrm>
            <a:off x="4692650" y="2852738"/>
            <a:ext cx="1770063" cy="1381125"/>
          </a:xfrm>
          <a:prstGeom prst="rect">
            <a:avLst/>
          </a:prstGeom>
          <a:noFill/>
          <a:ln w="9525">
            <a:noFill/>
            <a:miter lim="800000"/>
            <a:headEnd/>
            <a:tailEnd/>
          </a:ln>
        </p:spPr>
      </p:pic>
      <p:pic>
        <p:nvPicPr>
          <p:cNvPr id="32795" name="Picture 24"/>
          <p:cNvPicPr>
            <a:picLocks noChangeAspect="1" noChangeArrowheads="1"/>
          </p:cNvPicPr>
          <p:nvPr/>
        </p:nvPicPr>
        <p:blipFill>
          <a:blip r:embed="rId4"/>
          <a:srcRect/>
          <a:stretch>
            <a:fillRect/>
          </a:stretch>
        </p:blipFill>
        <p:spPr bwMode="auto">
          <a:xfrm>
            <a:off x="6011863" y="2133600"/>
            <a:ext cx="1255712" cy="1206500"/>
          </a:xfrm>
          <a:prstGeom prst="rect">
            <a:avLst/>
          </a:prstGeom>
          <a:noFill/>
          <a:ln w="9525">
            <a:noFill/>
            <a:miter lim="800000"/>
            <a:headEnd/>
            <a:tailEnd/>
          </a:ln>
        </p:spPr>
      </p:pic>
      <p:pic>
        <p:nvPicPr>
          <p:cNvPr id="32796" name="Picture 30" descr="photo (2).jpg"/>
          <p:cNvPicPr>
            <a:picLocks noChangeAspect="1"/>
          </p:cNvPicPr>
          <p:nvPr/>
        </p:nvPicPr>
        <p:blipFill>
          <a:blip r:embed="rId5"/>
          <a:srcRect/>
          <a:stretch>
            <a:fillRect/>
          </a:stretch>
        </p:blipFill>
        <p:spPr bwMode="auto">
          <a:xfrm>
            <a:off x="7164388" y="1052513"/>
            <a:ext cx="1765300" cy="1357312"/>
          </a:xfrm>
          <a:prstGeom prst="rect">
            <a:avLst/>
          </a:prstGeom>
          <a:noFill/>
          <a:ln w="9525">
            <a:noFill/>
            <a:miter lim="800000"/>
            <a:headEnd/>
            <a:tailEnd/>
          </a:ln>
        </p:spPr>
      </p:pic>
      <p:pic>
        <p:nvPicPr>
          <p:cNvPr id="32797" name="Picture 25"/>
          <p:cNvPicPr>
            <a:picLocks noChangeAspect="1" noChangeArrowheads="1"/>
          </p:cNvPicPr>
          <p:nvPr/>
        </p:nvPicPr>
        <p:blipFill>
          <a:blip r:embed="rId6"/>
          <a:srcRect/>
          <a:stretch>
            <a:fillRect/>
          </a:stretch>
        </p:blipFill>
        <p:spPr bwMode="auto">
          <a:xfrm>
            <a:off x="7867650" y="2638425"/>
            <a:ext cx="1062038" cy="1595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18434"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18435" name="ZoneTexte 11"/>
          <p:cNvSpPr txBox="1">
            <a:spLocks noChangeArrowheads="1"/>
          </p:cNvSpPr>
          <p:nvPr/>
        </p:nvSpPr>
        <p:spPr bwMode="auto">
          <a:xfrm>
            <a:off x="327025" y="190500"/>
            <a:ext cx="8602663" cy="369332"/>
          </a:xfrm>
          <a:prstGeom prst="rect">
            <a:avLst/>
          </a:prstGeom>
          <a:noFill/>
          <a:ln w="9525">
            <a:noFill/>
            <a:miter lim="800000"/>
            <a:headEnd/>
            <a:tailEnd/>
          </a:ln>
        </p:spPr>
        <p:txBody>
          <a:bodyPr>
            <a:spAutoFit/>
          </a:bodyPr>
          <a:lstStyle/>
          <a:p>
            <a:r>
              <a:rPr lang="fr-FR" b="1" dirty="0">
                <a:solidFill>
                  <a:srgbClr val="604A7B"/>
                </a:solidFill>
                <a:latin typeface="Calibri" pitchFamily="34" charset="0"/>
              </a:rPr>
              <a:t>Liste des actions proposées aux chefs d’établissement </a:t>
            </a:r>
            <a:r>
              <a:rPr lang="fr-FR" b="1" dirty="0" smtClean="0">
                <a:solidFill>
                  <a:srgbClr val="604A7B"/>
                </a:solidFill>
                <a:latin typeface="Calibri" pitchFamily="34" charset="0"/>
              </a:rPr>
              <a:t>(1/4)</a:t>
            </a:r>
            <a:endParaRPr lang="fr-FR" b="1" dirty="0">
              <a:solidFill>
                <a:srgbClr val="604A7B"/>
              </a:solidFill>
              <a:latin typeface="Calibri" pitchFamily="34" charset="0"/>
            </a:endParaRPr>
          </a:p>
        </p:txBody>
      </p:sp>
      <p:sp>
        <p:nvSpPr>
          <p:cNvPr id="30" name="Rectangle 29"/>
          <p:cNvSpPr/>
          <p:nvPr/>
        </p:nvSpPr>
        <p:spPr>
          <a:xfrm>
            <a:off x="4716463" y="1125538"/>
            <a:ext cx="421481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FF0000"/>
              </a:solidFill>
              <a:ea typeface="ＭＳ Ｐゴシック" charset="-128"/>
            </a:endParaRPr>
          </a:p>
        </p:txBody>
      </p:sp>
      <p:graphicFrame>
        <p:nvGraphicFramePr>
          <p:cNvPr id="24" name="Tableau 23"/>
          <p:cNvGraphicFramePr>
            <a:graphicFrameLocks noGrp="1"/>
          </p:cNvGraphicFramePr>
          <p:nvPr>
            <p:extLst>
              <p:ext uri="{D42A27DB-BD31-4B8C-83A1-F6EECF244321}">
                <p14:modId xmlns:p14="http://schemas.microsoft.com/office/powerpoint/2010/main" xmlns="" val="1866792717"/>
              </p:ext>
            </p:extLst>
          </p:nvPr>
        </p:nvGraphicFramePr>
        <p:xfrm>
          <a:off x="250825" y="1143001"/>
          <a:ext cx="8680450" cy="5552406"/>
        </p:xfrm>
        <a:graphic>
          <a:graphicData uri="http://schemas.openxmlformats.org/drawingml/2006/table">
            <a:tbl>
              <a:tblPr/>
              <a:tblGrid>
                <a:gridCol w="1882775"/>
                <a:gridCol w="1295400"/>
                <a:gridCol w="5502275"/>
              </a:tblGrid>
              <a:tr h="283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Calibri" charset="0"/>
                          <a:ea typeface="ＭＳ Ｐゴシック" charset="-128"/>
                          <a:cs typeface="Arial" charset="0"/>
                        </a:rPr>
                        <a:t>Action</a:t>
                      </a:r>
                    </a:p>
                  </a:txBody>
                  <a:tcPr marL="36000" marR="36000" marT="36000" marB="3600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FF"/>
                          </a:solidFill>
                          <a:effectLst/>
                          <a:latin typeface="Calibri" charset="0"/>
                          <a:ea typeface="ＭＳ Ｐゴシック" charset="-128"/>
                          <a:cs typeface="Arial" charset="0"/>
                        </a:rPr>
                        <a:t>Publics</a:t>
                      </a:r>
                    </a:p>
                  </a:txBody>
                  <a:tcPr marL="36000" marR="36000" marT="36000" marB="3600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Calibri" charset="0"/>
                          <a:ea typeface="ＭＳ Ｐゴシック" charset="-128"/>
                          <a:cs typeface="Arial" charset="0"/>
                        </a:rPr>
                        <a:t>Description</a:t>
                      </a:r>
                    </a:p>
                  </a:txBody>
                  <a:tcPr marL="36000" marR="36000" marT="36000" marB="3600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r>
              <a:tr h="3851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charset="0"/>
                          <a:ea typeface="ＭＳ Ｐゴシック" charset="-128"/>
                          <a:cs typeface="Arial" charset="0"/>
                        </a:rPr>
                        <a:t>Débat Heure de Vie de Classe</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3</a:t>
                      </a:r>
                      <a:r>
                        <a:rPr kumimoji="0" lang="fr-FR" sz="1200" b="0" i="0" u="none" strike="noStrike" cap="none" normalizeH="0" baseline="30000" dirty="0" smtClean="0">
                          <a:ln>
                            <a:noFill/>
                          </a:ln>
                          <a:solidFill>
                            <a:schemeClr val="tx1"/>
                          </a:solidFill>
                          <a:effectLst/>
                          <a:latin typeface="Calibri" charset="0"/>
                          <a:ea typeface="ＭＳ Ｐゴシック" charset="-128"/>
                          <a:cs typeface="Arial" charset="0"/>
                        </a:rPr>
                        <a:t>èmes</a:t>
                      </a: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 / 2</a:t>
                      </a:r>
                      <a:r>
                        <a:rPr kumimoji="0" lang="fr-FR" sz="1200" b="0" i="0" u="none" strike="noStrike" cap="none" normalizeH="0" baseline="30000" dirty="0" smtClean="0">
                          <a:ln>
                            <a:noFill/>
                          </a:ln>
                          <a:solidFill>
                            <a:schemeClr val="tx1"/>
                          </a:solidFill>
                          <a:effectLst/>
                          <a:latin typeface="Calibri" charset="0"/>
                          <a:ea typeface="ＭＳ Ｐゴシック" charset="-128"/>
                          <a:cs typeface="Arial" charset="0"/>
                        </a:rPr>
                        <a:t>ndes</a:t>
                      </a: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1</a:t>
                      </a:r>
                      <a:r>
                        <a:rPr kumimoji="0" lang="fr-FR" sz="1200" b="0" i="0" u="none" strike="noStrike" cap="none" normalizeH="0" baseline="30000" dirty="0" smtClean="0">
                          <a:ln>
                            <a:noFill/>
                          </a:ln>
                          <a:solidFill>
                            <a:schemeClr val="tx1"/>
                          </a:solidFill>
                          <a:effectLst/>
                          <a:latin typeface="Calibri" charset="0"/>
                          <a:ea typeface="ＭＳ Ｐゴシック" charset="-128"/>
                          <a:cs typeface="Arial" charset="0"/>
                        </a:rPr>
                        <a:t>ères</a:t>
                      </a:r>
                      <a:endParaRPr kumimoji="0" lang="fr-FR" sz="1200" b="0" i="0" u="none" strike="noStrike" cap="none" normalizeH="0" baseline="0" dirty="0" smtClean="0">
                        <a:ln>
                          <a:noFill/>
                        </a:ln>
                        <a:solidFill>
                          <a:schemeClr val="tx1"/>
                        </a:solidFill>
                        <a:effectLst/>
                        <a:latin typeface="Calibri" charset="0"/>
                        <a:ea typeface="ＭＳ Ｐゴシック" charset="-128"/>
                        <a:cs typeface="Arial" charset="0"/>
                      </a:endParaRP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just" defTabSz="914400" rtl="0" eaLnBrk="1" fontAlgn="base" latinLnBrk="0" hangingPunct="1">
                        <a:lnSpc>
                          <a:spcPct val="100000"/>
                        </a:lnSpc>
                        <a:spcBef>
                          <a:spcPct val="0"/>
                        </a:spcBef>
                        <a:spcAft>
                          <a:spcPct val="0"/>
                        </a:spcAft>
                        <a:buClrTx/>
                        <a:buSzTx/>
                        <a:buFont typeface="Arial" charset="0"/>
                        <a:buNone/>
                        <a:tabLst>
                          <a:tab pos="180975" algn="l"/>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Animation d’un débat au sein de la classe par le professeur principal pendant l’heure de vie de classe sur le thème de la persévérance</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504056">
                <a:tc>
                  <a:txBody>
                    <a:bodyPr/>
                    <a:lstStyle/>
                    <a:p>
                      <a:r>
                        <a:rPr kumimoji="0" lang="fr-FR" sz="1200" b="1" i="0" u="none" strike="noStrike" kern="1200" cap="none" normalizeH="0" baseline="0" dirty="0" smtClean="0">
                          <a:ln>
                            <a:noFill/>
                          </a:ln>
                          <a:solidFill>
                            <a:schemeClr val="tx1"/>
                          </a:solidFill>
                          <a:effectLst/>
                          <a:latin typeface="Calibri" charset="0"/>
                          <a:ea typeface="ＭＳ Ｐゴシック" charset="-128"/>
                          <a:cs typeface="Arial" charset="0"/>
                        </a:rPr>
                        <a:t>LIP DUB inter établissements</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r>
                        <a:rPr kumimoji="0" lang="fr-FR" sz="1200" b="0" i="0" u="none" strike="noStrike" kern="1200" cap="none" spc="0" normalizeH="0" baseline="0" noProof="0" dirty="0" smtClean="0">
                          <a:ln>
                            <a:noFill/>
                          </a:ln>
                          <a:solidFill>
                            <a:srgbClr val="000000"/>
                          </a:solidFill>
                          <a:effectLst/>
                          <a:uLnTx/>
                          <a:uFillTx/>
                          <a:latin typeface="Calibri" charset="0"/>
                          <a:ea typeface="ＭＳ Ｐゴシック" charset="-128"/>
                          <a:cs typeface="Arial" charset="0"/>
                        </a:rPr>
                        <a:t>Collèges-Lycées</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kumimoji="0" lang="fr-FR" sz="1200" b="0" i="0" u="none" strike="noStrike" kern="1200" cap="none" spc="0" normalizeH="0" baseline="0" noProof="0" dirty="0" smtClean="0">
                          <a:ln>
                            <a:noFill/>
                          </a:ln>
                          <a:solidFill>
                            <a:srgbClr val="000000"/>
                          </a:solidFill>
                          <a:effectLst/>
                          <a:uLnTx/>
                          <a:uFillTx/>
                          <a:latin typeface="Calibri" charset="0"/>
                          <a:ea typeface="ＭＳ Ｐゴシック" charset="-128"/>
                          <a:cs typeface="+mn-cs"/>
                        </a:rPr>
                        <a:t>Communication et réalisation d’un LIP DUB commun aux établissements mobilisés, posté sur </a:t>
                      </a:r>
                      <a:r>
                        <a:rPr kumimoji="0" lang="fr-FR" sz="1200" b="0" i="0" u="none" strike="noStrike" kern="1200" cap="none" spc="0" normalizeH="0" baseline="0" noProof="0" dirty="0" err="1" smtClean="0">
                          <a:ln>
                            <a:noFill/>
                          </a:ln>
                          <a:solidFill>
                            <a:srgbClr val="000000"/>
                          </a:solidFill>
                          <a:effectLst/>
                          <a:uLnTx/>
                          <a:uFillTx/>
                          <a:latin typeface="Calibri" charset="0"/>
                          <a:ea typeface="ＭＳ Ｐゴシック" charset="-128"/>
                          <a:cs typeface="+mn-cs"/>
                        </a:rPr>
                        <a:t>Youtube</a:t>
                      </a:r>
                      <a:r>
                        <a:rPr kumimoji="0" lang="fr-FR" sz="1200" b="0" i="0" u="none" strike="noStrike" kern="1200" cap="none" spc="0" normalizeH="0" baseline="0" noProof="0" dirty="0" smtClean="0">
                          <a:ln>
                            <a:noFill/>
                          </a:ln>
                          <a:solidFill>
                            <a:srgbClr val="000000"/>
                          </a:solidFill>
                          <a:effectLst/>
                          <a:uLnTx/>
                          <a:uFillTx/>
                          <a:latin typeface="Calibri" charset="0"/>
                          <a:ea typeface="ＭＳ Ｐゴシック" charset="-128"/>
                          <a:cs typeface="+mn-cs"/>
                        </a:rPr>
                        <a:t> en amont de la semaine</a:t>
                      </a:r>
                      <a:endParaRPr lang="fr-FR" sz="1200" dirty="0"/>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5040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kern="1200" cap="none" normalizeH="0" baseline="0" dirty="0" smtClean="0">
                          <a:ln>
                            <a:noFill/>
                          </a:ln>
                          <a:solidFill>
                            <a:schemeClr val="tx1"/>
                          </a:solidFill>
                          <a:effectLst/>
                          <a:latin typeface="Calibri" charset="0"/>
                          <a:ea typeface="ＭＳ Ｐゴシック" charset="-128"/>
                          <a:cs typeface="Arial" charset="0"/>
                        </a:rPr>
                        <a:t>Clip vidéo « lâche pas l’école »</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Collèges-Lycées</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l" defTabSz="914400" rtl="0" eaLnBrk="1" fontAlgn="base" latinLnBrk="0" hangingPunct="1">
                        <a:lnSpc>
                          <a:spcPct val="100000"/>
                        </a:lnSpc>
                        <a:spcBef>
                          <a:spcPct val="0"/>
                        </a:spcBef>
                        <a:spcAft>
                          <a:spcPct val="0"/>
                        </a:spcAft>
                        <a:buClrTx/>
                        <a:buSzTx/>
                        <a:buFont typeface="Arial" charset="0"/>
                        <a:buNone/>
                        <a:tabLst>
                          <a:tab pos="180975" algn="l"/>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Conception et réalisation d’un clip vidéo par les élèves , posté sur </a:t>
                      </a:r>
                      <a:r>
                        <a:rPr kumimoji="0" lang="fr-FR" sz="1200" b="0" i="0" u="none" strike="noStrike" cap="none" normalizeH="0" baseline="0" dirty="0" err="1" smtClean="0">
                          <a:ln>
                            <a:noFill/>
                          </a:ln>
                          <a:solidFill>
                            <a:schemeClr val="tx1"/>
                          </a:solidFill>
                          <a:effectLst/>
                          <a:latin typeface="Calibri" charset="0"/>
                          <a:ea typeface="ＭＳ Ｐゴシック" charset="-128"/>
                          <a:cs typeface="Arial" charset="0"/>
                        </a:rPr>
                        <a:t>Youtube</a:t>
                      </a: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 en amont de la semaine</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5040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kern="1200" cap="none" normalizeH="0" baseline="0" dirty="0" smtClean="0">
                          <a:ln>
                            <a:noFill/>
                          </a:ln>
                          <a:solidFill>
                            <a:schemeClr val="tx1"/>
                          </a:solidFill>
                          <a:effectLst/>
                          <a:latin typeface="Calibri" charset="0"/>
                          <a:ea typeface="ＭＳ Ｐゴシック" charset="-128"/>
                          <a:cs typeface="Arial" charset="0"/>
                        </a:rPr>
                        <a:t>Le portrait au bracelet « Lâche pas l’école »</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Tous publics</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l" defTabSz="914400" rtl="0" eaLnBrk="1" fontAlgn="base" latinLnBrk="0" hangingPunct="1">
                        <a:lnSpc>
                          <a:spcPct val="100000"/>
                        </a:lnSpc>
                        <a:spcBef>
                          <a:spcPct val="0"/>
                        </a:spcBef>
                        <a:spcAft>
                          <a:spcPct val="0"/>
                        </a:spcAft>
                        <a:buClrTx/>
                        <a:buSzTx/>
                        <a:buFont typeface="Arial" charset="0"/>
                        <a:buNone/>
                        <a:tabLst>
                          <a:tab pos="180975" algn="l"/>
                        </a:tabLst>
                        <a:defRPr/>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Réalisation de portraits photographiés nommés « Portrait de Prénom Nom au bracelet Lâche pas l’école »</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3699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kern="1200" cap="none" normalizeH="0" baseline="0" dirty="0" smtClean="0">
                          <a:ln>
                            <a:noFill/>
                          </a:ln>
                          <a:solidFill>
                            <a:schemeClr val="tx1"/>
                          </a:solidFill>
                          <a:effectLst/>
                          <a:latin typeface="Calibri" charset="0"/>
                          <a:ea typeface="ＭＳ Ｐゴシック" charset="-128"/>
                          <a:cs typeface="Arial" charset="0"/>
                        </a:rPr>
                        <a:t>Distribution des bracelets « Lâche pas l’école</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Tous publics</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l" defTabSz="914400" rtl="0" eaLnBrk="1" fontAlgn="base" latinLnBrk="0" hangingPunct="1">
                        <a:lnSpc>
                          <a:spcPct val="100000"/>
                        </a:lnSpc>
                        <a:spcBef>
                          <a:spcPct val="0"/>
                        </a:spcBef>
                        <a:spcAft>
                          <a:spcPct val="0"/>
                        </a:spcAft>
                        <a:buClrTx/>
                        <a:buSzTx/>
                        <a:buFont typeface="Arial" charset="0"/>
                        <a:buNone/>
                        <a:tabLst>
                          <a:tab pos="180975" algn="l"/>
                        </a:tabLst>
                        <a:defRPr/>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Distribution des bracelets par le professeur principal ou à l’entrée de l’école (stand)</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5040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kern="1200" cap="none" normalizeH="0" baseline="0" dirty="0" smtClean="0">
                          <a:ln>
                            <a:noFill/>
                          </a:ln>
                          <a:solidFill>
                            <a:schemeClr val="tx1"/>
                          </a:solidFill>
                          <a:effectLst/>
                          <a:latin typeface="Calibri" charset="0"/>
                          <a:ea typeface="ＭＳ Ｐゴシック" charset="-128"/>
                          <a:cs typeface="Arial" charset="0"/>
                        </a:rPr>
                        <a:t>Echange des bracelets « Lâche pas l’école</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Tous publics</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l" defTabSz="914400" rtl="0" eaLnBrk="1" fontAlgn="base" latinLnBrk="0" hangingPunct="1">
                        <a:lnSpc>
                          <a:spcPct val="100000"/>
                        </a:lnSpc>
                        <a:spcBef>
                          <a:spcPct val="0"/>
                        </a:spcBef>
                        <a:spcAft>
                          <a:spcPct val="0"/>
                        </a:spcAft>
                        <a:buClrTx/>
                        <a:buSzTx/>
                        <a:buFont typeface="Arial" charset="0"/>
                        <a:buNone/>
                        <a:tabLst>
                          <a:tab pos="180975" algn="l"/>
                        </a:tabLst>
                        <a:defRPr/>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Echange d’un encouragement ou d’un vœux de persévérance à l’occasion de l’échange de bracelets</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50405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normalizeH="0" baseline="0" dirty="0" smtClean="0">
                          <a:ln>
                            <a:noFill/>
                          </a:ln>
                          <a:solidFill>
                            <a:schemeClr val="tx1"/>
                          </a:solidFill>
                          <a:effectLst/>
                          <a:latin typeface="Calibri" charset="0"/>
                          <a:ea typeface="ＭＳ Ｐゴシック" charset="-128"/>
                          <a:cs typeface="Arial" charset="0"/>
                        </a:rPr>
                        <a:t>Chaîne humaine </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Tous publics</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l" defTabSz="914400" rtl="0" eaLnBrk="1" fontAlgn="base" latinLnBrk="0" hangingPunct="1">
                        <a:lnSpc>
                          <a:spcPct val="100000"/>
                        </a:lnSpc>
                        <a:spcBef>
                          <a:spcPct val="0"/>
                        </a:spcBef>
                        <a:spcAft>
                          <a:spcPct val="0"/>
                        </a:spcAft>
                        <a:buClrTx/>
                        <a:buSzTx/>
                        <a:buFont typeface="Arial" charset="0"/>
                        <a:buNone/>
                        <a:tabLst>
                          <a:tab pos="180975" algn="l"/>
                        </a:tabLst>
                        <a:defRPr/>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Formation d’une chaîne humaine par les élèves du bassin reliant tous les établissements scolaires à l’aide des bracelets </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5040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kern="1200" cap="none" normalizeH="0" baseline="0" dirty="0" err="1" smtClean="0">
                          <a:ln>
                            <a:noFill/>
                          </a:ln>
                          <a:solidFill>
                            <a:schemeClr val="tx1"/>
                          </a:solidFill>
                          <a:effectLst/>
                          <a:latin typeface="Calibri" charset="0"/>
                          <a:ea typeface="ＭＳ Ｐゴシック" charset="-128"/>
                          <a:cs typeface="Arial" charset="0"/>
                        </a:rPr>
                        <a:t>Cup</a:t>
                      </a:r>
                      <a:r>
                        <a:rPr kumimoji="0" lang="fr-FR" sz="1200" b="1" i="0" u="none" strike="noStrike" kern="1200" cap="none" normalizeH="0" baseline="0" dirty="0" smtClean="0">
                          <a:ln>
                            <a:noFill/>
                          </a:ln>
                          <a:solidFill>
                            <a:schemeClr val="tx1"/>
                          </a:solidFill>
                          <a:effectLst/>
                          <a:latin typeface="Calibri" charset="0"/>
                          <a:ea typeface="ＭＳ Ｐゴシック" charset="-128"/>
                          <a:cs typeface="Arial" charset="0"/>
                        </a:rPr>
                        <a:t> </a:t>
                      </a:r>
                      <a:r>
                        <a:rPr kumimoji="0" lang="fr-FR" sz="1200" b="1" i="0" u="none" strike="noStrike" kern="1200" cap="none" normalizeH="0" baseline="0" dirty="0" err="1" smtClean="0">
                          <a:ln>
                            <a:noFill/>
                          </a:ln>
                          <a:solidFill>
                            <a:schemeClr val="tx1"/>
                          </a:solidFill>
                          <a:effectLst/>
                          <a:latin typeface="Calibri" charset="0"/>
                          <a:ea typeface="ＭＳ Ｐゴシック" charset="-128"/>
                          <a:cs typeface="Arial" charset="0"/>
                        </a:rPr>
                        <a:t>song</a:t>
                      </a:r>
                      <a:endParaRPr kumimoji="0" lang="fr-FR" sz="1200" b="1" i="0" u="none" strike="noStrike" kern="1200" cap="none" normalizeH="0" baseline="0" dirty="0" smtClean="0">
                        <a:ln>
                          <a:noFill/>
                        </a:ln>
                        <a:solidFill>
                          <a:schemeClr val="tx1"/>
                        </a:solidFill>
                        <a:effectLst/>
                        <a:latin typeface="Calibri" charset="0"/>
                        <a:ea typeface="ＭＳ Ｐゴシック" charset="-128"/>
                        <a:cs typeface="Arial" charset="0"/>
                      </a:endParaRP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Collèges-Lycées</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l" defTabSz="914400" rtl="0" eaLnBrk="1" fontAlgn="base" latinLnBrk="0" hangingPunct="1">
                        <a:lnSpc>
                          <a:spcPct val="100000"/>
                        </a:lnSpc>
                        <a:spcBef>
                          <a:spcPct val="0"/>
                        </a:spcBef>
                        <a:spcAft>
                          <a:spcPct val="0"/>
                        </a:spcAft>
                        <a:buClrTx/>
                        <a:buSzTx/>
                        <a:buFont typeface="Arial" charset="0"/>
                        <a:buNone/>
                        <a:tabLst>
                          <a:tab pos="180975" algn="l"/>
                        </a:tabLst>
                        <a:defRPr/>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Réalisation d’une chaîne de solidarité pour renforcer le lien entre les élèves en gardant le rythme sur une musique imposée</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5040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charset="0"/>
                          <a:ea typeface="ＭＳ Ｐゴシック" charset="-128"/>
                          <a:cs typeface="Arial" charset="0"/>
                        </a:rPr>
                        <a:t>Conférence « persévérance scolaire »</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Professionnels</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l" defTabSz="914400" rtl="0" eaLnBrk="1" fontAlgn="base" latinLnBrk="0" hangingPunct="1">
                        <a:lnSpc>
                          <a:spcPct val="100000"/>
                        </a:lnSpc>
                        <a:spcBef>
                          <a:spcPct val="0"/>
                        </a:spcBef>
                        <a:spcAft>
                          <a:spcPct val="0"/>
                        </a:spcAft>
                        <a:buClrTx/>
                        <a:buSzTx/>
                        <a:buFont typeface="Arial" charset="0"/>
                        <a:buNone/>
                        <a:tabLst>
                          <a:tab pos="180975" algn="l"/>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Information / formation des équipes sur le thème du décrochage scolaire : aspects social, psychologique, éducatif, etc.</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4873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charset="0"/>
                          <a:ea typeface="ＭＳ Ｐゴシック" charset="-128"/>
                          <a:cs typeface="Arial" charset="0"/>
                        </a:rPr>
                        <a:t>Ateliers débats parents / partenaires</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Parents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Partenaires</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l" defTabSz="914400" rtl="0" eaLnBrk="1" fontAlgn="base" latinLnBrk="0" hangingPunct="1">
                        <a:lnSpc>
                          <a:spcPct val="100000"/>
                        </a:lnSpc>
                        <a:spcBef>
                          <a:spcPct val="0"/>
                        </a:spcBef>
                        <a:spcAft>
                          <a:spcPct val="0"/>
                        </a:spcAft>
                        <a:buClrTx/>
                        <a:buSzTx/>
                        <a:buFont typeface="Arial" charset="0"/>
                        <a:buNone/>
                        <a:tabLst>
                          <a:tab pos="180975" algn="l"/>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Information / échange avec les parents d’élèves, les partenaires sur les enjeux du décrochage scolaire (aspect social, psychologique, éducatif, …)</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4118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kern="1200" cap="none" normalizeH="0" baseline="0" dirty="0" smtClean="0">
                          <a:ln>
                            <a:noFill/>
                          </a:ln>
                          <a:solidFill>
                            <a:schemeClr val="tx1"/>
                          </a:solidFill>
                          <a:effectLst/>
                          <a:latin typeface="Calibri" charset="0"/>
                          <a:ea typeface="ＭＳ Ｐゴシック" charset="-128"/>
                          <a:cs typeface="Arial" charset="0"/>
                        </a:rPr>
                        <a:t>Le café des parents </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Calibri" charset="0"/>
                          <a:ea typeface="ＭＳ Ｐゴシック" charset="-128"/>
                          <a:cs typeface="Arial" charset="0"/>
                        </a:rPr>
                        <a:t>Parents</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l" defTabSz="914400" rtl="0" eaLnBrk="1" fontAlgn="base" latinLnBrk="0" hangingPunct="1">
                        <a:lnSpc>
                          <a:spcPct val="100000"/>
                        </a:lnSpc>
                        <a:spcBef>
                          <a:spcPct val="0"/>
                        </a:spcBef>
                        <a:spcAft>
                          <a:spcPct val="0"/>
                        </a:spcAft>
                        <a:buClrTx/>
                        <a:buSzTx/>
                        <a:buFont typeface="Arial" charset="0"/>
                        <a:buNone/>
                        <a:tabLst>
                          <a:tab pos="180975" algn="l"/>
                        </a:tabLst>
                        <a:defRPr/>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Aménagement d’un lieu de dialogue avec les parents sur la persévérance </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8499" name="Espace réservé du numéro de diapositive 7"/>
          <p:cNvSpPr>
            <a:spLocks noGrp="1"/>
          </p:cNvSpPr>
          <p:nvPr>
            <p:ph type="sldNum" sz="quarter" idx="12"/>
          </p:nvPr>
        </p:nvSpPr>
        <p:spPr bwMode="auto">
          <a:noFill/>
          <a:ln>
            <a:miter lim="800000"/>
            <a:headEnd/>
            <a:tailEnd/>
          </a:ln>
        </p:spPr>
        <p:txBody>
          <a:bodyPr/>
          <a:lstStyle/>
          <a:p>
            <a:fld id="{8FF9259D-98F6-4C93-A6C8-E9CB329EE198}" type="slidenum">
              <a:rPr lang="fr-FR" smtClean="0">
                <a:latin typeface="Calibri" pitchFamily="34" charset="0"/>
                <a:ea typeface="ＭＳ Ｐゴシック"/>
                <a:cs typeface="ＭＳ Ｐゴシック"/>
              </a:rPr>
              <a:pPr/>
              <a:t>2</a:t>
            </a:fld>
            <a:endParaRPr lang="fr-FR" smtClean="0">
              <a:latin typeface="Calibri" pitchFamily="34" charset="0"/>
              <a:ea typeface="ＭＳ Ｐゴシック"/>
              <a:cs typeface="ＭＳ Ｐゴシック"/>
            </a:endParaRPr>
          </a:p>
        </p:txBody>
      </p:sp>
      <p:sp>
        <p:nvSpPr>
          <p:cNvPr id="9" name="Forme en L 5"/>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cs typeface="Calibri"/>
            </a:endParaRPr>
          </a:p>
        </p:txBody>
      </p:sp>
      <p:sp>
        <p:nvSpPr>
          <p:cNvPr id="10" name="Rectangle 19"/>
          <p:cNvSpPr>
            <a:spLocks noChangeArrowheads="1"/>
          </p:cNvSpPr>
          <p:nvPr/>
        </p:nvSpPr>
        <p:spPr bwMode="auto">
          <a:xfrm>
            <a:off x="240071" y="719138"/>
            <a:ext cx="8715375" cy="313949"/>
          </a:xfrm>
          <a:prstGeom prst="rect">
            <a:avLst/>
          </a:prstGeom>
          <a:solidFill>
            <a:srgbClr val="9F8AB8"/>
          </a:solidFill>
          <a:ln w="9525">
            <a:noFill/>
            <a:miter lim="800000"/>
            <a:headEnd/>
            <a:tailEnd/>
          </a:ln>
        </p:spPr>
        <p:txBody>
          <a:bodyPr wrap="square">
            <a:spAutoFit/>
          </a:bodyPr>
          <a:lstStyle/>
          <a:p>
            <a:pPr algn="ctr"/>
            <a:r>
              <a:rPr lang="fr-FR" sz="1400" b="1" dirty="0" smtClean="0">
                <a:solidFill>
                  <a:srgbClr val="EAEAEA"/>
                </a:solidFill>
                <a:latin typeface="Calibri" pitchFamily="34" charset="0"/>
              </a:rPr>
              <a:t>Sensibiliser/mobiliser autour de la persévérance</a:t>
            </a:r>
            <a:endParaRPr lang="fr-FR" sz="1400" b="1" dirty="0">
              <a:solidFill>
                <a:srgbClr val="EAEAEA"/>
              </a:solidFill>
              <a:latin typeface="Calibri" pitchFamily="34" charset="0"/>
            </a:endParaRPr>
          </a:p>
        </p:txBody>
      </p:sp>
    </p:spTree>
    <p:extLst>
      <p:ext uri="{BB962C8B-B14F-4D97-AF65-F5344CB8AC3E}">
        <p14:creationId xmlns:p14="http://schemas.microsoft.com/office/powerpoint/2010/main" xmlns="" val="458592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19458"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9462" name="ZoneTexte 11"/>
          <p:cNvSpPr txBox="1">
            <a:spLocks noChangeArrowheads="1"/>
          </p:cNvSpPr>
          <p:nvPr/>
        </p:nvSpPr>
        <p:spPr bwMode="auto">
          <a:xfrm>
            <a:off x="327025" y="323850"/>
            <a:ext cx="8602663" cy="430887"/>
          </a:xfrm>
          <a:prstGeom prst="rect">
            <a:avLst/>
          </a:prstGeom>
          <a:noFill/>
          <a:ln w="9525">
            <a:noFill/>
            <a:miter lim="800000"/>
            <a:headEnd/>
            <a:tailEnd/>
          </a:ln>
        </p:spPr>
        <p:txBody>
          <a:bodyPr>
            <a:spAutoFit/>
          </a:bodyPr>
          <a:lstStyle/>
          <a:p>
            <a:r>
              <a:rPr lang="fr-FR" sz="2200" dirty="0" smtClean="0">
                <a:solidFill>
                  <a:srgbClr val="604A7B"/>
                </a:solidFill>
                <a:latin typeface="Calibri" pitchFamily="34" charset="0"/>
              </a:rPr>
              <a:t>Sur le chemin de l’école</a:t>
            </a:r>
            <a:endParaRPr lang="fr-FR" sz="2400" dirty="0">
              <a:solidFill>
                <a:srgbClr val="604A7B"/>
              </a:solidFill>
              <a:latin typeface="Calibri" pitchFamily="34" charset="0"/>
            </a:endParaRPr>
          </a:p>
        </p:txBody>
      </p:sp>
      <p:grpSp>
        <p:nvGrpSpPr>
          <p:cNvPr id="2" name="Group 29"/>
          <p:cNvGrpSpPr/>
          <p:nvPr/>
        </p:nvGrpSpPr>
        <p:grpSpPr>
          <a:xfrm>
            <a:off x="192088" y="1052736"/>
            <a:ext cx="4456112" cy="444500"/>
            <a:chOff x="192088" y="1052736"/>
            <a:chExt cx="4456112" cy="444500"/>
          </a:xfrm>
        </p:grpSpPr>
        <p:sp>
          <p:nvSpPr>
            <p:cNvPr id="16" name="Rectangle 15"/>
            <p:cNvSpPr/>
            <p:nvPr/>
          </p:nvSpPr>
          <p:spPr>
            <a:xfrm>
              <a:off x="192088" y="1052736"/>
              <a:ext cx="1022350" cy="4445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Publics</a:t>
              </a:r>
              <a:endParaRPr lang="fr-FR" sz="1400" b="1" dirty="0">
                <a:solidFill>
                  <a:schemeClr val="bg1"/>
                </a:solidFill>
                <a:ea typeface="ＭＳ Ｐゴシック" charset="-128"/>
              </a:endParaRPr>
            </a:p>
          </p:txBody>
        </p:sp>
        <p:sp>
          <p:nvSpPr>
            <p:cNvPr id="18" name="Pentagon 7"/>
            <p:cNvSpPr/>
            <p:nvPr/>
          </p:nvSpPr>
          <p:spPr>
            <a:xfrm>
              <a:off x="1285875" y="1052736"/>
              <a:ext cx="3362325" cy="4445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Parents, tous niveaux, en particulier au collège et au lycée</a:t>
              </a:r>
              <a:endParaRPr lang="fr-FR" sz="1100" dirty="0">
                <a:solidFill>
                  <a:schemeClr val="tx2"/>
                </a:solidFill>
                <a:ea typeface="ＭＳ Ｐゴシック" charset="-128"/>
              </a:endParaRPr>
            </a:p>
          </p:txBody>
        </p:sp>
      </p:grpSp>
      <p:grpSp>
        <p:nvGrpSpPr>
          <p:cNvPr id="3" name="Group 31"/>
          <p:cNvGrpSpPr/>
          <p:nvPr/>
        </p:nvGrpSpPr>
        <p:grpSpPr>
          <a:xfrm>
            <a:off x="195263" y="2481134"/>
            <a:ext cx="4467225" cy="2448272"/>
            <a:chOff x="195263" y="2564904"/>
            <a:chExt cx="4467225" cy="2448272"/>
          </a:xfrm>
        </p:grpSpPr>
        <p:sp>
          <p:nvSpPr>
            <p:cNvPr id="21" name="Rectangle 20"/>
            <p:cNvSpPr/>
            <p:nvPr/>
          </p:nvSpPr>
          <p:spPr>
            <a:xfrm>
              <a:off x="195263" y="2564904"/>
              <a:ext cx="1019175" cy="2448272"/>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Organisation</a:t>
              </a:r>
            </a:p>
            <a:p>
              <a:pPr marL="0" lvl="1" algn="ctr">
                <a:lnSpc>
                  <a:spcPct val="80000"/>
                </a:lnSpc>
                <a:spcAft>
                  <a:spcPts val="600"/>
                </a:spcAft>
                <a:defRPr/>
              </a:pPr>
              <a:r>
                <a:rPr lang="fr-FR" sz="1200" b="1" dirty="0">
                  <a:solidFill>
                    <a:schemeClr val="bg1"/>
                  </a:solidFill>
                  <a:ea typeface="ＭＳ Ｐゴシック" charset="-128"/>
                </a:rPr>
                <a:t>Modalités</a:t>
              </a:r>
            </a:p>
          </p:txBody>
        </p:sp>
        <p:sp>
          <p:nvSpPr>
            <p:cNvPr id="22" name="Pentagon 9"/>
            <p:cNvSpPr/>
            <p:nvPr/>
          </p:nvSpPr>
          <p:spPr>
            <a:xfrm>
              <a:off x="1285875" y="2564904"/>
              <a:ext cx="3376613" cy="2448272"/>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36000" anchor="ctr"/>
            <a:lstStyle/>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L’action consiste à demander à chaque élève de faire, une fois dans la semaine de la persévérance scolaire, le trajet jusqu’à son établissement avec ses parents.</a:t>
              </a:r>
            </a:p>
            <a:p>
              <a:pPr marL="88900" lvl="3" indent="-88900" algn="just">
                <a:buFont typeface="Arial" charset="0"/>
                <a:buChar char="•"/>
                <a:tabLst>
                  <a:tab pos="88900" algn="l"/>
                  <a:tab pos="271463" algn="l"/>
                </a:tabLst>
                <a:defRPr/>
              </a:pPr>
              <a:endParaRPr lang="fr-FR" sz="1100" dirty="0" smtClean="0">
                <a:solidFill>
                  <a:schemeClr val="tx2"/>
                </a:solidFill>
                <a:ea typeface="ＭＳ Ｐゴシック" charset="-128"/>
              </a:endParaRP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A leur arrivée à l’établissement, les parents peuvent être accueillis au café des parents (cf. fiche dédiée) ou vers d’autres actions dédiées, comme par exemple la réunion élèves-parents-professeurs</a:t>
              </a:r>
            </a:p>
          </p:txBody>
        </p:sp>
      </p:grpSp>
      <p:grpSp>
        <p:nvGrpSpPr>
          <p:cNvPr id="4" name="Group 32"/>
          <p:cNvGrpSpPr/>
          <p:nvPr/>
        </p:nvGrpSpPr>
        <p:grpSpPr>
          <a:xfrm>
            <a:off x="195263" y="5079355"/>
            <a:ext cx="4467225" cy="936000"/>
            <a:chOff x="195263" y="5085184"/>
            <a:chExt cx="4467225" cy="936000"/>
          </a:xfrm>
        </p:grpSpPr>
        <p:sp>
          <p:nvSpPr>
            <p:cNvPr id="26" name="Rectangle 25"/>
            <p:cNvSpPr/>
            <p:nvPr/>
          </p:nvSpPr>
          <p:spPr>
            <a:xfrm>
              <a:off x="195263" y="5085184"/>
              <a:ext cx="1019175" cy="936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Pilotage</a:t>
              </a:r>
            </a:p>
          </p:txBody>
        </p:sp>
        <p:sp>
          <p:nvSpPr>
            <p:cNvPr id="27" name="Pentagon 9"/>
            <p:cNvSpPr/>
            <p:nvPr/>
          </p:nvSpPr>
          <p:spPr>
            <a:xfrm>
              <a:off x="1285875" y="5085184"/>
              <a:ext cx="3376613" cy="936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Un acteur par établissement est responsable de la mobilisation des parents, en lien avec une équipe d’enseignants et d’élèves volontaires</a:t>
              </a:r>
            </a:p>
            <a:p>
              <a:pPr marL="88900" lvl="3" indent="-88900" algn="just">
                <a:buFont typeface="Arial" charset="0"/>
                <a:buChar char="•"/>
                <a:tabLst>
                  <a:tab pos="271463" algn="l"/>
                </a:tabLst>
                <a:defRPr/>
              </a:pPr>
              <a:r>
                <a:rPr lang="fr-FR" sz="1100" dirty="0" smtClean="0">
                  <a:solidFill>
                    <a:schemeClr val="tx2"/>
                  </a:solidFill>
                  <a:ea typeface="ＭＳ Ｐゴシック" charset="-128"/>
                </a:rPr>
                <a:t>Cette action est préparée et animée avec des parents d’élève</a:t>
              </a:r>
              <a:endParaRPr lang="fr-FR" sz="1100" dirty="0">
                <a:solidFill>
                  <a:schemeClr val="tx2"/>
                </a:solidFill>
                <a:ea typeface="ＭＳ Ｐゴシック" charset="-128"/>
              </a:endParaRPr>
            </a:p>
          </p:txBody>
        </p:sp>
      </p:grpSp>
      <p:grpSp>
        <p:nvGrpSpPr>
          <p:cNvPr id="5" name="Group 30"/>
          <p:cNvGrpSpPr/>
          <p:nvPr/>
        </p:nvGrpSpPr>
        <p:grpSpPr>
          <a:xfrm>
            <a:off x="192088" y="1647185"/>
            <a:ext cx="4456112" cy="684000"/>
            <a:chOff x="192088" y="1579389"/>
            <a:chExt cx="4456112" cy="684000"/>
          </a:xfrm>
        </p:grpSpPr>
        <p:sp>
          <p:nvSpPr>
            <p:cNvPr id="28" name="Rectangle 27"/>
            <p:cNvSpPr/>
            <p:nvPr/>
          </p:nvSpPr>
          <p:spPr>
            <a:xfrm>
              <a:off x="192088" y="1579389"/>
              <a:ext cx="1022350" cy="684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Objectifs</a:t>
              </a:r>
            </a:p>
          </p:txBody>
        </p:sp>
        <p:sp>
          <p:nvSpPr>
            <p:cNvPr id="29" name="Pentagon 7"/>
            <p:cNvSpPr/>
            <p:nvPr/>
          </p:nvSpPr>
          <p:spPr>
            <a:xfrm>
              <a:off x="1285875" y="1579389"/>
              <a:ext cx="3362325" cy="684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Mettre en scène le trajet vers l’école, montrer l’effort qu’il représente</a:t>
              </a:r>
            </a:p>
            <a:p>
              <a:pPr marL="88900" lvl="3" indent="-88900" algn="just">
                <a:buFont typeface="Arial" charset="0"/>
                <a:buChar char="•"/>
                <a:tabLst>
                  <a:tab pos="271463" algn="l"/>
                </a:tabLst>
                <a:defRPr/>
              </a:pPr>
              <a:r>
                <a:rPr lang="fr-FR" sz="1100" dirty="0" smtClean="0">
                  <a:solidFill>
                    <a:schemeClr val="tx2"/>
                  </a:solidFill>
                  <a:ea typeface="ＭＳ Ｐゴシック" charset="-128"/>
                </a:rPr>
                <a:t>Créer un temps de dialogue entre les élèves et les parents</a:t>
              </a:r>
              <a:endParaRPr lang="fr-FR" sz="1100" dirty="0">
                <a:solidFill>
                  <a:srgbClr val="002060"/>
                </a:solidFill>
                <a:ea typeface="ＭＳ Ｐゴシック" charset="-128"/>
              </a:endParaRPr>
            </a:p>
          </p:txBody>
        </p:sp>
      </p:grpSp>
      <p:grpSp>
        <p:nvGrpSpPr>
          <p:cNvPr id="7" name="Group 36"/>
          <p:cNvGrpSpPr/>
          <p:nvPr/>
        </p:nvGrpSpPr>
        <p:grpSpPr>
          <a:xfrm>
            <a:off x="192088" y="6165304"/>
            <a:ext cx="4470400" cy="468000"/>
            <a:chOff x="192088" y="6165304"/>
            <a:chExt cx="4470400" cy="468000"/>
          </a:xfrm>
        </p:grpSpPr>
        <p:sp>
          <p:nvSpPr>
            <p:cNvPr id="19" name="Rectangle 18"/>
            <p:cNvSpPr/>
            <p:nvPr/>
          </p:nvSpPr>
          <p:spPr>
            <a:xfrm>
              <a:off x="192088" y="6165304"/>
              <a:ext cx="1019175" cy="468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Réalisation</a:t>
              </a:r>
            </a:p>
            <a:p>
              <a:pPr marL="0" lvl="1" algn="ctr">
                <a:lnSpc>
                  <a:spcPct val="80000"/>
                </a:lnSpc>
                <a:spcAft>
                  <a:spcPts val="600"/>
                </a:spcAft>
                <a:defRPr/>
              </a:pPr>
              <a:r>
                <a:rPr lang="fr-FR" sz="1200" b="1" dirty="0">
                  <a:solidFill>
                    <a:schemeClr val="bg1"/>
                  </a:solidFill>
                  <a:ea typeface="ＭＳ Ｐゴシック" charset="-128"/>
                </a:rPr>
                <a:t>Production</a:t>
              </a:r>
            </a:p>
          </p:txBody>
        </p:sp>
        <p:sp>
          <p:nvSpPr>
            <p:cNvPr id="23" name="Pentagon 9"/>
            <p:cNvSpPr/>
            <p:nvPr/>
          </p:nvSpPr>
          <p:spPr>
            <a:xfrm>
              <a:off x="1285875" y="6165304"/>
              <a:ext cx="3376613" cy="468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Synthèse des échanges avec les parents, photos, etc.</a:t>
              </a:r>
              <a:endParaRPr lang="fr-FR" sz="1100" dirty="0">
                <a:solidFill>
                  <a:schemeClr val="tx2"/>
                </a:solidFill>
                <a:ea typeface="ＭＳ Ｐゴシック" charset="-128"/>
              </a:endParaRPr>
            </a:p>
          </p:txBody>
        </p:sp>
      </p:grpSp>
      <p:sp>
        <p:nvSpPr>
          <p:cNvPr id="25" name="Rectangle 24"/>
          <p:cNvSpPr/>
          <p:nvPr/>
        </p:nvSpPr>
        <p:spPr>
          <a:xfrm>
            <a:off x="4800600" y="3606800"/>
            <a:ext cx="4248150" cy="381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Calendrier</a:t>
            </a:r>
          </a:p>
        </p:txBody>
      </p:sp>
      <p:sp>
        <p:nvSpPr>
          <p:cNvPr id="35" name="Flèche vers la droite 34"/>
          <p:cNvSpPr/>
          <p:nvPr/>
        </p:nvSpPr>
        <p:spPr>
          <a:xfrm>
            <a:off x="4826000" y="4415855"/>
            <a:ext cx="4191000" cy="1749449"/>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44" name="ZoneTexte 43"/>
          <p:cNvSpPr txBox="1"/>
          <p:nvPr/>
        </p:nvSpPr>
        <p:spPr>
          <a:xfrm>
            <a:off x="4808538" y="4025900"/>
            <a:ext cx="15160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endParaRPr>
          </a:p>
        </p:txBody>
      </p:sp>
      <p:sp>
        <p:nvSpPr>
          <p:cNvPr id="52" name="ZoneTexte 51"/>
          <p:cNvSpPr txBox="1"/>
          <p:nvPr/>
        </p:nvSpPr>
        <p:spPr>
          <a:xfrm>
            <a:off x="6418263" y="4025900"/>
            <a:ext cx="26336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19493" name="Espace réservé du numéro de diapositive 38"/>
          <p:cNvSpPr>
            <a:spLocks noGrp="1"/>
          </p:cNvSpPr>
          <p:nvPr>
            <p:ph type="sldNum" sz="quarter" idx="12"/>
          </p:nvPr>
        </p:nvSpPr>
        <p:spPr bwMode="auto">
          <a:noFill/>
          <a:ln>
            <a:miter lim="800000"/>
            <a:headEnd/>
            <a:tailEnd/>
          </a:ln>
        </p:spPr>
        <p:txBody>
          <a:bodyPr/>
          <a:lstStyle/>
          <a:p>
            <a:fld id="{452F00B1-CAAE-4167-AB10-F70F55AA5974}" type="slidenum">
              <a:rPr lang="fr-FR" smtClean="0">
                <a:latin typeface="Calibri" pitchFamily="34" charset="0"/>
                <a:ea typeface="ＭＳ Ｐゴシック"/>
                <a:cs typeface="ＭＳ Ｐゴシック"/>
              </a:rPr>
              <a:pPr/>
              <a:t>20</a:t>
            </a:fld>
            <a:endParaRPr lang="fr-FR" smtClean="0">
              <a:latin typeface="Calibri" pitchFamily="34" charset="0"/>
              <a:ea typeface="ＭＳ Ｐゴシック"/>
              <a:cs typeface="ＭＳ Ｐゴシック"/>
            </a:endParaRPr>
          </a:p>
        </p:txBody>
      </p:sp>
      <p:sp>
        <p:nvSpPr>
          <p:cNvPr id="19495" name="ZoneTexte 36"/>
          <p:cNvSpPr txBox="1">
            <a:spLocks noChangeArrowheads="1"/>
          </p:cNvSpPr>
          <p:nvPr/>
        </p:nvSpPr>
        <p:spPr bwMode="auto">
          <a:xfrm>
            <a:off x="5076057" y="4904611"/>
            <a:ext cx="1248543" cy="784830"/>
          </a:xfrm>
          <a:prstGeom prst="rect">
            <a:avLst/>
          </a:prstGeom>
          <a:noFill/>
          <a:ln w="9525">
            <a:noFill/>
            <a:miter lim="800000"/>
            <a:headEnd/>
            <a:tailEnd/>
          </a:ln>
        </p:spPr>
        <p:txBody>
          <a:bodyPr wrap="square">
            <a:spAutoFit/>
          </a:bodyPr>
          <a:lstStyle/>
          <a:p>
            <a:r>
              <a:rPr lang="fr-FR" sz="900" dirty="0" smtClean="0">
                <a:solidFill>
                  <a:schemeClr val="bg1"/>
                </a:solidFill>
                <a:latin typeface="Calibri" pitchFamily="34" charset="0"/>
              </a:rPr>
              <a:t>Sollicitation des parents par les élèves et planification (grossière) des flux de parents</a:t>
            </a:r>
            <a:endParaRPr lang="fr-FR" sz="900" dirty="0">
              <a:solidFill>
                <a:schemeClr val="bg1"/>
              </a:solidFill>
              <a:latin typeface="Calibri" pitchFamily="34" charset="0"/>
            </a:endParaRPr>
          </a:p>
        </p:txBody>
      </p:sp>
      <p:sp>
        <p:nvSpPr>
          <p:cNvPr id="36" name="ZoneTexte 36"/>
          <p:cNvSpPr txBox="1">
            <a:spLocks noChangeArrowheads="1"/>
          </p:cNvSpPr>
          <p:nvPr/>
        </p:nvSpPr>
        <p:spPr bwMode="auto">
          <a:xfrm>
            <a:off x="6732241" y="4978569"/>
            <a:ext cx="1440159" cy="507831"/>
          </a:xfrm>
          <a:prstGeom prst="rect">
            <a:avLst/>
          </a:prstGeom>
          <a:noFill/>
          <a:ln w="9525">
            <a:noFill/>
            <a:miter lim="800000"/>
            <a:headEnd/>
            <a:tailEnd/>
          </a:ln>
        </p:spPr>
        <p:txBody>
          <a:bodyPr wrap="square">
            <a:spAutoFit/>
          </a:bodyPr>
          <a:lstStyle/>
          <a:p>
            <a:r>
              <a:rPr lang="fr-FR" sz="900" dirty="0" smtClean="0">
                <a:solidFill>
                  <a:schemeClr val="bg1"/>
                </a:solidFill>
                <a:latin typeface="Calibri" pitchFamily="34" charset="0"/>
              </a:rPr>
              <a:t>Organisation des trajets parents-élèves tout au long de la semaine</a:t>
            </a:r>
            <a:endParaRPr lang="fr-FR" sz="900" dirty="0">
              <a:solidFill>
                <a:schemeClr val="bg1"/>
              </a:solidFill>
              <a:latin typeface="Calibri" pitchFamily="34" charset="0"/>
            </a:endParaRPr>
          </a:p>
        </p:txBody>
      </p:sp>
      <p:pic>
        <p:nvPicPr>
          <p:cNvPr id="2050" name="Picture 2" descr="https://encrypted-tbn2.gstatic.com/images?q=tbn:ANd9GcRpWWRfv7xE6AcGg9J-hjEcg-Hx6_oS2fn8LpICxg3G4DPSgSpa6w"/>
          <p:cNvPicPr>
            <a:picLocks noChangeAspect="1" noChangeArrowheads="1"/>
          </p:cNvPicPr>
          <p:nvPr/>
        </p:nvPicPr>
        <p:blipFill>
          <a:blip r:embed="rId2" cstate="print"/>
          <a:srcRect/>
          <a:stretch>
            <a:fillRect/>
          </a:stretch>
        </p:blipFill>
        <p:spPr bwMode="auto">
          <a:xfrm>
            <a:off x="4788024" y="1052736"/>
            <a:ext cx="4176464" cy="2088232"/>
          </a:xfrm>
          <a:prstGeom prst="rect">
            <a:avLst/>
          </a:prstGeom>
          <a:noFill/>
        </p:spPr>
      </p:pic>
      <p:sp>
        <p:nvSpPr>
          <p:cNvPr id="33" name="AutoShape 115"/>
          <p:cNvSpPr>
            <a:spLocks noChangeArrowheads="1"/>
          </p:cNvSpPr>
          <p:nvPr/>
        </p:nvSpPr>
        <p:spPr bwMode="auto">
          <a:xfrm flipH="1">
            <a:off x="4972538" y="5243877"/>
            <a:ext cx="142875" cy="144463"/>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7" name="AutoShape 115"/>
          <p:cNvSpPr>
            <a:spLocks noChangeArrowheads="1"/>
          </p:cNvSpPr>
          <p:nvPr/>
        </p:nvSpPr>
        <p:spPr bwMode="auto">
          <a:xfrm flipH="1">
            <a:off x="6553200" y="5160231"/>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Tree>
    <p:extLst>
      <p:ext uri="{BB962C8B-B14F-4D97-AF65-F5344CB8AC3E}">
        <p14:creationId xmlns:p14="http://schemas.microsoft.com/office/powerpoint/2010/main" xmlns="" val="629020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19458"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9462" name="ZoneTexte 11"/>
          <p:cNvSpPr txBox="1">
            <a:spLocks noChangeArrowheads="1"/>
          </p:cNvSpPr>
          <p:nvPr/>
        </p:nvSpPr>
        <p:spPr bwMode="auto">
          <a:xfrm>
            <a:off x="327025" y="323850"/>
            <a:ext cx="8602663" cy="430887"/>
          </a:xfrm>
          <a:prstGeom prst="rect">
            <a:avLst/>
          </a:prstGeom>
          <a:noFill/>
          <a:ln w="9525">
            <a:noFill/>
            <a:miter lim="800000"/>
            <a:headEnd/>
            <a:tailEnd/>
          </a:ln>
        </p:spPr>
        <p:txBody>
          <a:bodyPr>
            <a:spAutoFit/>
          </a:bodyPr>
          <a:lstStyle/>
          <a:p>
            <a:r>
              <a:rPr lang="fr-FR" sz="2200" dirty="0" smtClean="0">
                <a:solidFill>
                  <a:srgbClr val="604A7B"/>
                </a:solidFill>
                <a:latin typeface="Calibri" pitchFamily="34" charset="0"/>
              </a:rPr>
              <a:t>30 minutes d’interview</a:t>
            </a:r>
            <a:endParaRPr lang="fr-FR" sz="2400" dirty="0">
              <a:solidFill>
                <a:srgbClr val="604A7B"/>
              </a:solidFill>
              <a:latin typeface="Calibri" pitchFamily="34" charset="0"/>
            </a:endParaRPr>
          </a:p>
        </p:txBody>
      </p:sp>
      <p:grpSp>
        <p:nvGrpSpPr>
          <p:cNvPr id="2" name="Group 36"/>
          <p:cNvGrpSpPr/>
          <p:nvPr/>
        </p:nvGrpSpPr>
        <p:grpSpPr>
          <a:xfrm>
            <a:off x="192088" y="1052736"/>
            <a:ext cx="4456112" cy="444500"/>
            <a:chOff x="192088" y="1052736"/>
            <a:chExt cx="4456112" cy="444500"/>
          </a:xfrm>
        </p:grpSpPr>
        <p:sp>
          <p:nvSpPr>
            <p:cNvPr id="16" name="Rectangle 15"/>
            <p:cNvSpPr/>
            <p:nvPr/>
          </p:nvSpPr>
          <p:spPr>
            <a:xfrm>
              <a:off x="192088" y="1052736"/>
              <a:ext cx="1022350" cy="4445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Publics</a:t>
              </a:r>
              <a:endParaRPr lang="fr-FR" sz="1400" b="1" dirty="0">
                <a:solidFill>
                  <a:schemeClr val="bg1"/>
                </a:solidFill>
                <a:ea typeface="ＭＳ Ｐゴシック" charset="-128"/>
              </a:endParaRPr>
            </a:p>
          </p:txBody>
        </p:sp>
        <p:sp>
          <p:nvSpPr>
            <p:cNvPr id="18" name="Pentagon 7"/>
            <p:cNvSpPr/>
            <p:nvPr/>
          </p:nvSpPr>
          <p:spPr>
            <a:xfrm>
              <a:off x="1285875" y="1052736"/>
              <a:ext cx="3362325" cy="4445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Parents, tous niveaux</a:t>
              </a:r>
              <a:endParaRPr lang="fr-FR" sz="1100" dirty="0">
                <a:solidFill>
                  <a:schemeClr val="tx2"/>
                </a:solidFill>
                <a:ea typeface="ＭＳ Ｐゴシック" charset="-128"/>
              </a:endParaRPr>
            </a:p>
          </p:txBody>
        </p:sp>
      </p:grpSp>
      <p:grpSp>
        <p:nvGrpSpPr>
          <p:cNvPr id="3" name="Group 38"/>
          <p:cNvGrpSpPr/>
          <p:nvPr/>
        </p:nvGrpSpPr>
        <p:grpSpPr>
          <a:xfrm>
            <a:off x="195263" y="2278640"/>
            <a:ext cx="4467225" cy="2736000"/>
            <a:chOff x="195263" y="2277176"/>
            <a:chExt cx="4467225" cy="2736000"/>
          </a:xfrm>
        </p:grpSpPr>
        <p:sp>
          <p:nvSpPr>
            <p:cNvPr id="21" name="Rectangle 20"/>
            <p:cNvSpPr/>
            <p:nvPr/>
          </p:nvSpPr>
          <p:spPr>
            <a:xfrm>
              <a:off x="195263" y="2277176"/>
              <a:ext cx="1019175" cy="2736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Organisation</a:t>
              </a:r>
            </a:p>
            <a:p>
              <a:pPr marL="0" lvl="1" algn="ctr">
                <a:lnSpc>
                  <a:spcPct val="80000"/>
                </a:lnSpc>
                <a:spcAft>
                  <a:spcPts val="600"/>
                </a:spcAft>
                <a:defRPr/>
              </a:pPr>
              <a:r>
                <a:rPr lang="fr-FR" sz="1200" b="1">
                  <a:solidFill>
                    <a:schemeClr val="bg1"/>
                  </a:solidFill>
                  <a:ea typeface="ＭＳ Ｐゴシック" charset="-128"/>
                </a:rPr>
                <a:t>Modalités</a:t>
              </a:r>
            </a:p>
          </p:txBody>
        </p:sp>
        <p:sp>
          <p:nvSpPr>
            <p:cNvPr id="22" name="Pentagon 9"/>
            <p:cNvSpPr/>
            <p:nvPr/>
          </p:nvSpPr>
          <p:spPr>
            <a:xfrm>
              <a:off x="1285875" y="2277176"/>
              <a:ext cx="3376613" cy="2736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36000" anchor="ctr"/>
            <a:lstStyle/>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L’action consiste à proposer aux élèves d’échanger 30 min avec leurs parents sur le sens de l’école et la persévérance scolaire</a:t>
              </a: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Il peuvent organiser cet échange à la veille de la semaine de la persévérance scolaire, sur la base d’un guide d’entretien produit en classe</a:t>
              </a: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La restitution de ces échanges pourra se faire lors d’une heure de classe dédiée, dans le cadre d’échanges thématiques, sans se focaliser sur des exemples individuels qui peuvent être déstabilisants pour des jeunes élèves ou pour certains parents. Ce respect de l’anonymat sera un gage de liberté de ton lors des échanges parents-élèves</a:t>
              </a:r>
            </a:p>
          </p:txBody>
        </p:sp>
      </p:grpSp>
      <p:grpSp>
        <p:nvGrpSpPr>
          <p:cNvPr id="4" name="Group 40"/>
          <p:cNvGrpSpPr/>
          <p:nvPr/>
        </p:nvGrpSpPr>
        <p:grpSpPr>
          <a:xfrm>
            <a:off x="195263" y="5121973"/>
            <a:ext cx="4467225" cy="936000"/>
            <a:chOff x="195263" y="5085184"/>
            <a:chExt cx="4467225" cy="936000"/>
          </a:xfrm>
        </p:grpSpPr>
        <p:sp>
          <p:nvSpPr>
            <p:cNvPr id="26" name="Rectangle 25"/>
            <p:cNvSpPr/>
            <p:nvPr/>
          </p:nvSpPr>
          <p:spPr>
            <a:xfrm>
              <a:off x="195263" y="5085184"/>
              <a:ext cx="1019175" cy="936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Pilotage</a:t>
              </a:r>
            </a:p>
          </p:txBody>
        </p:sp>
        <p:sp>
          <p:nvSpPr>
            <p:cNvPr id="27" name="Pentagon 9"/>
            <p:cNvSpPr/>
            <p:nvPr/>
          </p:nvSpPr>
          <p:spPr>
            <a:xfrm>
              <a:off x="1285875" y="5085184"/>
              <a:ext cx="3376613" cy="936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Un acteur par établissement est responsable de la mobilisation des parents, en lien avec une équipe d’enseignants et d’élèves volontaires</a:t>
              </a:r>
            </a:p>
            <a:p>
              <a:pPr marL="88900" lvl="3" indent="-88900" algn="just">
                <a:buFont typeface="Arial" charset="0"/>
                <a:buChar char="•"/>
                <a:tabLst>
                  <a:tab pos="271463" algn="l"/>
                </a:tabLst>
                <a:defRPr/>
              </a:pPr>
              <a:r>
                <a:rPr lang="fr-FR" sz="1100" dirty="0" smtClean="0">
                  <a:solidFill>
                    <a:schemeClr val="tx2"/>
                  </a:solidFill>
                  <a:ea typeface="ＭＳ Ｐゴシック" charset="-128"/>
                </a:rPr>
                <a:t>Cette action est préparée et animée avec des parents d’élève</a:t>
              </a:r>
              <a:endParaRPr lang="fr-FR" sz="1100" dirty="0">
                <a:solidFill>
                  <a:schemeClr val="tx2"/>
                </a:solidFill>
                <a:ea typeface="ＭＳ Ｐゴシック" charset="-128"/>
              </a:endParaRPr>
            </a:p>
          </p:txBody>
        </p:sp>
      </p:grpSp>
      <p:grpSp>
        <p:nvGrpSpPr>
          <p:cNvPr id="5" name="Group 37"/>
          <p:cNvGrpSpPr/>
          <p:nvPr/>
        </p:nvGrpSpPr>
        <p:grpSpPr>
          <a:xfrm>
            <a:off x="192088" y="1604569"/>
            <a:ext cx="4456112" cy="566738"/>
            <a:chOff x="192088" y="1579389"/>
            <a:chExt cx="4456112" cy="566738"/>
          </a:xfrm>
        </p:grpSpPr>
        <p:sp>
          <p:nvSpPr>
            <p:cNvPr id="28" name="Rectangle 27"/>
            <p:cNvSpPr/>
            <p:nvPr/>
          </p:nvSpPr>
          <p:spPr>
            <a:xfrm>
              <a:off x="192088" y="1579389"/>
              <a:ext cx="1022350" cy="566738"/>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Objectifs</a:t>
              </a:r>
            </a:p>
          </p:txBody>
        </p:sp>
        <p:sp>
          <p:nvSpPr>
            <p:cNvPr id="29" name="Pentagon 7"/>
            <p:cNvSpPr/>
            <p:nvPr/>
          </p:nvSpPr>
          <p:spPr>
            <a:xfrm>
              <a:off x="1285875" y="1579389"/>
              <a:ext cx="3362325" cy="566738"/>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Faire parler les parents et les élèves entre eux de la persévérance scolaire et de leur implication réciproque</a:t>
              </a:r>
              <a:endParaRPr lang="fr-FR" sz="1100" dirty="0">
                <a:solidFill>
                  <a:srgbClr val="002060"/>
                </a:solidFill>
                <a:ea typeface="ＭＳ Ｐゴシック" charset="-128"/>
              </a:endParaRPr>
            </a:p>
          </p:txBody>
        </p:sp>
      </p:grpSp>
      <p:grpSp>
        <p:nvGrpSpPr>
          <p:cNvPr id="7" name="Group 41"/>
          <p:cNvGrpSpPr/>
          <p:nvPr/>
        </p:nvGrpSpPr>
        <p:grpSpPr>
          <a:xfrm>
            <a:off x="192088" y="6165304"/>
            <a:ext cx="4470400" cy="468000"/>
            <a:chOff x="192088" y="6165304"/>
            <a:chExt cx="4470400" cy="468000"/>
          </a:xfrm>
        </p:grpSpPr>
        <p:sp>
          <p:nvSpPr>
            <p:cNvPr id="19" name="Rectangle 18"/>
            <p:cNvSpPr/>
            <p:nvPr/>
          </p:nvSpPr>
          <p:spPr>
            <a:xfrm>
              <a:off x="192088" y="6165304"/>
              <a:ext cx="1019175" cy="468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Réalisation</a:t>
              </a:r>
            </a:p>
            <a:p>
              <a:pPr marL="0" lvl="1" algn="ctr">
                <a:lnSpc>
                  <a:spcPct val="80000"/>
                </a:lnSpc>
                <a:spcAft>
                  <a:spcPts val="600"/>
                </a:spcAft>
                <a:defRPr/>
              </a:pPr>
              <a:r>
                <a:rPr lang="fr-FR" sz="1200" b="1" dirty="0">
                  <a:solidFill>
                    <a:schemeClr val="bg1"/>
                  </a:solidFill>
                  <a:ea typeface="ＭＳ Ｐゴシック" charset="-128"/>
                </a:rPr>
                <a:t>Production</a:t>
              </a:r>
            </a:p>
          </p:txBody>
        </p:sp>
        <p:sp>
          <p:nvSpPr>
            <p:cNvPr id="23" name="Pentagon 9"/>
            <p:cNvSpPr/>
            <p:nvPr/>
          </p:nvSpPr>
          <p:spPr>
            <a:xfrm>
              <a:off x="1285875" y="6165304"/>
              <a:ext cx="3376613" cy="468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Synthèse des échanges avec les parents, photos, etc.</a:t>
              </a:r>
              <a:endParaRPr lang="fr-FR" sz="1100" dirty="0">
                <a:solidFill>
                  <a:schemeClr val="tx2"/>
                </a:solidFill>
                <a:ea typeface="ＭＳ Ｐゴシック" charset="-128"/>
              </a:endParaRPr>
            </a:p>
          </p:txBody>
        </p:sp>
      </p:grpSp>
      <p:sp>
        <p:nvSpPr>
          <p:cNvPr id="25" name="Rectangle 24"/>
          <p:cNvSpPr/>
          <p:nvPr/>
        </p:nvSpPr>
        <p:spPr>
          <a:xfrm>
            <a:off x="4800600" y="3606800"/>
            <a:ext cx="4248150" cy="381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Calendrier</a:t>
            </a:r>
          </a:p>
        </p:txBody>
      </p:sp>
      <p:sp>
        <p:nvSpPr>
          <p:cNvPr id="35" name="Flèche vers la droite 34"/>
          <p:cNvSpPr/>
          <p:nvPr/>
        </p:nvSpPr>
        <p:spPr>
          <a:xfrm>
            <a:off x="4826000" y="4415855"/>
            <a:ext cx="4191000" cy="1749449"/>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44" name="ZoneTexte 43"/>
          <p:cNvSpPr txBox="1"/>
          <p:nvPr/>
        </p:nvSpPr>
        <p:spPr>
          <a:xfrm>
            <a:off x="4808538" y="4025900"/>
            <a:ext cx="15160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endParaRPr>
          </a:p>
        </p:txBody>
      </p:sp>
      <p:sp>
        <p:nvSpPr>
          <p:cNvPr id="52" name="ZoneTexte 51"/>
          <p:cNvSpPr txBox="1"/>
          <p:nvPr/>
        </p:nvSpPr>
        <p:spPr>
          <a:xfrm>
            <a:off x="6418263" y="4025900"/>
            <a:ext cx="26336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19493" name="Espace réservé du numéro de diapositive 38"/>
          <p:cNvSpPr>
            <a:spLocks noGrp="1"/>
          </p:cNvSpPr>
          <p:nvPr>
            <p:ph type="sldNum" sz="quarter" idx="12"/>
          </p:nvPr>
        </p:nvSpPr>
        <p:spPr bwMode="auto">
          <a:noFill/>
          <a:ln>
            <a:miter lim="800000"/>
            <a:headEnd/>
            <a:tailEnd/>
          </a:ln>
        </p:spPr>
        <p:txBody>
          <a:bodyPr/>
          <a:lstStyle/>
          <a:p>
            <a:fld id="{452F00B1-CAAE-4167-AB10-F70F55AA5974}" type="slidenum">
              <a:rPr lang="fr-FR" smtClean="0">
                <a:latin typeface="Calibri" pitchFamily="34" charset="0"/>
                <a:ea typeface="ＭＳ Ｐゴシック"/>
                <a:cs typeface="ＭＳ Ｐゴシック"/>
              </a:rPr>
              <a:pPr/>
              <a:t>21</a:t>
            </a:fld>
            <a:endParaRPr lang="fr-FR" smtClean="0">
              <a:latin typeface="Calibri" pitchFamily="34" charset="0"/>
              <a:ea typeface="ＭＳ Ｐゴシック"/>
              <a:cs typeface="ＭＳ Ｐゴシック"/>
            </a:endParaRPr>
          </a:p>
        </p:txBody>
      </p:sp>
      <p:sp>
        <p:nvSpPr>
          <p:cNvPr id="19495" name="ZoneTexte 36"/>
          <p:cNvSpPr txBox="1">
            <a:spLocks noChangeArrowheads="1"/>
          </p:cNvSpPr>
          <p:nvPr/>
        </p:nvSpPr>
        <p:spPr bwMode="auto">
          <a:xfrm>
            <a:off x="5076057" y="4797152"/>
            <a:ext cx="1008111" cy="923330"/>
          </a:xfrm>
          <a:prstGeom prst="rect">
            <a:avLst/>
          </a:prstGeom>
          <a:noFill/>
          <a:ln w="9525">
            <a:noFill/>
            <a:miter lim="800000"/>
            <a:headEnd/>
            <a:tailEnd/>
          </a:ln>
        </p:spPr>
        <p:txBody>
          <a:bodyPr wrap="square">
            <a:spAutoFit/>
          </a:bodyPr>
          <a:lstStyle/>
          <a:p>
            <a:r>
              <a:rPr lang="fr-FR" sz="900" dirty="0" smtClean="0">
                <a:solidFill>
                  <a:schemeClr val="bg1"/>
                </a:solidFill>
                <a:latin typeface="Calibri" pitchFamily="34" charset="0"/>
              </a:rPr>
              <a:t>Proposition et préparation de l’action : trouver un lieu, les thématiques, les animateurs, etc.</a:t>
            </a:r>
            <a:endParaRPr lang="fr-FR" sz="900" dirty="0">
              <a:solidFill>
                <a:schemeClr val="bg1"/>
              </a:solidFill>
              <a:latin typeface="Calibri" pitchFamily="34" charset="0"/>
            </a:endParaRPr>
          </a:p>
        </p:txBody>
      </p:sp>
      <p:sp>
        <p:nvSpPr>
          <p:cNvPr id="33" name="ZoneTexte 36"/>
          <p:cNvSpPr txBox="1">
            <a:spLocks noChangeArrowheads="1"/>
          </p:cNvSpPr>
          <p:nvPr/>
        </p:nvSpPr>
        <p:spPr bwMode="auto">
          <a:xfrm>
            <a:off x="7366223" y="4797152"/>
            <a:ext cx="1382241" cy="369332"/>
          </a:xfrm>
          <a:prstGeom prst="rect">
            <a:avLst/>
          </a:prstGeom>
          <a:noFill/>
          <a:ln w="9525">
            <a:noFill/>
            <a:miter lim="800000"/>
            <a:headEnd/>
            <a:tailEnd/>
          </a:ln>
        </p:spPr>
        <p:txBody>
          <a:bodyPr wrap="square">
            <a:spAutoFit/>
          </a:bodyPr>
          <a:lstStyle/>
          <a:p>
            <a:r>
              <a:rPr lang="fr-FR" sz="900" dirty="0" smtClean="0">
                <a:solidFill>
                  <a:schemeClr val="bg1"/>
                </a:solidFill>
                <a:latin typeface="Calibri" pitchFamily="34" charset="0"/>
              </a:rPr>
              <a:t>Organisation des restitutions en classe</a:t>
            </a:r>
            <a:endParaRPr lang="fr-FR" sz="900" dirty="0">
              <a:solidFill>
                <a:schemeClr val="bg1"/>
              </a:solidFill>
              <a:latin typeface="Calibri" pitchFamily="34" charset="0"/>
            </a:endParaRPr>
          </a:p>
        </p:txBody>
      </p:sp>
      <p:sp>
        <p:nvSpPr>
          <p:cNvPr id="32" name="ZoneTexte 36"/>
          <p:cNvSpPr txBox="1">
            <a:spLocks noChangeArrowheads="1"/>
          </p:cNvSpPr>
          <p:nvPr/>
        </p:nvSpPr>
        <p:spPr bwMode="auto">
          <a:xfrm>
            <a:off x="7798519" y="5127018"/>
            <a:ext cx="1129457" cy="507831"/>
          </a:xfrm>
          <a:prstGeom prst="rect">
            <a:avLst/>
          </a:prstGeom>
          <a:noFill/>
          <a:ln w="9525">
            <a:noFill/>
            <a:miter lim="800000"/>
            <a:headEnd/>
            <a:tailEnd/>
          </a:ln>
        </p:spPr>
        <p:txBody>
          <a:bodyPr wrap="square">
            <a:spAutoFit/>
          </a:bodyPr>
          <a:lstStyle/>
          <a:p>
            <a:r>
              <a:rPr lang="fr-FR" sz="900" dirty="0" smtClean="0">
                <a:solidFill>
                  <a:schemeClr val="bg1"/>
                </a:solidFill>
                <a:latin typeface="Calibri" pitchFamily="34" charset="0"/>
              </a:rPr>
              <a:t>Synthèse des échanges avec </a:t>
            </a:r>
            <a:r>
              <a:rPr lang="fr-FR" sz="900" smtClean="0">
                <a:solidFill>
                  <a:schemeClr val="bg1"/>
                </a:solidFill>
                <a:latin typeface="Calibri" pitchFamily="34" charset="0"/>
              </a:rPr>
              <a:t>les parents</a:t>
            </a:r>
            <a:endParaRPr lang="fr-FR" sz="900" dirty="0">
              <a:solidFill>
                <a:schemeClr val="bg1"/>
              </a:solidFill>
              <a:latin typeface="Calibri" pitchFamily="34" charset="0"/>
            </a:endParaRPr>
          </a:p>
        </p:txBody>
      </p:sp>
      <p:sp>
        <p:nvSpPr>
          <p:cNvPr id="36" name="ZoneTexte 36"/>
          <p:cNvSpPr txBox="1">
            <a:spLocks noChangeArrowheads="1"/>
          </p:cNvSpPr>
          <p:nvPr/>
        </p:nvSpPr>
        <p:spPr bwMode="auto">
          <a:xfrm>
            <a:off x="6228185" y="4797152"/>
            <a:ext cx="792087" cy="784830"/>
          </a:xfrm>
          <a:prstGeom prst="rect">
            <a:avLst/>
          </a:prstGeom>
          <a:noFill/>
          <a:ln w="9525">
            <a:noFill/>
            <a:miter lim="800000"/>
            <a:headEnd/>
            <a:tailEnd/>
          </a:ln>
        </p:spPr>
        <p:txBody>
          <a:bodyPr wrap="square">
            <a:spAutoFit/>
          </a:bodyPr>
          <a:lstStyle/>
          <a:p>
            <a:r>
              <a:rPr lang="fr-FR" sz="900" dirty="0" smtClean="0">
                <a:solidFill>
                  <a:schemeClr val="bg1"/>
                </a:solidFill>
                <a:latin typeface="Calibri" pitchFamily="34" charset="0"/>
              </a:rPr>
              <a:t>Réalisation des interviews parents-élèves</a:t>
            </a:r>
            <a:endParaRPr lang="fr-FR" sz="900" dirty="0">
              <a:solidFill>
                <a:schemeClr val="bg1"/>
              </a:solidFill>
              <a:latin typeface="Calibri" pitchFamily="34" charset="0"/>
            </a:endParaRPr>
          </a:p>
        </p:txBody>
      </p:sp>
      <p:pic>
        <p:nvPicPr>
          <p:cNvPr id="2050" name="Picture 2" descr="http://orianedesitael.e-monsite.com/medias/images/micro-interview-s-1.jpg"/>
          <p:cNvPicPr>
            <a:picLocks noChangeAspect="1" noChangeArrowheads="1"/>
          </p:cNvPicPr>
          <p:nvPr/>
        </p:nvPicPr>
        <p:blipFill>
          <a:blip r:embed="rId2" cstate="print"/>
          <a:srcRect t="20160"/>
          <a:stretch>
            <a:fillRect/>
          </a:stretch>
        </p:blipFill>
        <p:spPr bwMode="auto">
          <a:xfrm>
            <a:off x="5016463" y="1196752"/>
            <a:ext cx="3816424" cy="2281436"/>
          </a:xfrm>
          <a:prstGeom prst="rect">
            <a:avLst/>
          </a:prstGeom>
          <a:noFill/>
        </p:spPr>
      </p:pic>
      <p:sp>
        <p:nvSpPr>
          <p:cNvPr id="37" name="AutoShape 115"/>
          <p:cNvSpPr>
            <a:spLocks noChangeArrowheads="1"/>
          </p:cNvSpPr>
          <p:nvPr/>
        </p:nvSpPr>
        <p:spPr bwMode="auto">
          <a:xfrm flipH="1">
            <a:off x="4953000" y="5185263"/>
            <a:ext cx="142875" cy="144463"/>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8" name="AutoShape 115"/>
          <p:cNvSpPr>
            <a:spLocks noChangeArrowheads="1"/>
          </p:cNvSpPr>
          <p:nvPr/>
        </p:nvSpPr>
        <p:spPr bwMode="auto">
          <a:xfrm flipH="1">
            <a:off x="6132880" y="5134707"/>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9" name="AutoShape 115"/>
          <p:cNvSpPr>
            <a:spLocks noChangeArrowheads="1"/>
          </p:cNvSpPr>
          <p:nvPr/>
        </p:nvSpPr>
        <p:spPr bwMode="auto">
          <a:xfrm flipH="1">
            <a:off x="7287601" y="4906107"/>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40" name="AutoShape 115"/>
          <p:cNvSpPr>
            <a:spLocks noChangeArrowheads="1"/>
          </p:cNvSpPr>
          <p:nvPr/>
        </p:nvSpPr>
        <p:spPr bwMode="auto">
          <a:xfrm flipH="1">
            <a:off x="7705725" y="5316414"/>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Tree>
    <p:extLst>
      <p:ext uri="{BB962C8B-B14F-4D97-AF65-F5344CB8AC3E}">
        <p14:creationId xmlns:p14="http://schemas.microsoft.com/office/powerpoint/2010/main" xmlns="" val="801637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19458"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9462" name="ZoneTexte 11"/>
          <p:cNvSpPr txBox="1">
            <a:spLocks noChangeArrowheads="1"/>
          </p:cNvSpPr>
          <p:nvPr/>
        </p:nvSpPr>
        <p:spPr bwMode="auto">
          <a:xfrm>
            <a:off x="327025" y="323850"/>
            <a:ext cx="8602663" cy="461963"/>
          </a:xfrm>
          <a:prstGeom prst="rect">
            <a:avLst/>
          </a:prstGeom>
          <a:noFill/>
          <a:ln w="9525">
            <a:noFill/>
            <a:miter lim="800000"/>
            <a:headEnd/>
            <a:tailEnd/>
          </a:ln>
        </p:spPr>
        <p:txBody>
          <a:bodyPr>
            <a:spAutoFit/>
          </a:bodyPr>
          <a:lstStyle/>
          <a:p>
            <a:r>
              <a:rPr lang="fr-FR" sz="2200" dirty="0" smtClean="0">
                <a:solidFill>
                  <a:srgbClr val="604A7B"/>
                </a:solidFill>
                <a:latin typeface="Calibri" pitchFamily="34" charset="0"/>
              </a:rPr>
              <a:t>Concours </a:t>
            </a:r>
            <a:r>
              <a:rPr lang="fr-FR" sz="2200" dirty="0">
                <a:solidFill>
                  <a:srgbClr val="604A7B"/>
                </a:solidFill>
                <a:latin typeface="Calibri" pitchFamily="34" charset="0"/>
              </a:rPr>
              <a:t>« dessine ton métier du futur » </a:t>
            </a:r>
            <a:r>
              <a:rPr lang="fr-FR" sz="2400" dirty="0">
                <a:solidFill>
                  <a:srgbClr val="604A7B"/>
                </a:solidFill>
                <a:latin typeface="Calibri" pitchFamily="34" charset="0"/>
              </a:rPr>
              <a:t>  </a:t>
            </a:r>
          </a:p>
        </p:txBody>
      </p:sp>
      <p:sp>
        <p:nvSpPr>
          <p:cNvPr id="16" name="Rectangle 15"/>
          <p:cNvSpPr/>
          <p:nvPr/>
        </p:nvSpPr>
        <p:spPr>
          <a:xfrm>
            <a:off x="192088" y="1231900"/>
            <a:ext cx="1022350" cy="4445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Publics</a:t>
            </a:r>
            <a:endParaRPr lang="fr-FR" sz="1400" b="1">
              <a:solidFill>
                <a:schemeClr val="bg1"/>
              </a:solidFill>
              <a:ea typeface="ＭＳ Ｐゴシック" charset="-128"/>
            </a:endParaRPr>
          </a:p>
        </p:txBody>
      </p:sp>
      <p:sp>
        <p:nvSpPr>
          <p:cNvPr id="18" name="Pentagon 7"/>
          <p:cNvSpPr/>
          <p:nvPr/>
        </p:nvSpPr>
        <p:spPr>
          <a:xfrm>
            <a:off x="1285875" y="1231900"/>
            <a:ext cx="3362325" cy="4445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Collèges</a:t>
            </a:r>
            <a:endParaRPr lang="fr-FR" sz="1100" dirty="0">
              <a:solidFill>
                <a:schemeClr val="tx2"/>
              </a:solidFill>
              <a:ea typeface="ＭＳ Ｐゴシック" charset="-128"/>
            </a:endParaRPr>
          </a:p>
        </p:txBody>
      </p:sp>
      <p:sp>
        <p:nvSpPr>
          <p:cNvPr id="21" name="Rectangle 20"/>
          <p:cNvSpPr/>
          <p:nvPr/>
        </p:nvSpPr>
        <p:spPr>
          <a:xfrm>
            <a:off x="195263" y="2417763"/>
            <a:ext cx="1019175" cy="2413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Organisation</a:t>
            </a:r>
          </a:p>
          <a:p>
            <a:pPr marL="0" lvl="1" algn="ctr">
              <a:lnSpc>
                <a:spcPct val="80000"/>
              </a:lnSpc>
              <a:spcAft>
                <a:spcPts val="600"/>
              </a:spcAft>
              <a:defRPr/>
            </a:pPr>
            <a:r>
              <a:rPr lang="fr-FR" sz="1200" b="1">
                <a:solidFill>
                  <a:schemeClr val="bg1"/>
                </a:solidFill>
                <a:ea typeface="ＭＳ Ｐゴシック" charset="-128"/>
              </a:rPr>
              <a:t>Modalités</a:t>
            </a:r>
          </a:p>
        </p:txBody>
      </p:sp>
      <p:sp>
        <p:nvSpPr>
          <p:cNvPr id="22" name="Pentagon 9"/>
          <p:cNvSpPr/>
          <p:nvPr/>
        </p:nvSpPr>
        <p:spPr>
          <a:xfrm>
            <a:off x="1285875" y="2417763"/>
            <a:ext cx="3376613" cy="2413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defRPr/>
            </a:pPr>
            <a:r>
              <a:rPr lang="fr-FR" sz="1100" dirty="0">
                <a:solidFill>
                  <a:schemeClr val="tx2"/>
                </a:solidFill>
                <a:ea typeface="ＭＳ Ｐゴシック" charset="-128"/>
              </a:rPr>
              <a:t>En amont de la semaine, les élèves </a:t>
            </a:r>
            <a:r>
              <a:rPr lang="fr-FR" sz="1100" dirty="0" smtClean="0">
                <a:solidFill>
                  <a:schemeClr val="tx2"/>
                </a:solidFill>
                <a:ea typeface="ＭＳ Ｐゴシック" charset="-128"/>
              </a:rPr>
              <a:t>réalisent </a:t>
            </a:r>
            <a:r>
              <a:rPr lang="fr-FR" sz="1100" dirty="0">
                <a:solidFill>
                  <a:schemeClr val="tx2"/>
                </a:solidFill>
                <a:ea typeface="ＭＳ Ｐゴシック" charset="-128"/>
              </a:rPr>
              <a:t>une production graphique individuelle</a:t>
            </a:r>
          </a:p>
          <a:p>
            <a:pPr marL="88900" lvl="3" indent="-88900" algn="just">
              <a:buFont typeface="Arial" charset="0"/>
              <a:buChar char="•"/>
              <a:tabLst>
                <a:tab pos="88900" algn="l"/>
                <a:tab pos="271463" algn="l"/>
              </a:tabLst>
              <a:defRPr/>
            </a:pPr>
            <a:r>
              <a:rPr lang="fr-FR" sz="1100" dirty="0">
                <a:solidFill>
                  <a:schemeClr val="tx2"/>
                </a:solidFill>
                <a:ea typeface="ＭＳ Ｐゴシック" charset="-128"/>
              </a:rPr>
              <a:t>Durant la semaine, un dessin par classe est sélectionné par les élèves et envoyé à un établissement centralisateur</a:t>
            </a:r>
          </a:p>
          <a:p>
            <a:pPr marL="88900" lvl="3" indent="-88900" algn="just">
              <a:buFont typeface="Arial" charset="0"/>
              <a:buChar char="•"/>
              <a:tabLst>
                <a:tab pos="88900" algn="l"/>
                <a:tab pos="271463" algn="l"/>
              </a:tabLst>
              <a:defRPr/>
            </a:pPr>
            <a:r>
              <a:rPr lang="fr-FR" sz="1100" dirty="0">
                <a:solidFill>
                  <a:schemeClr val="tx2"/>
                </a:solidFill>
                <a:ea typeface="ＭＳ Ｐゴシック" charset="-128"/>
              </a:rPr>
              <a:t>Exposition des productions lors d’une manifestation locale </a:t>
            </a:r>
            <a:endParaRPr lang="fr-FR" sz="1100" dirty="0" smtClean="0">
              <a:solidFill>
                <a:schemeClr val="tx2"/>
              </a:solidFill>
              <a:ea typeface="ＭＳ Ｐゴシック" charset="-128"/>
            </a:endParaRP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Choix </a:t>
            </a:r>
            <a:r>
              <a:rPr lang="fr-FR" sz="1100" dirty="0">
                <a:solidFill>
                  <a:schemeClr val="tx2"/>
                </a:solidFill>
                <a:ea typeface="ＭＳ Ｐゴシック" charset="-128"/>
              </a:rPr>
              <a:t>par vote du meilleur dessin par les élèves</a:t>
            </a:r>
          </a:p>
          <a:p>
            <a:pPr marL="88900" lvl="3" indent="-88900" algn="just">
              <a:buFont typeface="Arial" charset="0"/>
              <a:buChar char="•"/>
              <a:tabLst>
                <a:tab pos="88900" algn="l"/>
                <a:tab pos="271463" algn="l"/>
              </a:tabLst>
              <a:defRPr/>
            </a:pPr>
            <a:r>
              <a:rPr lang="fr-FR" sz="1100" dirty="0">
                <a:solidFill>
                  <a:schemeClr val="tx2"/>
                </a:solidFill>
                <a:ea typeface="ＭＳ Ｐゴシック" charset="-128"/>
              </a:rPr>
              <a:t>Invitation du vainqueur représentant sa classe et son établissement et remise d’une récompense lors d’une manifestation </a:t>
            </a:r>
            <a:r>
              <a:rPr lang="fr-FR" sz="1100" dirty="0" smtClean="0">
                <a:solidFill>
                  <a:schemeClr val="tx2"/>
                </a:solidFill>
                <a:ea typeface="ＭＳ Ｐゴシック" charset="-128"/>
              </a:rPr>
              <a:t>locale</a:t>
            </a:r>
            <a:endParaRPr lang="fr-FR" sz="1100" dirty="0">
              <a:solidFill>
                <a:schemeClr val="tx2"/>
              </a:solidFill>
              <a:ea typeface="ＭＳ Ｐゴシック" charset="-128"/>
            </a:endParaRPr>
          </a:p>
          <a:p>
            <a:pPr marL="88900" lvl="3" indent="-88900" algn="just">
              <a:buFont typeface="Arial" charset="0"/>
              <a:buChar char="•"/>
              <a:tabLst>
                <a:tab pos="88900" algn="l"/>
                <a:tab pos="271463" algn="l"/>
              </a:tabLst>
              <a:defRPr/>
            </a:pPr>
            <a:r>
              <a:rPr lang="fr-FR" sz="1100" dirty="0">
                <a:solidFill>
                  <a:schemeClr val="tx2"/>
                </a:solidFill>
                <a:ea typeface="ＭＳ Ｐゴシック" charset="-128"/>
              </a:rPr>
              <a:t>Réalisation d’un mur numérique (scan des dessins par les professeurs) </a:t>
            </a:r>
          </a:p>
        </p:txBody>
      </p:sp>
      <p:sp>
        <p:nvSpPr>
          <p:cNvPr id="26" name="Rectangle 25"/>
          <p:cNvSpPr/>
          <p:nvPr/>
        </p:nvSpPr>
        <p:spPr>
          <a:xfrm>
            <a:off x="195263" y="4933950"/>
            <a:ext cx="1019175" cy="785813"/>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Pilotage</a:t>
            </a:r>
          </a:p>
        </p:txBody>
      </p:sp>
      <p:sp>
        <p:nvSpPr>
          <p:cNvPr id="27" name="Pentagon 9"/>
          <p:cNvSpPr/>
          <p:nvPr/>
        </p:nvSpPr>
        <p:spPr>
          <a:xfrm>
            <a:off x="1285875" y="4933950"/>
            <a:ext cx="3376613" cy="792163"/>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Un membre </a:t>
            </a:r>
            <a:r>
              <a:rPr lang="fr-FR" sz="1100" dirty="0" smtClean="0">
                <a:solidFill>
                  <a:schemeClr val="tx2"/>
                </a:solidFill>
                <a:ea typeface="ＭＳ Ｐゴシック" charset="-128"/>
              </a:rPr>
              <a:t>de </a:t>
            </a:r>
            <a:r>
              <a:rPr lang="fr-FR" sz="1100" dirty="0">
                <a:solidFill>
                  <a:schemeClr val="tx2"/>
                </a:solidFill>
                <a:ea typeface="ＭＳ Ｐゴシック" charset="-128"/>
              </a:rPr>
              <a:t>l’équipe projet du bassin</a:t>
            </a:r>
          </a:p>
          <a:p>
            <a:pPr marL="88900" lvl="3" indent="-88900" algn="just">
              <a:buFont typeface="Arial" charset="0"/>
              <a:buChar char="•"/>
              <a:tabLst>
                <a:tab pos="271463" algn="l"/>
              </a:tabLst>
              <a:defRPr/>
            </a:pPr>
            <a:r>
              <a:rPr lang="fr-FR" sz="1100" dirty="0">
                <a:solidFill>
                  <a:schemeClr val="tx2"/>
                </a:solidFill>
                <a:ea typeface="ＭＳ Ｐゴシック" charset="-128"/>
              </a:rPr>
              <a:t>Les équipes de direction des établissements</a:t>
            </a:r>
          </a:p>
          <a:p>
            <a:pPr marL="88900" lvl="3" indent="-88900" algn="just">
              <a:buFont typeface="Arial" charset="0"/>
              <a:buChar char="•"/>
              <a:tabLst>
                <a:tab pos="271463" algn="l"/>
              </a:tabLst>
              <a:defRPr/>
            </a:pPr>
            <a:r>
              <a:rPr lang="fr-FR" sz="1100" dirty="0">
                <a:solidFill>
                  <a:schemeClr val="tx2"/>
                </a:solidFill>
                <a:ea typeface="ＭＳ Ｐゴシック" charset="-128"/>
              </a:rPr>
              <a:t>Les équipes enseignantes d’arts plastiques</a:t>
            </a:r>
          </a:p>
        </p:txBody>
      </p:sp>
      <p:sp>
        <p:nvSpPr>
          <p:cNvPr id="28" name="Rectangle 27"/>
          <p:cNvSpPr/>
          <p:nvPr/>
        </p:nvSpPr>
        <p:spPr>
          <a:xfrm>
            <a:off x="192088" y="1752600"/>
            <a:ext cx="1022350" cy="566738"/>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Objectifs</a:t>
            </a:r>
          </a:p>
        </p:txBody>
      </p:sp>
      <p:sp>
        <p:nvSpPr>
          <p:cNvPr id="29" name="Pentagon 7"/>
          <p:cNvSpPr/>
          <p:nvPr/>
        </p:nvSpPr>
        <p:spPr>
          <a:xfrm>
            <a:off x="1285875" y="1752600"/>
            <a:ext cx="3362325" cy="566738"/>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Proposer aux élèves </a:t>
            </a:r>
            <a:r>
              <a:rPr lang="fr-FR" sz="1100" dirty="0" smtClean="0">
                <a:solidFill>
                  <a:schemeClr val="tx2"/>
                </a:solidFill>
                <a:ea typeface="ＭＳ Ｐゴシック" charset="-128"/>
              </a:rPr>
              <a:t>une </a:t>
            </a:r>
            <a:r>
              <a:rPr lang="fr-FR" sz="1100" dirty="0">
                <a:solidFill>
                  <a:schemeClr val="tx2"/>
                </a:solidFill>
                <a:ea typeface="ＭＳ Ｐゴシック" charset="-128"/>
              </a:rPr>
              <a:t>action relative au PDMF</a:t>
            </a:r>
          </a:p>
          <a:p>
            <a:pPr marL="88900" lvl="3" indent="-88900" algn="just">
              <a:buFont typeface="Arial" charset="0"/>
              <a:buChar char="•"/>
              <a:tabLst>
                <a:tab pos="271463" algn="l"/>
              </a:tabLst>
              <a:defRPr/>
            </a:pPr>
            <a:r>
              <a:rPr lang="fr-FR" sz="1100" dirty="0">
                <a:solidFill>
                  <a:schemeClr val="tx2"/>
                </a:solidFill>
                <a:ea typeface="ＭＳ Ｐゴシック" charset="-128"/>
              </a:rPr>
              <a:t>Questionner les élèves sur les </a:t>
            </a:r>
            <a:r>
              <a:rPr lang="fr-FR" sz="1100" dirty="0">
                <a:solidFill>
                  <a:srgbClr val="002060"/>
                </a:solidFill>
                <a:ea typeface="ＭＳ Ｐゴシック" charset="-128"/>
              </a:rPr>
              <a:t>métiers</a:t>
            </a:r>
          </a:p>
        </p:txBody>
      </p:sp>
      <p:sp>
        <p:nvSpPr>
          <p:cNvPr id="19" name="Rectangle 18"/>
          <p:cNvSpPr/>
          <p:nvPr/>
        </p:nvSpPr>
        <p:spPr>
          <a:xfrm>
            <a:off x="192088" y="5791200"/>
            <a:ext cx="1019175" cy="658813"/>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Réalisation</a:t>
            </a:r>
          </a:p>
          <a:p>
            <a:pPr marL="0" lvl="1" algn="ctr">
              <a:lnSpc>
                <a:spcPct val="80000"/>
              </a:lnSpc>
              <a:spcAft>
                <a:spcPts val="600"/>
              </a:spcAft>
              <a:defRPr/>
            </a:pPr>
            <a:r>
              <a:rPr lang="fr-FR" sz="1200" b="1">
                <a:solidFill>
                  <a:schemeClr val="bg1"/>
                </a:solidFill>
                <a:ea typeface="ＭＳ Ｐゴシック" charset="-128"/>
              </a:rPr>
              <a:t>Production</a:t>
            </a:r>
          </a:p>
        </p:txBody>
      </p:sp>
      <p:sp>
        <p:nvSpPr>
          <p:cNvPr id="23" name="Pentagon 9"/>
          <p:cNvSpPr/>
          <p:nvPr/>
        </p:nvSpPr>
        <p:spPr>
          <a:xfrm>
            <a:off x="1285875" y="5791200"/>
            <a:ext cx="3376613" cy="658813"/>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Une feuille A4 par élève (classe, </a:t>
            </a:r>
            <a:r>
              <a:rPr lang="fr-FR" sz="1100" dirty="0" smtClean="0">
                <a:solidFill>
                  <a:schemeClr val="tx2"/>
                </a:solidFill>
                <a:ea typeface="ＭＳ Ｐゴシック" charset="-128"/>
              </a:rPr>
              <a:t>établissement, </a:t>
            </a:r>
            <a:r>
              <a:rPr lang="fr-FR" sz="1100" dirty="0">
                <a:solidFill>
                  <a:schemeClr val="tx2"/>
                </a:solidFill>
                <a:ea typeface="ＭＳ Ｐゴシック" charset="-128"/>
              </a:rPr>
              <a:t>nom au dos)</a:t>
            </a:r>
          </a:p>
          <a:p>
            <a:pPr marL="88900" lvl="3" indent="-88900" algn="just">
              <a:buFont typeface="Arial" charset="0"/>
              <a:buChar char="•"/>
              <a:tabLst>
                <a:tab pos="271463" algn="l"/>
              </a:tabLst>
              <a:defRPr/>
            </a:pPr>
            <a:r>
              <a:rPr lang="fr-FR" sz="1100" dirty="0">
                <a:solidFill>
                  <a:schemeClr val="tx2"/>
                </a:solidFill>
                <a:ea typeface="ＭＳ Ｐゴシック" charset="-128"/>
              </a:rPr>
              <a:t>Technique graphique libre</a:t>
            </a:r>
          </a:p>
        </p:txBody>
      </p:sp>
      <p:sp>
        <p:nvSpPr>
          <p:cNvPr id="25" name="Rectangle 24"/>
          <p:cNvSpPr/>
          <p:nvPr/>
        </p:nvSpPr>
        <p:spPr>
          <a:xfrm>
            <a:off x="4800600" y="4201120"/>
            <a:ext cx="4248150" cy="381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Calendrier</a:t>
            </a:r>
          </a:p>
        </p:txBody>
      </p:sp>
      <p:sp>
        <p:nvSpPr>
          <p:cNvPr id="35" name="Flèche vers la droite 34"/>
          <p:cNvSpPr/>
          <p:nvPr/>
        </p:nvSpPr>
        <p:spPr>
          <a:xfrm>
            <a:off x="4826000" y="5082183"/>
            <a:ext cx="4191000" cy="1227137"/>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19478" name="AutoShape 115"/>
          <p:cNvSpPr>
            <a:spLocks noChangeArrowheads="1"/>
          </p:cNvSpPr>
          <p:nvPr/>
        </p:nvSpPr>
        <p:spPr bwMode="auto">
          <a:xfrm flipH="1">
            <a:off x="4876800" y="5758458"/>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19479" name="ZoneTexte 36"/>
          <p:cNvSpPr txBox="1">
            <a:spLocks noChangeArrowheads="1"/>
          </p:cNvSpPr>
          <p:nvPr/>
        </p:nvSpPr>
        <p:spPr bwMode="auto">
          <a:xfrm>
            <a:off x="5006975" y="5636220"/>
            <a:ext cx="741363" cy="368300"/>
          </a:xfrm>
          <a:prstGeom prst="rect">
            <a:avLst/>
          </a:prstGeom>
          <a:noFill/>
          <a:ln w="9525">
            <a:noFill/>
            <a:miter lim="800000"/>
            <a:headEnd/>
            <a:tailEnd/>
          </a:ln>
        </p:spPr>
        <p:txBody>
          <a:bodyPr>
            <a:spAutoFit/>
          </a:bodyPr>
          <a:lstStyle/>
          <a:p>
            <a:r>
              <a:rPr lang="fr-FR" sz="900" dirty="0">
                <a:solidFill>
                  <a:schemeClr val="bg1"/>
                </a:solidFill>
                <a:latin typeface="Calibri" pitchFamily="34" charset="0"/>
              </a:rPr>
              <a:t>Production des dessins</a:t>
            </a:r>
          </a:p>
        </p:txBody>
      </p:sp>
      <p:sp>
        <p:nvSpPr>
          <p:cNvPr id="19480" name="AutoShape 115"/>
          <p:cNvSpPr>
            <a:spLocks noChangeArrowheads="1"/>
          </p:cNvSpPr>
          <p:nvPr/>
        </p:nvSpPr>
        <p:spPr bwMode="auto">
          <a:xfrm flipH="1">
            <a:off x="6773863" y="5653683"/>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19481" name="ZoneTexte 38"/>
          <p:cNvSpPr txBox="1">
            <a:spLocks noChangeArrowheads="1"/>
          </p:cNvSpPr>
          <p:nvPr/>
        </p:nvSpPr>
        <p:spPr bwMode="auto">
          <a:xfrm>
            <a:off x="6869113" y="5469533"/>
            <a:ext cx="747712" cy="508000"/>
          </a:xfrm>
          <a:prstGeom prst="rect">
            <a:avLst/>
          </a:prstGeom>
          <a:noFill/>
          <a:ln w="9525">
            <a:noFill/>
            <a:miter lim="800000"/>
            <a:headEnd/>
            <a:tailEnd/>
          </a:ln>
        </p:spPr>
        <p:txBody>
          <a:bodyPr>
            <a:spAutoFit/>
          </a:bodyPr>
          <a:lstStyle/>
          <a:p>
            <a:r>
              <a:rPr lang="fr-FR" sz="900" dirty="0">
                <a:solidFill>
                  <a:schemeClr val="bg1"/>
                </a:solidFill>
                <a:latin typeface="Calibri" pitchFamily="34" charset="0"/>
              </a:rPr>
              <a:t>Exposition manifestation locale</a:t>
            </a:r>
          </a:p>
        </p:txBody>
      </p:sp>
      <p:sp>
        <p:nvSpPr>
          <p:cNvPr id="44" name="ZoneTexte 43"/>
          <p:cNvSpPr txBox="1"/>
          <p:nvPr/>
        </p:nvSpPr>
        <p:spPr>
          <a:xfrm>
            <a:off x="4808538" y="4620220"/>
            <a:ext cx="1779686"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endParaRPr>
          </a:p>
        </p:txBody>
      </p:sp>
      <p:sp>
        <p:nvSpPr>
          <p:cNvPr id="52" name="ZoneTexte 51"/>
          <p:cNvSpPr txBox="1"/>
          <p:nvPr/>
        </p:nvSpPr>
        <p:spPr>
          <a:xfrm>
            <a:off x="6660231" y="4620220"/>
            <a:ext cx="2391693"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a:t>
            </a:r>
            <a:r>
              <a:rPr lang="fr-FR" sz="1000" b="1" dirty="0">
                <a:solidFill>
                  <a:schemeClr val="bg1"/>
                </a:solidFill>
                <a:ea typeface="ＭＳ Ｐゴシック" charset="-128"/>
              </a:rPr>
              <a:t>la persévérance scolaire</a:t>
            </a:r>
          </a:p>
        </p:txBody>
      </p:sp>
      <p:pic>
        <p:nvPicPr>
          <p:cNvPr id="19484" name="Image 53"/>
          <p:cNvPicPr>
            <a:picLocks noChangeAspect="1"/>
          </p:cNvPicPr>
          <p:nvPr/>
        </p:nvPicPr>
        <p:blipFill>
          <a:blip r:embed="rId2"/>
          <a:srcRect/>
          <a:stretch>
            <a:fillRect/>
          </a:stretch>
        </p:blipFill>
        <p:spPr bwMode="auto">
          <a:xfrm>
            <a:off x="6972298" y="1051927"/>
            <a:ext cx="2010265" cy="3036848"/>
          </a:xfrm>
          <a:prstGeom prst="rect">
            <a:avLst/>
          </a:prstGeom>
          <a:noFill/>
          <a:ln w="9525">
            <a:noFill/>
            <a:miter lim="800000"/>
            <a:headEnd/>
            <a:tailEnd/>
          </a:ln>
        </p:spPr>
      </p:pic>
      <p:pic>
        <p:nvPicPr>
          <p:cNvPr id="19486" name="Image 56"/>
          <p:cNvPicPr>
            <a:picLocks noChangeAspect="1"/>
          </p:cNvPicPr>
          <p:nvPr/>
        </p:nvPicPr>
        <p:blipFill>
          <a:blip r:embed="rId3"/>
          <a:srcRect/>
          <a:stretch>
            <a:fillRect/>
          </a:stretch>
        </p:blipFill>
        <p:spPr bwMode="auto">
          <a:xfrm>
            <a:off x="4808538" y="2541810"/>
            <a:ext cx="2108200" cy="1546965"/>
          </a:xfrm>
          <a:prstGeom prst="rect">
            <a:avLst/>
          </a:prstGeom>
          <a:noFill/>
          <a:ln w="9525">
            <a:noFill/>
            <a:miter lim="800000"/>
            <a:headEnd/>
            <a:tailEnd/>
          </a:ln>
        </p:spPr>
      </p:pic>
      <p:sp>
        <p:nvSpPr>
          <p:cNvPr id="19487" name="AutoShape 115"/>
          <p:cNvSpPr>
            <a:spLocks noChangeArrowheads="1"/>
          </p:cNvSpPr>
          <p:nvPr/>
        </p:nvSpPr>
        <p:spPr bwMode="auto">
          <a:xfrm flipH="1">
            <a:off x="5834063" y="5653683"/>
            <a:ext cx="144462"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19488" name="ZoneTexte 58"/>
          <p:cNvSpPr txBox="1">
            <a:spLocks noChangeArrowheads="1"/>
          </p:cNvSpPr>
          <p:nvPr/>
        </p:nvSpPr>
        <p:spPr bwMode="auto">
          <a:xfrm>
            <a:off x="5938838" y="5391745"/>
            <a:ext cx="936625" cy="646113"/>
          </a:xfrm>
          <a:prstGeom prst="rect">
            <a:avLst/>
          </a:prstGeom>
          <a:noFill/>
          <a:ln w="9525">
            <a:noFill/>
            <a:miter lim="800000"/>
            <a:headEnd/>
            <a:tailEnd/>
          </a:ln>
        </p:spPr>
        <p:txBody>
          <a:bodyPr>
            <a:spAutoFit/>
          </a:bodyPr>
          <a:lstStyle/>
          <a:p>
            <a:r>
              <a:rPr lang="fr-FR" sz="900" dirty="0">
                <a:solidFill>
                  <a:schemeClr val="bg1"/>
                </a:solidFill>
                <a:latin typeface="Calibri" pitchFamily="34" charset="0"/>
              </a:rPr>
              <a:t>Envoi des productions à l’établissement centralisateur</a:t>
            </a:r>
          </a:p>
        </p:txBody>
      </p:sp>
      <p:sp>
        <p:nvSpPr>
          <p:cNvPr id="19489" name="AutoShape 115"/>
          <p:cNvSpPr>
            <a:spLocks noChangeArrowheads="1"/>
          </p:cNvSpPr>
          <p:nvPr/>
        </p:nvSpPr>
        <p:spPr bwMode="auto">
          <a:xfrm flipH="1">
            <a:off x="7493000" y="5653683"/>
            <a:ext cx="144463"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19490" name="ZoneTexte 60"/>
          <p:cNvSpPr txBox="1">
            <a:spLocks noChangeArrowheads="1"/>
          </p:cNvSpPr>
          <p:nvPr/>
        </p:nvSpPr>
        <p:spPr bwMode="auto">
          <a:xfrm>
            <a:off x="7597775" y="5544145"/>
            <a:ext cx="747713" cy="368300"/>
          </a:xfrm>
          <a:prstGeom prst="rect">
            <a:avLst/>
          </a:prstGeom>
          <a:noFill/>
          <a:ln w="9525">
            <a:noFill/>
            <a:miter lim="800000"/>
            <a:headEnd/>
            <a:tailEnd/>
          </a:ln>
        </p:spPr>
        <p:txBody>
          <a:bodyPr>
            <a:spAutoFit/>
          </a:bodyPr>
          <a:lstStyle/>
          <a:p>
            <a:r>
              <a:rPr lang="fr-FR" sz="900" dirty="0">
                <a:solidFill>
                  <a:schemeClr val="bg1"/>
                </a:solidFill>
                <a:latin typeface="Calibri" pitchFamily="34" charset="0"/>
              </a:rPr>
              <a:t>Vote des élèves </a:t>
            </a:r>
          </a:p>
        </p:txBody>
      </p:sp>
      <p:sp>
        <p:nvSpPr>
          <p:cNvPr id="19491" name="AutoShape 115"/>
          <p:cNvSpPr>
            <a:spLocks noChangeArrowheads="1"/>
          </p:cNvSpPr>
          <p:nvPr/>
        </p:nvSpPr>
        <p:spPr bwMode="auto">
          <a:xfrm flipH="1">
            <a:off x="8115300" y="5648920"/>
            <a:ext cx="144463" cy="144463"/>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19492" name="ZoneTexte 67"/>
          <p:cNvSpPr txBox="1">
            <a:spLocks noChangeArrowheads="1"/>
          </p:cNvSpPr>
          <p:nvPr/>
        </p:nvSpPr>
        <p:spPr bwMode="auto">
          <a:xfrm>
            <a:off x="8210550" y="5596533"/>
            <a:ext cx="900113" cy="230187"/>
          </a:xfrm>
          <a:prstGeom prst="rect">
            <a:avLst/>
          </a:prstGeom>
          <a:noFill/>
          <a:ln w="9525">
            <a:noFill/>
            <a:miter lim="800000"/>
            <a:headEnd/>
            <a:tailEnd/>
          </a:ln>
        </p:spPr>
        <p:txBody>
          <a:bodyPr>
            <a:spAutoFit/>
          </a:bodyPr>
          <a:lstStyle/>
          <a:p>
            <a:r>
              <a:rPr lang="fr-FR" sz="900" dirty="0">
                <a:solidFill>
                  <a:schemeClr val="bg1"/>
                </a:solidFill>
                <a:latin typeface="Calibri" pitchFamily="34" charset="0"/>
              </a:rPr>
              <a:t>Récompense</a:t>
            </a:r>
          </a:p>
        </p:txBody>
      </p:sp>
      <p:sp>
        <p:nvSpPr>
          <p:cNvPr id="19493" name="Espace réservé du numéro de diapositive 38"/>
          <p:cNvSpPr>
            <a:spLocks noGrp="1"/>
          </p:cNvSpPr>
          <p:nvPr>
            <p:ph type="sldNum" sz="quarter" idx="12"/>
          </p:nvPr>
        </p:nvSpPr>
        <p:spPr bwMode="auto">
          <a:noFill/>
          <a:ln>
            <a:miter lim="800000"/>
            <a:headEnd/>
            <a:tailEnd/>
          </a:ln>
        </p:spPr>
        <p:txBody>
          <a:bodyPr/>
          <a:lstStyle/>
          <a:p>
            <a:fld id="{B4AD8235-7A2E-4DB4-BAAC-7EBF4D3EDE1E}" type="slidenum">
              <a:rPr lang="fr-FR" smtClean="0">
                <a:latin typeface="Calibri" pitchFamily="34" charset="0"/>
                <a:ea typeface="ＭＳ Ｐゴシック"/>
                <a:cs typeface="ＭＳ Ｐゴシック"/>
              </a:rPr>
              <a:pPr/>
              <a:t>22</a:t>
            </a:fld>
            <a:endParaRPr lang="fr-FR" smtClean="0">
              <a:latin typeface="Calibri" pitchFamily="34" charset="0"/>
              <a:ea typeface="ＭＳ Ｐゴシック"/>
              <a:cs typeface="ＭＳ Ｐゴシック"/>
            </a:endParaRPr>
          </a:p>
        </p:txBody>
      </p:sp>
      <p:sp>
        <p:nvSpPr>
          <p:cNvPr id="19494" name="AutoShape 115"/>
          <p:cNvSpPr>
            <a:spLocks noChangeArrowheads="1"/>
          </p:cNvSpPr>
          <p:nvPr/>
        </p:nvSpPr>
        <p:spPr bwMode="auto">
          <a:xfrm flipH="1">
            <a:off x="5003800" y="5434608"/>
            <a:ext cx="185738"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19495" name="ZoneTexte 36"/>
          <p:cNvSpPr txBox="1">
            <a:spLocks noChangeArrowheads="1"/>
          </p:cNvSpPr>
          <p:nvPr/>
        </p:nvSpPr>
        <p:spPr bwMode="auto">
          <a:xfrm>
            <a:off x="5133975" y="5312370"/>
            <a:ext cx="962025" cy="369888"/>
          </a:xfrm>
          <a:prstGeom prst="rect">
            <a:avLst/>
          </a:prstGeom>
          <a:noFill/>
          <a:ln w="9525">
            <a:noFill/>
            <a:miter lim="800000"/>
            <a:headEnd/>
            <a:tailEnd/>
          </a:ln>
        </p:spPr>
        <p:txBody>
          <a:bodyPr>
            <a:spAutoFit/>
          </a:bodyPr>
          <a:lstStyle/>
          <a:p>
            <a:r>
              <a:rPr lang="fr-FR" sz="900" dirty="0">
                <a:solidFill>
                  <a:schemeClr val="bg1"/>
                </a:solidFill>
                <a:latin typeface="Calibri" pitchFamily="34" charset="0"/>
              </a:rPr>
              <a:t>Sélection d’un dessin par classe</a:t>
            </a:r>
          </a:p>
        </p:txBody>
      </p:sp>
      <p:pic>
        <p:nvPicPr>
          <p:cNvPr id="39" name="Image 38"/>
          <p:cNvPicPr>
            <a:picLocks noChangeAspect="1"/>
          </p:cNvPicPr>
          <p:nvPr/>
        </p:nvPicPr>
        <p:blipFill>
          <a:blip r:embed="rId4" cstate="print"/>
          <a:stretch>
            <a:fillRect/>
          </a:stretch>
        </p:blipFill>
        <p:spPr>
          <a:xfrm>
            <a:off x="4953000" y="1131702"/>
            <a:ext cx="1828800" cy="130669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20482"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20486" name="ZoneTexte 11"/>
          <p:cNvSpPr txBox="1">
            <a:spLocks noChangeArrowheads="1"/>
          </p:cNvSpPr>
          <p:nvPr/>
        </p:nvSpPr>
        <p:spPr bwMode="auto">
          <a:xfrm>
            <a:off x="327025" y="323850"/>
            <a:ext cx="8602663" cy="427038"/>
          </a:xfrm>
          <a:prstGeom prst="rect">
            <a:avLst/>
          </a:prstGeom>
          <a:noFill/>
          <a:ln w="9525">
            <a:noFill/>
            <a:miter lim="800000"/>
            <a:headEnd/>
            <a:tailEnd/>
          </a:ln>
        </p:spPr>
        <p:txBody>
          <a:bodyPr>
            <a:spAutoFit/>
          </a:bodyPr>
          <a:lstStyle/>
          <a:p>
            <a:r>
              <a:rPr lang="fr-FR" sz="2200" dirty="0" smtClean="0">
                <a:solidFill>
                  <a:srgbClr val="604A7B"/>
                </a:solidFill>
                <a:latin typeface="Calibri" pitchFamily="34" charset="0"/>
              </a:rPr>
              <a:t>Concours  </a:t>
            </a:r>
            <a:r>
              <a:rPr lang="fr-FR" sz="2200" dirty="0">
                <a:solidFill>
                  <a:srgbClr val="604A7B"/>
                </a:solidFill>
                <a:latin typeface="Calibri" pitchFamily="34" charset="0"/>
              </a:rPr>
              <a:t>« </a:t>
            </a:r>
            <a:r>
              <a:rPr lang="fr-FR" sz="2200" dirty="0" smtClean="0">
                <a:solidFill>
                  <a:srgbClr val="604A7B"/>
                </a:solidFill>
                <a:latin typeface="Calibri" pitchFamily="34" charset="0"/>
              </a:rPr>
              <a:t>la </a:t>
            </a:r>
            <a:r>
              <a:rPr lang="fr-FR" sz="2200" dirty="0">
                <a:solidFill>
                  <a:srgbClr val="604A7B"/>
                </a:solidFill>
                <a:latin typeface="Calibri" pitchFamily="34" charset="0"/>
              </a:rPr>
              <a:t>lettre de  motivation impossible/imaginaire/rêvé » </a:t>
            </a:r>
            <a:r>
              <a:rPr lang="fr-FR" sz="2200" dirty="0">
                <a:solidFill>
                  <a:srgbClr val="CC0066"/>
                </a:solidFill>
                <a:latin typeface="Calibri" pitchFamily="34" charset="0"/>
              </a:rPr>
              <a:t>  </a:t>
            </a:r>
          </a:p>
        </p:txBody>
      </p:sp>
      <p:sp>
        <p:nvSpPr>
          <p:cNvPr id="16" name="Rectangle 15"/>
          <p:cNvSpPr/>
          <p:nvPr/>
        </p:nvSpPr>
        <p:spPr>
          <a:xfrm>
            <a:off x="192088" y="1020763"/>
            <a:ext cx="1022350" cy="503237"/>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Publics</a:t>
            </a:r>
          </a:p>
        </p:txBody>
      </p:sp>
      <p:sp>
        <p:nvSpPr>
          <p:cNvPr id="18" name="Pentagon 7"/>
          <p:cNvSpPr/>
          <p:nvPr/>
        </p:nvSpPr>
        <p:spPr>
          <a:xfrm>
            <a:off x="1285875" y="1020763"/>
            <a:ext cx="3351213" cy="503237"/>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pPr>
            <a:r>
              <a:rPr lang="fr-FR" sz="1100" dirty="0" smtClean="0">
                <a:solidFill>
                  <a:schemeClr val="tx2"/>
                </a:solidFill>
                <a:ea typeface="ＭＳ Ｐゴシック"/>
                <a:cs typeface="ＭＳ Ｐゴシック"/>
              </a:rPr>
              <a:t>Collèges</a:t>
            </a:r>
            <a:endParaRPr lang="fr-FR" sz="1100" dirty="0">
              <a:solidFill>
                <a:schemeClr val="tx2"/>
              </a:solidFill>
              <a:ea typeface="ＭＳ Ｐゴシック"/>
              <a:cs typeface="ＭＳ Ｐゴシック"/>
            </a:endParaRPr>
          </a:p>
        </p:txBody>
      </p:sp>
      <p:sp>
        <p:nvSpPr>
          <p:cNvPr id="21" name="Rectangle 20"/>
          <p:cNvSpPr/>
          <p:nvPr/>
        </p:nvSpPr>
        <p:spPr>
          <a:xfrm>
            <a:off x="192088" y="2438400"/>
            <a:ext cx="1019175" cy="205105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Organisation</a:t>
            </a:r>
          </a:p>
          <a:p>
            <a:pPr marL="0" lvl="1" algn="ctr">
              <a:lnSpc>
                <a:spcPct val="80000"/>
              </a:lnSpc>
              <a:defRPr/>
            </a:pPr>
            <a:r>
              <a:rPr lang="fr-FR" sz="1200" b="1">
                <a:solidFill>
                  <a:schemeClr val="bg1"/>
                </a:solidFill>
                <a:ea typeface="ＭＳ Ｐゴシック" charset="-128"/>
              </a:rPr>
              <a:t>Modalités</a:t>
            </a:r>
          </a:p>
        </p:txBody>
      </p:sp>
      <p:sp>
        <p:nvSpPr>
          <p:cNvPr id="22" name="Pentagon 9"/>
          <p:cNvSpPr/>
          <p:nvPr/>
        </p:nvSpPr>
        <p:spPr>
          <a:xfrm>
            <a:off x="1285875" y="2438400"/>
            <a:ext cx="3340100" cy="205105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En amont de la semaine, les élèves </a:t>
            </a:r>
            <a:r>
              <a:rPr lang="fr-FR" sz="1100" dirty="0" smtClean="0">
                <a:solidFill>
                  <a:schemeClr val="tx2"/>
                </a:solidFill>
                <a:ea typeface="ＭＳ Ｐゴシック" charset="-128"/>
              </a:rPr>
              <a:t>rédigent </a:t>
            </a:r>
            <a:r>
              <a:rPr lang="fr-FR" sz="1100" dirty="0">
                <a:solidFill>
                  <a:schemeClr val="tx2"/>
                </a:solidFill>
                <a:ea typeface="ＭＳ Ｐゴシック" charset="-128"/>
              </a:rPr>
              <a:t>la lettre en réponse à une proposition d’annonce</a:t>
            </a:r>
          </a:p>
          <a:p>
            <a:pPr marL="88900" lvl="3" indent="-88900" algn="just">
              <a:buFont typeface="Arial" charset="0"/>
              <a:buChar char="•"/>
              <a:tabLst>
                <a:tab pos="271463" algn="l"/>
              </a:tabLst>
              <a:defRPr/>
            </a:pPr>
            <a:r>
              <a:rPr lang="fr-FR" sz="1100" dirty="0">
                <a:solidFill>
                  <a:schemeClr val="tx2"/>
                </a:solidFill>
                <a:ea typeface="ＭＳ Ｐゴシック" charset="-128"/>
              </a:rPr>
              <a:t>Durant la semaine, une lettre par classe est sélectionnée par les élèves et envoyée à un établissement centralisateur</a:t>
            </a:r>
          </a:p>
          <a:p>
            <a:pPr marL="88900" lvl="3" indent="-88900" algn="just">
              <a:buFont typeface="Arial" charset="0"/>
              <a:buChar char="•"/>
              <a:tabLst>
                <a:tab pos="88900" algn="l"/>
                <a:tab pos="271463" algn="l"/>
              </a:tabLst>
              <a:defRPr/>
            </a:pPr>
            <a:r>
              <a:rPr lang="fr-FR" sz="1100" dirty="0">
                <a:solidFill>
                  <a:schemeClr val="tx2"/>
                </a:solidFill>
                <a:ea typeface="ＭＳ Ｐゴシック" charset="-128"/>
              </a:rPr>
              <a:t>Exposition des productions lors d’une manifestation </a:t>
            </a:r>
            <a:r>
              <a:rPr lang="fr-FR" sz="1100" dirty="0" smtClean="0">
                <a:solidFill>
                  <a:schemeClr val="tx2"/>
                </a:solidFill>
                <a:ea typeface="ＭＳ Ｐゴシック" charset="-128"/>
              </a:rPr>
              <a:t>locale</a:t>
            </a:r>
            <a:endParaRPr lang="fr-FR" sz="1100" dirty="0">
              <a:solidFill>
                <a:schemeClr val="tx2"/>
              </a:solidFill>
              <a:ea typeface="ＭＳ Ｐゴシック" charset="-128"/>
            </a:endParaRPr>
          </a:p>
          <a:p>
            <a:pPr marL="88900" lvl="3" indent="-88900" algn="just">
              <a:buFont typeface="Arial" charset="0"/>
              <a:buChar char="•"/>
              <a:tabLst>
                <a:tab pos="271463" algn="l"/>
              </a:tabLst>
              <a:defRPr/>
            </a:pPr>
            <a:r>
              <a:rPr lang="fr-FR" sz="1100" dirty="0">
                <a:solidFill>
                  <a:schemeClr val="tx2"/>
                </a:solidFill>
                <a:ea typeface="ＭＳ Ｐゴシック" charset="-128"/>
              </a:rPr>
              <a:t>Choix par vote de la meilleure lettre par les élèves</a:t>
            </a:r>
          </a:p>
          <a:p>
            <a:pPr marL="88900" lvl="3" indent="-88900" algn="just">
              <a:buFont typeface="Arial" charset="0"/>
              <a:buChar char="•"/>
              <a:tabLst>
                <a:tab pos="271463" algn="l"/>
              </a:tabLst>
              <a:defRPr/>
            </a:pPr>
            <a:r>
              <a:rPr lang="fr-FR" sz="1100" dirty="0">
                <a:solidFill>
                  <a:schemeClr val="tx2"/>
                </a:solidFill>
                <a:ea typeface="ＭＳ Ｐゴシック" charset="-128"/>
              </a:rPr>
              <a:t>Invitation du vainqueur représentant sa classe et son établissement et remise d’une récompense lors d’une  manifestation </a:t>
            </a:r>
            <a:r>
              <a:rPr lang="fr-FR" sz="1100" dirty="0" smtClean="0">
                <a:solidFill>
                  <a:schemeClr val="tx2"/>
                </a:solidFill>
                <a:ea typeface="ＭＳ Ｐゴシック" charset="-128"/>
              </a:rPr>
              <a:t>locale</a:t>
            </a:r>
            <a:endParaRPr lang="fr-FR" sz="1100" dirty="0">
              <a:solidFill>
                <a:schemeClr val="tx2"/>
              </a:solidFill>
              <a:ea typeface="ＭＳ Ｐゴシック" charset="-128"/>
            </a:endParaRPr>
          </a:p>
        </p:txBody>
      </p:sp>
      <p:sp>
        <p:nvSpPr>
          <p:cNvPr id="26" name="Rectangle 25"/>
          <p:cNvSpPr/>
          <p:nvPr/>
        </p:nvSpPr>
        <p:spPr>
          <a:xfrm>
            <a:off x="192088" y="4540250"/>
            <a:ext cx="1019175" cy="66675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Pilotage</a:t>
            </a:r>
          </a:p>
        </p:txBody>
      </p:sp>
      <p:sp>
        <p:nvSpPr>
          <p:cNvPr id="27" name="Pentagon 9"/>
          <p:cNvSpPr/>
          <p:nvPr/>
        </p:nvSpPr>
        <p:spPr>
          <a:xfrm>
            <a:off x="1285875" y="4540250"/>
            <a:ext cx="3340100" cy="66675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Un membre </a:t>
            </a:r>
            <a:r>
              <a:rPr lang="fr-FR" sz="1100" dirty="0" smtClean="0">
                <a:solidFill>
                  <a:schemeClr val="tx2"/>
                </a:solidFill>
                <a:ea typeface="ＭＳ Ｐゴシック" charset="-128"/>
              </a:rPr>
              <a:t>de l’équipe </a:t>
            </a:r>
            <a:r>
              <a:rPr lang="fr-FR" sz="1100" dirty="0">
                <a:solidFill>
                  <a:schemeClr val="tx2"/>
                </a:solidFill>
                <a:ea typeface="ＭＳ Ｐゴシック" charset="-128"/>
              </a:rPr>
              <a:t>projet du </a:t>
            </a:r>
            <a:r>
              <a:rPr lang="fr-FR" sz="1100" dirty="0" smtClean="0">
                <a:solidFill>
                  <a:schemeClr val="tx2"/>
                </a:solidFill>
                <a:ea typeface="ＭＳ Ｐゴシック" charset="-128"/>
              </a:rPr>
              <a:t>bassin</a:t>
            </a:r>
            <a:endParaRPr lang="fr-FR" sz="1100" dirty="0">
              <a:solidFill>
                <a:schemeClr val="tx2"/>
              </a:solidFill>
              <a:ea typeface="ＭＳ Ｐゴシック" charset="-128"/>
            </a:endParaRPr>
          </a:p>
          <a:p>
            <a:pPr marL="88900" lvl="3" indent="-88900" algn="just">
              <a:buFont typeface="Arial" charset="0"/>
              <a:buChar char="•"/>
              <a:tabLst>
                <a:tab pos="271463" algn="l"/>
              </a:tabLst>
              <a:defRPr/>
            </a:pPr>
            <a:r>
              <a:rPr lang="fr-FR" sz="1100" dirty="0">
                <a:solidFill>
                  <a:schemeClr val="tx2"/>
                </a:solidFill>
                <a:ea typeface="ＭＳ Ｐゴシック" charset="-128"/>
              </a:rPr>
              <a:t>Les équipes de direction des établissements</a:t>
            </a:r>
          </a:p>
          <a:p>
            <a:pPr marL="88900" lvl="3" indent="-88900" algn="just">
              <a:buFont typeface="Arial" charset="0"/>
              <a:buChar char="•"/>
              <a:tabLst>
                <a:tab pos="271463" algn="l"/>
              </a:tabLst>
              <a:defRPr/>
            </a:pPr>
            <a:r>
              <a:rPr lang="fr-FR" sz="1100" dirty="0">
                <a:solidFill>
                  <a:schemeClr val="tx2"/>
                </a:solidFill>
                <a:ea typeface="ＭＳ Ｐゴシック" charset="-128"/>
              </a:rPr>
              <a:t>Les équipes enseignantes de lettres</a:t>
            </a:r>
          </a:p>
        </p:txBody>
      </p:sp>
      <p:sp>
        <p:nvSpPr>
          <p:cNvPr id="28" name="Rectangle 27"/>
          <p:cNvSpPr/>
          <p:nvPr/>
        </p:nvSpPr>
        <p:spPr>
          <a:xfrm>
            <a:off x="192088" y="1589088"/>
            <a:ext cx="1022350" cy="785812"/>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dirty="0">
                <a:solidFill>
                  <a:schemeClr val="bg1"/>
                </a:solidFill>
                <a:ea typeface="ＭＳ Ｐゴシック" charset="-128"/>
              </a:rPr>
              <a:t>Objectifs</a:t>
            </a:r>
          </a:p>
        </p:txBody>
      </p:sp>
      <p:sp>
        <p:nvSpPr>
          <p:cNvPr id="29" name="Pentagon 7"/>
          <p:cNvSpPr/>
          <p:nvPr/>
        </p:nvSpPr>
        <p:spPr>
          <a:xfrm>
            <a:off x="1285875" y="1589088"/>
            <a:ext cx="3351213" cy="785812"/>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pPr>
            <a:r>
              <a:rPr lang="fr-FR" sz="1100" dirty="0">
                <a:solidFill>
                  <a:schemeClr val="tx2"/>
                </a:solidFill>
                <a:ea typeface="ＭＳ Ｐゴシック"/>
                <a:cs typeface="ＭＳ Ｐゴシック"/>
              </a:rPr>
              <a:t>Découvrir le travail d’écriture d’une lettre de motivation et en réaliser une à caractère humoristique</a:t>
            </a:r>
          </a:p>
          <a:p>
            <a:pPr marL="88900" lvl="3" indent="-88900" algn="just">
              <a:buFont typeface="Arial" charset="0"/>
              <a:buChar char="•"/>
              <a:tabLst>
                <a:tab pos="271463" algn="l"/>
              </a:tabLst>
            </a:pPr>
            <a:r>
              <a:rPr lang="fr-FR" sz="1100" dirty="0">
                <a:solidFill>
                  <a:schemeClr val="tx2"/>
                </a:solidFill>
                <a:ea typeface="ＭＳ Ｐゴシック"/>
                <a:cs typeface="ＭＳ Ｐゴシック"/>
              </a:rPr>
              <a:t>Mettre en valeur ses « qualités » et axes d’amélioration en rapport avec l’emploi postulé</a:t>
            </a:r>
          </a:p>
        </p:txBody>
      </p:sp>
      <p:sp>
        <p:nvSpPr>
          <p:cNvPr id="19" name="Rectangle 18"/>
          <p:cNvSpPr/>
          <p:nvPr/>
        </p:nvSpPr>
        <p:spPr>
          <a:xfrm>
            <a:off x="192088" y="5283200"/>
            <a:ext cx="1019175" cy="1166813"/>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Réalisation</a:t>
            </a:r>
          </a:p>
          <a:p>
            <a:pPr marL="0" lvl="1" algn="ctr">
              <a:lnSpc>
                <a:spcPct val="80000"/>
              </a:lnSpc>
              <a:defRPr/>
            </a:pPr>
            <a:r>
              <a:rPr lang="fr-FR" sz="1200" b="1">
                <a:solidFill>
                  <a:schemeClr val="bg1"/>
                </a:solidFill>
                <a:ea typeface="ＭＳ Ｐゴシック" charset="-128"/>
              </a:rPr>
              <a:t>Production</a:t>
            </a:r>
          </a:p>
        </p:txBody>
      </p:sp>
      <p:sp>
        <p:nvSpPr>
          <p:cNvPr id="23" name="Pentagon 9"/>
          <p:cNvSpPr/>
          <p:nvPr/>
        </p:nvSpPr>
        <p:spPr>
          <a:xfrm>
            <a:off x="1285875" y="5283200"/>
            <a:ext cx="3340100" cy="1166813"/>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Une feuille A4, maximum, par élève</a:t>
            </a:r>
          </a:p>
          <a:p>
            <a:pPr marL="88900" lvl="3" indent="-88900" algn="just">
              <a:buFont typeface="Arial" charset="0"/>
              <a:buChar char="•"/>
              <a:tabLst>
                <a:tab pos="271463" algn="l"/>
              </a:tabLst>
              <a:defRPr/>
            </a:pPr>
            <a:r>
              <a:rPr lang="fr-FR" sz="1100" dirty="0">
                <a:solidFill>
                  <a:schemeClr val="tx2"/>
                </a:solidFill>
                <a:ea typeface="ＭＳ Ｐゴシック" charset="-128"/>
              </a:rPr>
              <a:t>Respect des normes de présentation : présentation, formations, expériences</a:t>
            </a:r>
          </a:p>
          <a:p>
            <a:pPr marL="88900" lvl="3" indent="-88900" algn="just">
              <a:buFont typeface="Arial" charset="0"/>
              <a:buChar char="•"/>
              <a:tabLst>
                <a:tab pos="271463" algn="l"/>
              </a:tabLst>
              <a:defRPr/>
            </a:pPr>
            <a:r>
              <a:rPr lang="fr-FR" sz="1100" dirty="0">
                <a:solidFill>
                  <a:schemeClr val="tx2"/>
                </a:solidFill>
                <a:ea typeface="ＭＳ Ｐゴシック" charset="-128"/>
              </a:rPr>
              <a:t>Respect de règles pour préserver l’anonymat des élèves</a:t>
            </a:r>
          </a:p>
          <a:p>
            <a:pPr marL="88900" lvl="3" indent="-88900" algn="just">
              <a:buFont typeface="Arial" charset="0"/>
              <a:buChar char="•"/>
              <a:tabLst>
                <a:tab pos="271463" algn="l"/>
              </a:tabLst>
              <a:defRPr/>
            </a:pPr>
            <a:r>
              <a:rPr lang="fr-FR" sz="1100" dirty="0">
                <a:solidFill>
                  <a:schemeClr val="tx2"/>
                </a:solidFill>
                <a:ea typeface="ＭＳ Ｐゴシック" charset="-128"/>
              </a:rPr>
              <a:t>Emplois postulés : sorcier(e), pirate, lutin, enchanteur, fée ou toutes autres propositions humoristiques</a:t>
            </a:r>
          </a:p>
        </p:txBody>
      </p:sp>
      <p:sp>
        <p:nvSpPr>
          <p:cNvPr id="30" name="Rectangle 29"/>
          <p:cNvSpPr/>
          <p:nvPr/>
        </p:nvSpPr>
        <p:spPr>
          <a:xfrm>
            <a:off x="4800600" y="4149080"/>
            <a:ext cx="4248150" cy="3810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Calendrier</a:t>
            </a:r>
          </a:p>
        </p:txBody>
      </p:sp>
      <p:sp>
        <p:nvSpPr>
          <p:cNvPr id="33" name="Flèche vers la droite 32"/>
          <p:cNvSpPr/>
          <p:nvPr/>
        </p:nvSpPr>
        <p:spPr>
          <a:xfrm>
            <a:off x="4826000" y="5030142"/>
            <a:ext cx="4191000" cy="1219200"/>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20502" name="AutoShape 115"/>
          <p:cNvSpPr>
            <a:spLocks noChangeArrowheads="1"/>
          </p:cNvSpPr>
          <p:nvPr/>
        </p:nvSpPr>
        <p:spPr bwMode="auto">
          <a:xfrm flipH="1">
            <a:off x="6773863" y="5601642"/>
            <a:ext cx="142875" cy="144463"/>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0503" name="ZoneTexte 39"/>
          <p:cNvSpPr txBox="1">
            <a:spLocks noChangeArrowheads="1"/>
          </p:cNvSpPr>
          <p:nvPr/>
        </p:nvSpPr>
        <p:spPr bwMode="auto">
          <a:xfrm>
            <a:off x="6869113" y="5417492"/>
            <a:ext cx="747712" cy="508000"/>
          </a:xfrm>
          <a:prstGeom prst="rect">
            <a:avLst/>
          </a:prstGeom>
          <a:noFill/>
          <a:ln w="9525">
            <a:noFill/>
            <a:miter lim="800000"/>
            <a:headEnd/>
            <a:tailEnd/>
          </a:ln>
        </p:spPr>
        <p:txBody>
          <a:bodyPr>
            <a:spAutoFit/>
          </a:bodyPr>
          <a:lstStyle/>
          <a:p>
            <a:r>
              <a:rPr lang="fr-FR" sz="900">
                <a:solidFill>
                  <a:schemeClr val="bg1"/>
                </a:solidFill>
                <a:latin typeface="Calibri" pitchFamily="34" charset="0"/>
              </a:rPr>
              <a:t>Exposition manifestation locale</a:t>
            </a:r>
          </a:p>
        </p:txBody>
      </p:sp>
      <p:sp>
        <p:nvSpPr>
          <p:cNvPr id="41" name="ZoneTexte 40"/>
          <p:cNvSpPr txBox="1"/>
          <p:nvPr/>
        </p:nvSpPr>
        <p:spPr>
          <a:xfrm>
            <a:off x="4808537" y="4568180"/>
            <a:ext cx="1779687"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endParaRPr>
          </a:p>
        </p:txBody>
      </p:sp>
      <p:sp>
        <p:nvSpPr>
          <p:cNvPr id="42" name="ZoneTexte 41"/>
          <p:cNvSpPr txBox="1"/>
          <p:nvPr/>
        </p:nvSpPr>
        <p:spPr>
          <a:xfrm>
            <a:off x="6732239" y="4568180"/>
            <a:ext cx="2319685"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a:t>
            </a:r>
            <a:r>
              <a:rPr lang="fr-FR" sz="1000" b="1" dirty="0">
                <a:solidFill>
                  <a:schemeClr val="bg1"/>
                </a:solidFill>
                <a:ea typeface="ＭＳ Ｐゴシック" charset="-128"/>
              </a:rPr>
              <a:t>la persévérance scolaire</a:t>
            </a:r>
          </a:p>
        </p:txBody>
      </p:sp>
      <p:sp>
        <p:nvSpPr>
          <p:cNvPr id="20506" name="AutoShape 115"/>
          <p:cNvSpPr>
            <a:spLocks noChangeArrowheads="1"/>
          </p:cNvSpPr>
          <p:nvPr/>
        </p:nvSpPr>
        <p:spPr bwMode="auto">
          <a:xfrm flipH="1">
            <a:off x="5834063" y="5601642"/>
            <a:ext cx="144462" cy="144463"/>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0507" name="ZoneTexte 43"/>
          <p:cNvSpPr txBox="1">
            <a:spLocks noChangeArrowheads="1"/>
          </p:cNvSpPr>
          <p:nvPr/>
        </p:nvSpPr>
        <p:spPr bwMode="auto">
          <a:xfrm>
            <a:off x="5938838" y="5341292"/>
            <a:ext cx="936625" cy="646113"/>
          </a:xfrm>
          <a:prstGeom prst="rect">
            <a:avLst/>
          </a:prstGeom>
          <a:noFill/>
          <a:ln w="9525">
            <a:noFill/>
            <a:miter lim="800000"/>
            <a:headEnd/>
            <a:tailEnd/>
          </a:ln>
        </p:spPr>
        <p:txBody>
          <a:bodyPr>
            <a:spAutoFit/>
          </a:bodyPr>
          <a:lstStyle/>
          <a:p>
            <a:r>
              <a:rPr lang="fr-FR" sz="900">
                <a:solidFill>
                  <a:schemeClr val="bg1"/>
                </a:solidFill>
                <a:latin typeface="Calibri" pitchFamily="34" charset="0"/>
              </a:rPr>
              <a:t>Envoi des productions à l’établissement centralisateur</a:t>
            </a:r>
          </a:p>
        </p:txBody>
      </p:sp>
      <p:sp>
        <p:nvSpPr>
          <p:cNvPr id="20508" name="AutoShape 115"/>
          <p:cNvSpPr>
            <a:spLocks noChangeArrowheads="1"/>
          </p:cNvSpPr>
          <p:nvPr/>
        </p:nvSpPr>
        <p:spPr bwMode="auto">
          <a:xfrm flipH="1">
            <a:off x="7493000" y="5601642"/>
            <a:ext cx="144463" cy="144463"/>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0509" name="ZoneTexte 45"/>
          <p:cNvSpPr txBox="1">
            <a:spLocks noChangeArrowheads="1"/>
          </p:cNvSpPr>
          <p:nvPr/>
        </p:nvSpPr>
        <p:spPr bwMode="auto">
          <a:xfrm>
            <a:off x="7597775" y="5492105"/>
            <a:ext cx="747713" cy="369887"/>
          </a:xfrm>
          <a:prstGeom prst="rect">
            <a:avLst/>
          </a:prstGeom>
          <a:noFill/>
          <a:ln w="9525">
            <a:noFill/>
            <a:miter lim="800000"/>
            <a:headEnd/>
            <a:tailEnd/>
          </a:ln>
        </p:spPr>
        <p:txBody>
          <a:bodyPr>
            <a:spAutoFit/>
          </a:bodyPr>
          <a:lstStyle/>
          <a:p>
            <a:r>
              <a:rPr lang="fr-FR" sz="900">
                <a:solidFill>
                  <a:schemeClr val="bg1"/>
                </a:solidFill>
                <a:latin typeface="Calibri" pitchFamily="34" charset="0"/>
              </a:rPr>
              <a:t>Vote des élèves </a:t>
            </a:r>
          </a:p>
        </p:txBody>
      </p:sp>
      <p:sp>
        <p:nvSpPr>
          <p:cNvPr id="20510" name="AutoShape 115"/>
          <p:cNvSpPr>
            <a:spLocks noChangeArrowheads="1"/>
          </p:cNvSpPr>
          <p:nvPr/>
        </p:nvSpPr>
        <p:spPr bwMode="auto">
          <a:xfrm flipH="1">
            <a:off x="8115300" y="5596880"/>
            <a:ext cx="144463"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0511" name="ZoneTexte 47"/>
          <p:cNvSpPr txBox="1">
            <a:spLocks noChangeArrowheads="1"/>
          </p:cNvSpPr>
          <p:nvPr/>
        </p:nvSpPr>
        <p:spPr bwMode="auto">
          <a:xfrm>
            <a:off x="8210550" y="5544492"/>
            <a:ext cx="900113" cy="230188"/>
          </a:xfrm>
          <a:prstGeom prst="rect">
            <a:avLst/>
          </a:prstGeom>
          <a:noFill/>
          <a:ln w="9525">
            <a:noFill/>
            <a:miter lim="800000"/>
            <a:headEnd/>
            <a:tailEnd/>
          </a:ln>
        </p:spPr>
        <p:txBody>
          <a:bodyPr>
            <a:spAutoFit/>
          </a:bodyPr>
          <a:lstStyle/>
          <a:p>
            <a:r>
              <a:rPr lang="fr-FR" sz="900">
                <a:solidFill>
                  <a:schemeClr val="bg1"/>
                </a:solidFill>
                <a:latin typeface="Calibri" pitchFamily="34" charset="0"/>
              </a:rPr>
              <a:t>Récompense</a:t>
            </a:r>
          </a:p>
        </p:txBody>
      </p:sp>
      <p:pic>
        <p:nvPicPr>
          <p:cNvPr id="20512" name="Image 49"/>
          <p:cNvPicPr>
            <a:picLocks noChangeAspect="1"/>
          </p:cNvPicPr>
          <p:nvPr/>
        </p:nvPicPr>
        <p:blipFill>
          <a:blip r:embed="rId2"/>
          <a:srcRect/>
          <a:stretch>
            <a:fillRect/>
          </a:stretch>
        </p:blipFill>
        <p:spPr bwMode="auto">
          <a:xfrm>
            <a:off x="4878003" y="1323534"/>
            <a:ext cx="1854237" cy="2609522"/>
          </a:xfrm>
          <a:prstGeom prst="rect">
            <a:avLst/>
          </a:prstGeom>
          <a:noFill/>
          <a:ln w="9525">
            <a:noFill/>
            <a:miter lim="800000"/>
            <a:headEnd/>
            <a:tailEnd/>
          </a:ln>
        </p:spPr>
      </p:pic>
      <p:pic>
        <p:nvPicPr>
          <p:cNvPr id="20513" name="Image 51"/>
          <p:cNvPicPr>
            <a:picLocks noChangeAspect="1"/>
          </p:cNvPicPr>
          <p:nvPr/>
        </p:nvPicPr>
        <p:blipFill>
          <a:blip r:embed="rId3"/>
          <a:srcRect/>
          <a:stretch>
            <a:fillRect/>
          </a:stretch>
        </p:blipFill>
        <p:spPr bwMode="auto">
          <a:xfrm>
            <a:off x="6984999" y="1368190"/>
            <a:ext cx="1801813" cy="2564866"/>
          </a:xfrm>
          <a:prstGeom prst="rect">
            <a:avLst/>
          </a:prstGeom>
          <a:noFill/>
          <a:ln w="9525">
            <a:noFill/>
            <a:miter lim="800000"/>
            <a:headEnd/>
            <a:tailEnd/>
          </a:ln>
        </p:spPr>
      </p:pic>
      <p:sp>
        <p:nvSpPr>
          <p:cNvPr id="20514" name="Espace réservé du numéro de diapositive 37"/>
          <p:cNvSpPr>
            <a:spLocks noGrp="1"/>
          </p:cNvSpPr>
          <p:nvPr>
            <p:ph type="sldNum" sz="quarter" idx="12"/>
          </p:nvPr>
        </p:nvSpPr>
        <p:spPr bwMode="auto">
          <a:noFill/>
          <a:ln>
            <a:miter lim="800000"/>
            <a:headEnd/>
            <a:tailEnd/>
          </a:ln>
        </p:spPr>
        <p:txBody>
          <a:bodyPr/>
          <a:lstStyle/>
          <a:p>
            <a:fld id="{7C8B49B3-EE52-45A6-B7C9-D13E53C5B56B}" type="slidenum">
              <a:rPr lang="fr-FR" smtClean="0">
                <a:latin typeface="Calibri" pitchFamily="34" charset="0"/>
                <a:ea typeface="ＭＳ Ｐゴシック"/>
                <a:cs typeface="ＭＳ Ｐゴシック"/>
              </a:rPr>
              <a:pPr/>
              <a:t>23</a:t>
            </a:fld>
            <a:endParaRPr lang="fr-FR" smtClean="0">
              <a:latin typeface="Calibri" pitchFamily="34" charset="0"/>
              <a:ea typeface="ＭＳ Ｐゴシック"/>
              <a:cs typeface="ＭＳ Ｐゴシック"/>
            </a:endParaRPr>
          </a:p>
        </p:txBody>
      </p:sp>
      <p:sp>
        <p:nvSpPr>
          <p:cNvPr id="20515" name="AutoShape 115"/>
          <p:cNvSpPr>
            <a:spLocks noChangeArrowheads="1"/>
          </p:cNvSpPr>
          <p:nvPr/>
        </p:nvSpPr>
        <p:spPr bwMode="auto">
          <a:xfrm flipH="1">
            <a:off x="4876800" y="5730230"/>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0516" name="ZoneTexte 36"/>
          <p:cNvSpPr txBox="1">
            <a:spLocks noChangeArrowheads="1"/>
          </p:cNvSpPr>
          <p:nvPr/>
        </p:nvSpPr>
        <p:spPr bwMode="auto">
          <a:xfrm>
            <a:off x="5006975" y="5607992"/>
            <a:ext cx="741363" cy="368300"/>
          </a:xfrm>
          <a:prstGeom prst="rect">
            <a:avLst/>
          </a:prstGeom>
          <a:noFill/>
          <a:ln w="9525">
            <a:noFill/>
            <a:miter lim="800000"/>
            <a:headEnd/>
            <a:tailEnd/>
          </a:ln>
        </p:spPr>
        <p:txBody>
          <a:bodyPr>
            <a:spAutoFit/>
          </a:bodyPr>
          <a:lstStyle/>
          <a:p>
            <a:r>
              <a:rPr lang="fr-FR" sz="900">
                <a:solidFill>
                  <a:schemeClr val="bg1"/>
                </a:solidFill>
                <a:latin typeface="Calibri" pitchFamily="34" charset="0"/>
              </a:rPr>
              <a:t>Production des lettres</a:t>
            </a:r>
          </a:p>
        </p:txBody>
      </p:sp>
      <p:sp>
        <p:nvSpPr>
          <p:cNvPr id="20517" name="AutoShape 115"/>
          <p:cNvSpPr>
            <a:spLocks noChangeArrowheads="1"/>
          </p:cNvSpPr>
          <p:nvPr/>
        </p:nvSpPr>
        <p:spPr bwMode="auto">
          <a:xfrm flipH="1">
            <a:off x="5003800" y="5406380"/>
            <a:ext cx="185738"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0518" name="ZoneTexte 36"/>
          <p:cNvSpPr txBox="1">
            <a:spLocks noChangeArrowheads="1"/>
          </p:cNvSpPr>
          <p:nvPr/>
        </p:nvSpPr>
        <p:spPr bwMode="auto">
          <a:xfrm>
            <a:off x="5133975" y="5284142"/>
            <a:ext cx="962025" cy="369888"/>
          </a:xfrm>
          <a:prstGeom prst="rect">
            <a:avLst/>
          </a:prstGeom>
          <a:noFill/>
          <a:ln w="9525">
            <a:noFill/>
            <a:miter lim="800000"/>
            <a:headEnd/>
            <a:tailEnd/>
          </a:ln>
        </p:spPr>
        <p:txBody>
          <a:bodyPr>
            <a:spAutoFit/>
          </a:bodyPr>
          <a:lstStyle/>
          <a:p>
            <a:r>
              <a:rPr lang="fr-FR" sz="900">
                <a:solidFill>
                  <a:schemeClr val="bg1"/>
                </a:solidFill>
                <a:latin typeface="Calibri" pitchFamily="34" charset="0"/>
              </a:rPr>
              <a:t>Sélection d’une lettre par classe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21506"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21510" name="ZoneTexte 11"/>
          <p:cNvSpPr txBox="1">
            <a:spLocks noChangeArrowheads="1"/>
          </p:cNvSpPr>
          <p:nvPr/>
        </p:nvSpPr>
        <p:spPr bwMode="auto">
          <a:xfrm>
            <a:off x="327025" y="323850"/>
            <a:ext cx="8602663" cy="461963"/>
          </a:xfrm>
          <a:prstGeom prst="rect">
            <a:avLst/>
          </a:prstGeom>
          <a:noFill/>
          <a:ln w="9525">
            <a:noFill/>
            <a:miter lim="800000"/>
            <a:headEnd/>
            <a:tailEnd/>
          </a:ln>
        </p:spPr>
        <p:txBody>
          <a:bodyPr>
            <a:spAutoFit/>
          </a:bodyPr>
          <a:lstStyle/>
          <a:p>
            <a:r>
              <a:rPr lang="fr-FR" sz="2200" dirty="0" smtClean="0">
                <a:solidFill>
                  <a:srgbClr val="604A7B"/>
                </a:solidFill>
                <a:latin typeface="Calibri" pitchFamily="34" charset="0"/>
              </a:rPr>
              <a:t>Concours </a:t>
            </a:r>
            <a:r>
              <a:rPr lang="fr-FR" sz="2200" dirty="0">
                <a:solidFill>
                  <a:srgbClr val="604A7B"/>
                </a:solidFill>
                <a:latin typeface="Calibri" pitchFamily="34" charset="0"/>
              </a:rPr>
              <a:t>« Fiche métier »  </a:t>
            </a:r>
            <a:r>
              <a:rPr lang="fr-FR" sz="2400" dirty="0">
                <a:solidFill>
                  <a:srgbClr val="604A7B"/>
                </a:solidFill>
                <a:latin typeface="Calibri" pitchFamily="34" charset="0"/>
              </a:rPr>
              <a:t> </a:t>
            </a:r>
          </a:p>
        </p:txBody>
      </p:sp>
      <p:sp>
        <p:nvSpPr>
          <p:cNvPr id="16" name="Rectangle 15"/>
          <p:cNvSpPr/>
          <p:nvPr/>
        </p:nvSpPr>
        <p:spPr>
          <a:xfrm>
            <a:off x="192088" y="1008063"/>
            <a:ext cx="1022350" cy="592137"/>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Publics</a:t>
            </a:r>
          </a:p>
        </p:txBody>
      </p:sp>
      <p:sp>
        <p:nvSpPr>
          <p:cNvPr id="18" name="Pentagon 7"/>
          <p:cNvSpPr/>
          <p:nvPr/>
        </p:nvSpPr>
        <p:spPr>
          <a:xfrm>
            <a:off x="1285875" y="1008063"/>
            <a:ext cx="3130550" cy="592137"/>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Collèges</a:t>
            </a:r>
            <a:endParaRPr lang="fr-FR" sz="1100" dirty="0">
              <a:solidFill>
                <a:schemeClr val="tx2"/>
              </a:solidFill>
              <a:ea typeface="ＭＳ Ｐゴシック" charset="-128"/>
            </a:endParaRPr>
          </a:p>
        </p:txBody>
      </p:sp>
      <p:sp>
        <p:nvSpPr>
          <p:cNvPr id="21" name="Rectangle 20"/>
          <p:cNvSpPr/>
          <p:nvPr/>
        </p:nvSpPr>
        <p:spPr>
          <a:xfrm>
            <a:off x="192088" y="2362200"/>
            <a:ext cx="1019175" cy="21209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Organisation</a:t>
            </a:r>
          </a:p>
          <a:p>
            <a:pPr marL="0" lvl="1" algn="ctr">
              <a:lnSpc>
                <a:spcPct val="80000"/>
              </a:lnSpc>
              <a:defRPr/>
            </a:pPr>
            <a:r>
              <a:rPr lang="fr-FR" sz="1200" b="1">
                <a:solidFill>
                  <a:schemeClr val="bg1"/>
                </a:solidFill>
                <a:ea typeface="ＭＳ Ｐゴシック" charset="-128"/>
              </a:rPr>
              <a:t>Modalités</a:t>
            </a:r>
          </a:p>
        </p:txBody>
      </p:sp>
      <p:sp>
        <p:nvSpPr>
          <p:cNvPr id="22" name="Pentagon 9"/>
          <p:cNvSpPr/>
          <p:nvPr/>
        </p:nvSpPr>
        <p:spPr>
          <a:xfrm>
            <a:off x="1285875" y="2362200"/>
            <a:ext cx="3121025" cy="21209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En </a:t>
            </a:r>
            <a:r>
              <a:rPr lang="fr-FR" sz="1100" dirty="0" smtClean="0">
                <a:solidFill>
                  <a:schemeClr val="tx2"/>
                </a:solidFill>
                <a:ea typeface="ＭＳ Ｐゴシック" charset="-128"/>
              </a:rPr>
              <a:t>amont </a:t>
            </a:r>
            <a:r>
              <a:rPr lang="fr-FR" sz="1100" dirty="0">
                <a:solidFill>
                  <a:schemeClr val="tx2"/>
                </a:solidFill>
                <a:ea typeface="ＭＳ Ｐゴシック" charset="-128"/>
              </a:rPr>
              <a:t>de la semaine, les élèves </a:t>
            </a:r>
            <a:r>
              <a:rPr lang="fr-FR" sz="1100" dirty="0" smtClean="0">
                <a:solidFill>
                  <a:schemeClr val="tx2"/>
                </a:solidFill>
                <a:ea typeface="ＭＳ Ｐゴシック" charset="-128"/>
              </a:rPr>
              <a:t>rédigent </a:t>
            </a:r>
            <a:r>
              <a:rPr lang="fr-FR" sz="1100" dirty="0">
                <a:solidFill>
                  <a:schemeClr val="tx2"/>
                </a:solidFill>
                <a:ea typeface="ＭＳ Ｐゴシック" charset="-128"/>
              </a:rPr>
              <a:t>une « fiche métier »</a:t>
            </a:r>
          </a:p>
          <a:p>
            <a:pPr marL="88900" lvl="3" indent="-88900" algn="just">
              <a:buFont typeface="Arial" charset="0"/>
              <a:buChar char="•"/>
              <a:tabLst>
                <a:tab pos="271463" algn="l"/>
              </a:tabLst>
              <a:defRPr/>
            </a:pPr>
            <a:r>
              <a:rPr lang="fr-FR" sz="1100" dirty="0">
                <a:solidFill>
                  <a:schemeClr val="tx2"/>
                </a:solidFill>
                <a:ea typeface="ＭＳ Ｐゴシック" charset="-128"/>
              </a:rPr>
              <a:t>Durant la semaine, une fiche métier par classe est sélectionnée par les élèves et envoyée à un établissement centralisateur</a:t>
            </a:r>
          </a:p>
          <a:p>
            <a:pPr marL="88900" lvl="3" indent="-88900" algn="just">
              <a:buFont typeface="Arial" charset="0"/>
              <a:buChar char="•"/>
              <a:tabLst>
                <a:tab pos="88900" algn="l"/>
                <a:tab pos="271463" algn="l"/>
              </a:tabLst>
              <a:defRPr/>
            </a:pPr>
            <a:r>
              <a:rPr lang="fr-FR" sz="1100" dirty="0">
                <a:solidFill>
                  <a:schemeClr val="tx2"/>
                </a:solidFill>
                <a:ea typeface="ＭＳ Ｐゴシック" charset="-128"/>
              </a:rPr>
              <a:t>Exposition des productions lors d’une manifestation locale </a:t>
            </a:r>
            <a:endParaRPr lang="fr-FR" sz="1100" dirty="0" smtClean="0">
              <a:solidFill>
                <a:schemeClr val="tx2"/>
              </a:solidFill>
              <a:ea typeface="ＭＳ Ｐゴシック" charset="-128"/>
            </a:endParaRP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Choix </a:t>
            </a:r>
            <a:r>
              <a:rPr lang="fr-FR" sz="1100" dirty="0">
                <a:solidFill>
                  <a:schemeClr val="tx2"/>
                </a:solidFill>
                <a:ea typeface="ＭＳ Ｐゴシック" charset="-128"/>
              </a:rPr>
              <a:t>par vote de la meilleure fiche par les élèves</a:t>
            </a:r>
          </a:p>
          <a:p>
            <a:pPr marL="88900" lvl="3" indent="-88900" algn="just">
              <a:buFont typeface="Arial" charset="0"/>
              <a:buChar char="•"/>
              <a:tabLst>
                <a:tab pos="271463" algn="l"/>
              </a:tabLst>
              <a:defRPr/>
            </a:pPr>
            <a:r>
              <a:rPr lang="fr-FR" sz="1100" dirty="0">
                <a:solidFill>
                  <a:schemeClr val="tx2"/>
                </a:solidFill>
                <a:ea typeface="ＭＳ Ｐゴシック" charset="-128"/>
              </a:rPr>
              <a:t>Invitation du vainqueur représentant sa classe et son établissement et remise d’une récompense lors d’une manifestation </a:t>
            </a:r>
            <a:r>
              <a:rPr lang="fr-FR" sz="1100" dirty="0" smtClean="0">
                <a:solidFill>
                  <a:schemeClr val="tx2"/>
                </a:solidFill>
                <a:ea typeface="ＭＳ Ｐゴシック" charset="-128"/>
              </a:rPr>
              <a:t>locale</a:t>
            </a:r>
            <a:endParaRPr lang="fr-FR" sz="1100" dirty="0">
              <a:solidFill>
                <a:schemeClr val="tx2"/>
              </a:solidFill>
              <a:ea typeface="ＭＳ Ｐゴシック" charset="-128"/>
            </a:endParaRPr>
          </a:p>
        </p:txBody>
      </p:sp>
      <p:sp>
        <p:nvSpPr>
          <p:cNvPr id="26" name="Rectangle 25"/>
          <p:cNvSpPr/>
          <p:nvPr/>
        </p:nvSpPr>
        <p:spPr>
          <a:xfrm>
            <a:off x="192088" y="4583113"/>
            <a:ext cx="1019175" cy="757237"/>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dirty="0">
                <a:solidFill>
                  <a:schemeClr val="bg1"/>
                </a:solidFill>
                <a:ea typeface="ＭＳ Ｐゴシック" charset="-128"/>
              </a:rPr>
              <a:t>Pilotage</a:t>
            </a:r>
          </a:p>
        </p:txBody>
      </p:sp>
      <p:sp>
        <p:nvSpPr>
          <p:cNvPr id="27" name="Pentagon 9"/>
          <p:cNvSpPr/>
          <p:nvPr/>
        </p:nvSpPr>
        <p:spPr>
          <a:xfrm>
            <a:off x="1285875" y="4583113"/>
            <a:ext cx="3121025" cy="757237"/>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Un membre de l’équipe projet du bassin</a:t>
            </a:r>
          </a:p>
          <a:p>
            <a:pPr marL="88900" lvl="3" indent="-88900" algn="just">
              <a:buFont typeface="Arial" charset="0"/>
              <a:buChar char="•"/>
              <a:tabLst>
                <a:tab pos="271463" algn="l"/>
              </a:tabLst>
              <a:defRPr/>
            </a:pPr>
            <a:r>
              <a:rPr lang="fr-FR" sz="1100" dirty="0" smtClean="0">
                <a:solidFill>
                  <a:schemeClr val="tx2"/>
                </a:solidFill>
                <a:ea typeface="ＭＳ Ｐゴシック" charset="-128"/>
              </a:rPr>
              <a:t>Les </a:t>
            </a:r>
            <a:r>
              <a:rPr lang="fr-FR" sz="1100" dirty="0">
                <a:solidFill>
                  <a:schemeClr val="tx2"/>
                </a:solidFill>
                <a:ea typeface="ＭＳ Ｐゴシック" charset="-128"/>
              </a:rPr>
              <a:t>équipes de direction des établissements</a:t>
            </a:r>
          </a:p>
          <a:p>
            <a:pPr marL="88900" lvl="3" indent="-88900" algn="just">
              <a:buFont typeface="Arial" charset="0"/>
              <a:buChar char="•"/>
              <a:tabLst>
                <a:tab pos="271463" algn="l"/>
              </a:tabLst>
              <a:defRPr/>
            </a:pPr>
            <a:r>
              <a:rPr lang="fr-FR" sz="1100" dirty="0">
                <a:solidFill>
                  <a:schemeClr val="tx2"/>
                </a:solidFill>
                <a:ea typeface="ＭＳ Ｐゴシック" charset="-128"/>
              </a:rPr>
              <a:t>Les équipes enseignantes de technologie</a:t>
            </a:r>
          </a:p>
        </p:txBody>
      </p:sp>
      <p:sp>
        <p:nvSpPr>
          <p:cNvPr id="28" name="Rectangle 27"/>
          <p:cNvSpPr/>
          <p:nvPr/>
        </p:nvSpPr>
        <p:spPr>
          <a:xfrm>
            <a:off x="192088" y="1681163"/>
            <a:ext cx="1022350" cy="5715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dirty="0">
                <a:solidFill>
                  <a:schemeClr val="bg1"/>
                </a:solidFill>
                <a:ea typeface="ＭＳ Ｐゴシック" charset="-128"/>
              </a:rPr>
              <a:t>Objectifs</a:t>
            </a:r>
          </a:p>
        </p:txBody>
      </p:sp>
      <p:sp>
        <p:nvSpPr>
          <p:cNvPr id="29" name="Pentagon 7"/>
          <p:cNvSpPr/>
          <p:nvPr/>
        </p:nvSpPr>
        <p:spPr>
          <a:xfrm>
            <a:off x="1285875" y="1681163"/>
            <a:ext cx="3130550" cy="5715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Connaître des métiers et leurs spécificités</a:t>
            </a:r>
          </a:p>
          <a:p>
            <a:pPr marL="88900" lvl="3" indent="-88900" algn="just">
              <a:buFont typeface="Arial" charset="0"/>
              <a:buChar char="•"/>
              <a:tabLst>
                <a:tab pos="271463" algn="l"/>
              </a:tabLst>
              <a:defRPr/>
            </a:pPr>
            <a:r>
              <a:rPr lang="fr-FR" sz="1100" dirty="0">
                <a:solidFill>
                  <a:schemeClr val="tx2"/>
                </a:solidFill>
                <a:ea typeface="ＭＳ Ｐゴシック" charset="-128"/>
              </a:rPr>
              <a:t>Rédiger une fiche métier</a:t>
            </a:r>
          </a:p>
        </p:txBody>
      </p:sp>
      <p:sp>
        <p:nvSpPr>
          <p:cNvPr id="19" name="Rectangle 18"/>
          <p:cNvSpPr/>
          <p:nvPr/>
        </p:nvSpPr>
        <p:spPr>
          <a:xfrm>
            <a:off x="192088" y="5437188"/>
            <a:ext cx="1019175" cy="1000125"/>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dirty="0">
                <a:solidFill>
                  <a:schemeClr val="bg1"/>
                </a:solidFill>
                <a:ea typeface="ＭＳ Ｐゴシック" charset="-128"/>
              </a:rPr>
              <a:t>Réalisation</a:t>
            </a:r>
          </a:p>
          <a:p>
            <a:pPr marL="0" lvl="1" algn="ctr">
              <a:lnSpc>
                <a:spcPct val="80000"/>
              </a:lnSpc>
              <a:defRPr/>
            </a:pPr>
            <a:r>
              <a:rPr lang="fr-FR" sz="1200" b="1" dirty="0">
                <a:solidFill>
                  <a:schemeClr val="bg1"/>
                </a:solidFill>
                <a:ea typeface="ＭＳ Ｐゴシック" charset="-128"/>
              </a:rPr>
              <a:t>Production</a:t>
            </a:r>
          </a:p>
          <a:p>
            <a:pPr marL="0" lvl="1" algn="ctr">
              <a:lnSpc>
                <a:spcPct val="80000"/>
              </a:lnSpc>
              <a:defRPr/>
            </a:pPr>
            <a:endParaRPr lang="fr-FR" sz="1200" b="1" dirty="0">
              <a:solidFill>
                <a:schemeClr val="bg1"/>
              </a:solidFill>
              <a:ea typeface="ＭＳ Ｐゴシック" charset="-128"/>
            </a:endParaRPr>
          </a:p>
        </p:txBody>
      </p:sp>
      <p:sp>
        <p:nvSpPr>
          <p:cNvPr id="23" name="Pentagon 9"/>
          <p:cNvSpPr/>
          <p:nvPr/>
        </p:nvSpPr>
        <p:spPr>
          <a:xfrm>
            <a:off x="1285875" y="5437188"/>
            <a:ext cx="3121025" cy="1000125"/>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Une feuille A4, maximum, par élève</a:t>
            </a:r>
          </a:p>
          <a:p>
            <a:pPr marL="88900" lvl="3" indent="-88900" algn="just">
              <a:buFont typeface="Arial" charset="0"/>
              <a:buChar char="•"/>
              <a:tabLst>
                <a:tab pos="271463" algn="l"/>
              </a:tabLst>
              <a:defRPr/>
            </a:pPr>
            <a:r>
              <a:rPr lang="fr-FR" sz="1100" dirty="0">
                <a:solidFill>
                  <a:schemeClr val="tx2"/>
                </a:solidFill>
                <a:ea typeface="ＭＳ Ｐゴシック" charset="-128"/>
              </a:rPr>
              <a:t>Présentation informatisée</a:t>
            </a:r>
          </a:p>
          <a:p>
            <a:pPr marL="88900" lvl="3" indent="-88900" algn="just">
              <a:buFont typeface="Arial" charset="0"/>
              <a:buChar char="•"/>
              <a:tabLst>
                <a:tab pos="271463" algn="l"/>
              </a:tabLst>
              <a:defRPr/>
            </a:pPr>
            <a:r>
              <a:rPr lang="fr-FR" sz="1100" dirty="0">
                <a:solidFill>
                  <a:schemeClr val="tx2"/>
                </a:solidFill>
                <a:ea typeface="ＭＳ Ｐゴシック" charset="-128"/>
              </a:rPr>
              <a:t>Contenu : spécificités du métier, compétences et formations attendues </a:t>
            </a:r>
          </a:p>
        </p:txBody>
      </p:sp>
      <p:sp>
        <p:nvSpPr>
          <p:cNvPr id="31" name="Rectangle 30"/>
          <p:cNvSpPr/>
          <p:nvPr/>
        </p:nvSpPr>
        <p:spPr>
          <a:xfrm>
            <a:off x="4800600" y="3921026"/>
            <a:ext cx="4248150" cy="3810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Calendrier</a:t>
            </a:r>
          </a:p>
        </p:txBody>
      </p:sp>
      <p:sp>
        <p:nvSpPr>
          <p:cNvPr id="32" name="Flèche vers la droite 31"/>
          <p:cNvSpPr/>
          <p:nvPr/>
        </p:nvSpPr>
        <p:spPr>
          <a:xfrm>
            <a:off x="4826000" y="4802088"/>
            <a:ext cx="4191000" cy="1219200"/>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21526" name="AutoShape 115"/>
          <p:cNvSpPr>
            <a:spLocks noChangeArrowheads="1"/>
          </p:cNvSpPr>
          <p:nvPr/>
        </p:nvSpPr>
        <p:spPr bwMode="auto">
          <a:xfrm flipH="1">
            <a:off x="6773863" y="5373588"/>
            <a:ext cx="142875" cy="144463"/>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1527" name="ZoneTexte 39"/>
          <p:cNvSpPr txBox="1">
            <a:spLocks noChangeArrowheads="1"/>
          </p:cNvSpPr>
          <p:nvPr/>
        </p:nvSpPr>
        <p:spPr bwMode="auto">
          <a:xfrm>
            <a:off x="6869113" y="5194201"/>
            <a:ext cx="747712" cy="508000"/>
          </a:xfrm>
          <a:prstGeom prst="rect">
            <a:avLst/>
          </a:prstGeom>
          <a:noFill/>
          <a:ln w="9525">
            <a:noFill/>
            <a:miter lim="800000"/>
            <a:headEnd/>
            <a:tailEnd/>
          </a:ln>
        </p:spPr>
        <p:txBody>
          <a:bodyPr>
            <a:spAutoFit/>
          </a:bodyPr>
          <a:lstStyle/>
          <a:p>
            <a:r>
              <a:rPr lang="fr-FR" sz="900">
                <a:solidFill>
                  <a:schemeClr val="bg1"/>
                </a:solidFill>
                <a:latin typeface="Calibri" pitchFamily="34" charset="0"/>
              </a:rPr>
              <a:t>Exposition manifestation locale</a:t>
            </a:r>
          </a:p>
        </p:txBody>
      </p:sp>
      <p:sp>
        <p:nvSpPr>
          <p:cNvPr id="41" name="ZoneTexte 40"/>
          <p:cNvSpPr txBox="1"/>
          <p:nvPr/>
        </p:nvSpPr>
        <p:spPr>
          <a:xfrm>
            <a:off x="4808538" y="4340126"/>
            <a:ext cx="1851694"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endParaRPr>
          </a:p>
        </p:txBody>
      </p:sp>
      <p:sp>
        <p:nvSpPr>
          <p:cNvPr id="42" name="ZoneTexte 41"/>
          <p:cNvSpPr txBox="1"/>
          <p:nvPr/>
        </p:nvSpPr>
        <p:spPr>
          <a:xfrm>
            <a:off x="6773863" y="4340126"/>
            <a:ext cx="22780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a:t>
            </a:r>
            <a:r>
              <a:rPr lang="fr-FR" sz="1000" b="1" dirty="0">
                <a:solidFill>
                  <a:schemeClr val="bg1"/>
                </a:solidFill>
                <a:ea typeface="ＭＳ Ｐゴシック" charset="-128"/>
              </a:rPr>
              <a:t>la persévérance scolaire</a:t>
            </a:r>
          </a:p>
        </p:txBody>
      </p:sp>
      <p:sp>
        <p:nvSpPr>
          <p:cNvPr id="21530" name="AutoShape 115"/>
          <p:cNvSpPr>
            <a:spLocks noChangeArrowheads="1"/>
          </p:cNvSpPr>
          <p:nvPr/>
        </p:nvSpPr>
        <p:spPr bwMode="auto">
          <a:xfrm flipH="1">
            <a:off x="5834063" y="5373588"/>
            <a:ext cx="144462" cy="144463"/>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1531" name="ZoneTexte 43"/>
          <p:cNvSpPr txBox="1">
            <a:spLocks noChangeArrowheads="1"/>
          </p:cNvSpPr>
          <p:nvPr/>
        </p:nvSpPr>
        <p:spPr bwMode="auto">
          <a:xfrm>
            <a:off x="5938838" y="5113238"/>
            <a:ext cx="936625" cy="646113"/>
          </a:xfrm>
          <a:prstGeom prst="rect">
            <a:avLst/>
          </a:prstGeom>
          <a:noFill/>
          <a:ln w="9525">
            <a:noFill/>
            <a:miter lim="800000"/>
            <a:headEnd/>
            <a:tailEnd/>
          </a:ln>
        </p:spPr>
        <p:txBody>
          <a:bodyPr>
            <a:spAutoFit/>
          </a:bodyPr>
          <a:lstStyle/>
          <a:p>
            <a:r>
              <a:rPr lang="fr-FR" sz="900" dirty="0">
                <a:solidFill>
                  <a:schemeClr val="bg1"/>
                </a:solidFill>
                <a:latin typeface="Calibri" pitchFamily="34" charset="0"/>
              </a:rPr>
              <a:t>Envoi des productions à l’établissement centralisateur</a:t>
            </a:r>
          </a:p>
        </p:txBody>
      </p:sp>
      <p:sp>
        <p:nvSpPr>
          <p:cNvPr id="21532" name="AutoShape 115"/>
          <p:cNvSpPr>
            <a:spLocks noChangeArrowheads="1"/>
          </p:cNvSpPr>
          <p:nvPr/>
        </p:nvSpPr>
        <p:spPr bwMode="auto">
          <a:xfrm flipH="1">
            <a:off x="7493000" y="5373588"/>
            <a:ext cx="144463" cy="144463"/>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1533" name="ZoneTexte 45"/>
          <p:cNvSpPr txBox="1">
            <a:spLocks noChangeArrowheads="1"/>
          </p:cNvSpPr>
          <p:nvPr/>
        </p:nvSpPr>
        <p:spPr bwMode="auto">
          <a:xfrm>
            <a:off x="7597775" y="5264051"/>
            <a:ext cx="747713" cy="369887"/>
          </a:xfrm>
          <a:prstGeom prst="rect">
            <a:avLst/>
          </a:prstGeom>
          <a:noFill/>
          <a:ln w="9525">
            <a:noFill/>
            <a:miter lim="800000"/>
            <a:headEnd/>
            <a:tailEnd/>
          </a:ln>
        </p:spPr>
        <p:txBody>
          <a:bodyPr>
            <a:spAutoFit/>
          </a:bodyPr>
          <a:lstStyle/>
          <a:p>
            <a:r>
              <a:rPr lang="fr-FR" sz="900">
                <a:solidFill>
                  <a:schemeClr val="bg1"/>
                </a:solidFill>
                <a:latin typeface="Calibri" pitchFamily="34" charset="0"/>
              </a:rPr>
              <a:t>Vote des élèves </a:t>
            </a:r>
          </a:p>
        </p:txBody>
      </p:sp>
      <p:sp>
        <p:nvSpPr>
          <p:cNvPr id="21534" name="AutoShape 115"/>
          <p:cNvSpPr>
            <a:spLocks noChangeArrowheads="1"/>
          </p:cNvSpPr>
          <p:nvPr/>
        </p:nvSpPr>
        <p:spPr bwMode="auto">
          <a:xfrm flipH="1">
            <a:off x="8115300" y="5368826"/>
            <a:ext cx="144463"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1535" name="ZoneTexte 47"/>
          <p:cNvSpPr txBox="1">
            <a:spLocks noChangeArrowheads="1"/>
          </p:cNvSpPr>
          <p:nvPr/>
        </p:nvSpPr>
        <p:spPr bwMode="auto">
          <a:xfrm>
            <a:off x="8210550" y="5316438"/>
            <a:ext cx="900113" cy="230188"/>
          </a:xfrm>
          <a:prstGeom prst="rect">
            <a:avLst/>
          </a:prstGeom>
          <a:noFill/>
          <a:ln w="9525">
            <a:noFill/>
            <a:miter lim="800000"/>
            <a:headEnd/>
            <a:tailEnd/>
          </a:ln>
        </p:spPr>
        <p:txBody>
          <a:bodyPr>
            <a:spAutoFit/>
          </a:bodyPr>
          <a:lstStyle/>
          <a:p>
            <a:r>
              <a:rPr lang="fr-FR" sz="900">
                <a:solidFill>
                  <a:schemeClr val="bg1"/>
                </a:solidFill>
                <a:latin typeface="Calibri" pitchFamily="34" charset="0"/>
              </a:rPr>
              <a:t>Récompense</a:t>
            </a:r>
          </a:p>
        </p:txBody>
      </p:sp>
      <p:pic>
        <p:nvPicPr>
          <p:cNvPr id="21536" name="Image 48"/>
          <p:cNvPicPr>
            <a:picLocks noChangeAspect="1"/>
          </p:cNvPicPr>
          <p:nvPr/>
        </p:nvPicPr>
        <p:blipFill>
          <a:blip r:embed="rId2"/>
          <a:srcRect/>
          <a:stretch>
            <a:fillRect/>
          </a:stretch>
        </p:blipFill>
        <p:spPr bwMode="auto">
          <a:xfrm>
            <a:off x="4572000" y="2035895"/>
            <a:ext cx="2441575" cy="1609129"/>
          </a:xfrm>
          <a:prstGeom prst="rect">
            <a:avLst/>
          </a:prstGeom>
          <a:noFill/>
          <a:ln w="9525">
            <a:noFill/>
            <a:miter lim="800000"/>
            <a:headEnd/>
            <a:tailEnd/>
          </a:ln>
        </p:spPr>
      </p:pic>
      <p:pic>
        <p:nvPicPr>
          <p:cNvPr id="21537" name="Image 49"/>
          <p:cNvPicPr>
            <a:picLocks noChangeAspect="1"/>
          </p:cNvPicPr>
          <p:nvPr/>
        </p:nvPicPr>
        <p:blipFill>
          <a:blip r:embed="rId3"/>
          <a:srcRect/>
          <a:stretch>
            <a:fillRect/>
          </a:stretch>
        </p:blipFill>
        <p:spPr bwMode="auto">
          <a:xfrm>
            <a:off x="7136834" y="1352370"/>
            <a:ext cx="1922462" cy="1440027"/>
          </a:xfrm>
          <a:prstGeom prst="rect">
            <a:avLst/>
          </a:prstGeom>
          <a:noFill/>
          <a:ln w="9525">
            <a:noFill/>
            <a:miter lim="800000"/>
            <a:headEnd/>
            <a:tailEnd/>
          </a:ln>
        </p:spPr>
      </p:pic>
      <p:sp>
        <p:nvSpPr>
          <p:cNvPr id="21538" name="Espace réservé du numéro de diapositive 37"/>
          <p:cNvSpPr>
            <a:spLocks noGrp="1"/>
          </p:cNvSpPr>
          <p:nvPr>
            <p:ph type="sldNum" sz="quarter" idx="12"/>
          </p:nvPr>
        </p:nvSpPr>
        <p:spPr bwMode="auto">
          <a:noFill/>
          <a:ln>
            <a:miter lim="800000"/>
            <a:headEnd/>
            <a:tailEnd/>
          </a:ln>
        </p:spPr>
        <p:txBody>
          <a:bodyPr/>
          <a:lstStyle/>
          <a:p>
            <a:fld id="{F4D18A42-66B6-4E9B-8B49-85F189E6A0A4}" type="slidenum">
              <a:rPr lang="fr-FR" smtClean="0">
                <a:latin typeface="Calibri" pitchFamily="34" charset="0"/>
                <a:ea typeface="ＭＳ Ｐゴシック"/>
                <a:cs typeface="ＭＳ Ｐゴシック"/>
              </a:rPr>
              <a:pPr/>
              <a:t>24</a:t>
            </a:fld>
            <a:endParaRPr lang="fr-FR" smtClean="0">
              <a:latin typeface="Calibri" pitchFamily="34" charset="0"/>
              <a:ea typeface="ＭＳ Ｐゴシック"/>
              <a:cs typeface="ＭＳ Ｐゴシック"/>
            </a:endParaRPr>
          </a:p>
        </p:txBody>
      </p:sp>
      <p:sp>
        <p:nvSpPr>
          <p:cNvPr id="21539" name="AutoShape 115"/>
          <p:cNvSpPr>
            <a:spLocks noChangeArrowheads="1"/>
          </p:cNvSpPr>
          <p:nvPr/>
        </p:nvSpPr>
        <p:spPr bwMode="auto">
          <a:xfrm flipH="1">
            <a:off x="4876800" y="5502176"/>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1540" name="ZoneTexte 36"/>
          <p:cNvSpPr txBox="1">
            <a:spLocks noChangeArrowheads="1"/>
          </p:cNvSpPr>
          <p:nvPr/>
        </p:nvSpPr>
        <p:spPr bwMode="auto">
          <a:xfrm>
            <a:off x="5006975" y="5379938"/>
            <a:ext cx="741363" cy="368300"/>
          </a:xfrm>
          <a:prstGeom prst="rect">
            <a:avLst/>
          </a:prstGeom>
          <a:noFill/>
          <a:ln w="9525">
            <a:noFill/>
            <a:miter lim="800000"/>
            <a:headEnd/>
            <a:tailEnd/>
          </a:ln>
        </p:spPr>
        <p:txBody>
          <a:bodyPr>
            <a:spAutoFit/>
          </a:bodyPr>
          <a:lstStyle/>
          <a:p>
            <a:r>
              <a:rPr lang="fr-FR" sz="900">
                <a:solidFill>
                  <a:schemeClr val="bg1"/>
                </a:solidFill>
                <a:latin typeface="Calibri" pitchFamily="34" charset="0"/>
              </a:rPr>
              <a:t>Production des sets</a:t>
            </a:r>
          </a:p>
        </p:txBody>
      </p:sp>
      <p:sp>
        <p:nvSpPr>
          <p:cNvPr id="21541" name="AutoShape 115"/>
          <p:cNvSpPr>
            <a:spLocks noChangeArrowheads="1"/>
          </p:cNvSpPr>
          <p:nvPr/>
        </p:nvSpPr>
        <p:spPr bwMode="auto">
          <a:xfrm flipH="1">
            <a:off x="5003800" y="5178326"/>
            <a:ext cx="185738"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1542" name="ZoneTexte 36"/>
          <p:cNvSpPr txBox="1">
            <a:spLocks noChangeArrowheads="1"/>
          </p:cNvSpPr>
          <p:nvPr/>
        </p:nvSpPr>
        <p:spPr bwMode="auto">
          <a:xfrm>
            <a:off x="5133975" y="5056088"/>
            <a:ext cx="962025" cy="369888"/>
          </a:xfrm>
          <a:prstGeom prst="rect">
            <a:avLst/>
          </a:prstGeom>
          <a:noFill/>
          <a:ln w="9525">
            <a:noFill/>
            <a:miter lim="800000"/>
            <a:headEnd/>
            <a:tailEnd/>
          </a:ln>
        </p:spPr>
        <p:txBody>
          <a:bodyPr>
            <a:spAutoFit/>
          </a:bodyPr>
          <a:lstStyle/>
          <a:p>
            <a:r>
              <a:rPr lang="fr-FR" sz="900">
                <a:solidFill>
                  <a:schemeClr val="bg1"/>
                </a:solidFill>
                <a:latin typeface="Calibri" pitchFamily="34" charset="0"/>
              </a:rPr>
              <a:t>Sélection d’un set par classe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24578"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24582" name="ZoneTexte 11"/>
          <p:cNvSpPr txBox="1">
            <a:spLocks noChangeArrowheads="1"/>
          </p:cNvSpPr>
          <p:nvPr/>
        </p:nvSpPr>
        <p:spPr bwMode="auto">
          <a:xfrm>
            <a:off x="327025" y="323850"/>
            <a:ext cx="8602663" cy="430213"/>
          </a:xfrm>
          <a:prstGeom prst="rect">
            <a:avLst/>
          </a:prstGeom>
          <a:noFill/>
          <a:ln w="9525">
            <a:noFill/>
            <a:miter lim="800000"/>
            <a:headEnd/>
            <a:tailEnd/>
          </a:ln>
        </p:spPr>
        <p:txBody>
          <a:bodyPr>
            <a:spAutoFit/>
          </a:bodyPr>
          <a:lstStyle/>
          <a:p>
            <a:r>
              <a:rPr lang="fr-FR" sz="2200" dirty="0" smtClean="0">
                <a:solidFill>
                  <a:srgbClr val="604A7B"/>
                </a:solidFill>
                <a:latin typeface="Calibri" pitchFamily="34" charset="0"/>
              </a:rPr>
              <a:t>Ateliers </a:t>
            </a:r>
            <a:r>
              <a:rPr lang="fr-FR" sz="2200" dirty="0">
                <a:solidFill>
                  <a:srgbClr val="604A7B"/>
                </a:solidFill>
                <a:latin typeface="Calibri" pitchFamily="34" charset="0"/>
              </a:rPr>
              <a:t>de </a:t>
            </a:r>
            <a:r>
              <a:rPr lang="fr-FR" sz="2200" dirty="0" err="1">
                <a:solidFill>
                  <a:srgbClr val="604A7B"/>
                </a:solidFill>
                <a:latin typeface="Calibri" pitchFamily="34" charset="0"/>
              </a:rPr>
              <a:t>remotivation</a:t>
            </a:r>
            <a:r>
              <a:rPr lang="fr-FR" sz="2200" dirty="0">
                <a:solidFill>
                  <a:srgbClr val="604A7B"/>
                </a:solidFill>
                <a:latin typeface="Calibri" pitchFamily="34" charset="0"/>
              </a:rPr>
              <a:t>     </a:t>
            </a:r>
          </a:p>
        </p:txBody>
      </p:sp>
      <p:sp>
        <p:nvSpPr>
          <p:cNvPr id="16" name="Rectangle 15"/>
          <p:cNvSpPr/>
          <p:nvPr/>
        </p:nvSpPr>
        <p:spPr>
          <a:xfrm>
            <a:off x="192088" y="1071563"/>
            <a:ext cx="1022350" cy="481012"/>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dirty="0">
                <a:solidFill>
                  <a:schemeClr val="bg1"/>
                </a:solidFill>
                <a:ea typeface="ＭＳ Ｐゴシック" charset="-128"/>
              </a:rPr>
              <a:t>Publics</a:t>
            </a:r>
          </a:p>
        </p:txBody>
      </p:sp>
      <p:sp>
        <p:nvSpPr>
          <p:cNvPr id="18" name="Pentagon 7"/>
          <p:cNvSpPr/>
          <p:nvPr/>
        </p:nvSpPr>
        <p:spPr>
          <a:xfrm>
            <a:off x="1285875" y="1071563"/>
            <a:ext cx="3130550" cy="481012"/>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Collèges </a:t>
            </a:r>
            <a:r>
              <a:rPr lang="fr-FR" sz="1100" dirty="0">
                <a:solidFill>
                  <a:schemeClr val="tx2"/>
                </a:solidFill>
                <a:ea typeface="ＭＳ Ｐゴシック" charset="-128"/>
              </a:rPr>
              <a:t>et </a:t>
            </a:r>
            <a:r>
              <a:rPr lang="fr-FR" sz="1100" dirty="0" smtClean="0">
                <a:solidFill>
                  <a:schemeClr val="tx2"/>
                </a:solidFill>
                <a:ea typeface="ＭＳ Ｐゴシック" charset="-128"/>
              </a:rPr>
              <a:t>lycées</a:t>
            </a:r>
            <a:endParaRPr lang="fr-FR" sz="1100" dirty="0">
              <a:solidFill>
                <a:schemeClr val="tx2"/>
              </a:solidFill>
              <a:ea typeface="ＭＳ Ｐゴシック" charset="-128"/>
            </a:endParaRPr>
          </a:p>
        </p:txBody>
      </p:sp>
      <p:sp>
        <p:nvSpPr>
          <p:cNvPr id="21" name="Rectangle 20"/>
          <p:cNvSpPr/>
          <p:nvPr/>
        </p:nvSpPr>
        <p:spPr>
          <a:xfrm>
            <a:off x="192088" y="3124200"/>
            <a:ext cx="1019175" cy="17653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dirty="0">
                <a:solidFill>
                  <a:schemeClr val="bg1"/>
                </a:solidFill>
                <a:ea typeface="ＭＳ Ｐゴシック" charset="-128"/>
              </a:rPr>
              <a:t>Organisations</a:t>
            </a:r>
          </a:p>
          <a:p>
            <a:pPr marL="0" lvl="1" algn="ctr">
              <a:lnSpc>
                <a:spcPct val="80000"/>
              </a:lnSpc>
              <a:defRPr/>
            </a:pPr>
            <a:r>
              <a:rPr lang="fr-FR" sz="1200" b="1" dirty="0">
                <a:solidFill>
                  <a:schemeClr val="bg1"/>
                </a:solidFill>
                <a:ea typeface="ＭＳ Ｐゴシック" charset="-128"/>
              </a:rPr>
              <a:t>Modalités</a:t>
            </a:r>
          </a:p>
        </p:txBody>
      </p:sp>
      <p:sp>
        <p:nvSpPr>
          <p:cNvPr id="22" name="Pentagon 9"/>
          <p:cNvSpPr/>
          <p:nvPr/>
        </p:nvSpPr>
        <p:spPr>
          <a:xfrm>
            <a:off x="1285875" y="3124200"/>
            <a:ext cx="3121025" cy="17653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Intervention </a:t>
            </a:r>
            <a:r>
              <a:rPr lang="fr-FR" sz="1100" dirty="0">
                <a:solidFill>
                  <a:schemeClr val="tx2"/>
                </a:solidFill>
                <a:ea typeface="ＭＳ Ｐゴシック" charset="-128"/>
              </a:rPr>
              <a:t>des Conseillers d’Orientation Psychologues (COP) au sein des classes, pendant l’heure de vie de </a:t>
            </a:r>
            <a:r>
              <a:rPr lang="fr-FR" sz="1100" dirty="0" smtClean="0">
                <a:solidFill>
                  <a:schemeClr val="tx2"/>
                </a:solidFill>
                <a:ea typeface="ＭＳ Ｐゴシック" charset="-128"/>
              </a:rPr>
              <a:t>classe</a:t>
            </a:r>
          </a:p>
          <a:p>
            <a:pPr marL="88900" lvl="3" indent="-88900" algn="just">
              <a:buFont typeface="Arial" charset="0"/>
              <a:buChar char="•"/>
              <a:tabLst>
                <a:tab pos="271463" algn="l"/>
              </a:tabLst>
              <a:defRPr/>
            </a:pPr>
            <a:r>
              <a:rPr lang="fr-FR" sz="1100" dirty="0">
                <a:solidFill>
                  <a:schemeClr val="tx2"/>
                </a:solidFill>
                <a:ea typeface="ＭＳ Ｐゴシック" charset="-128"/>
              </a:rPr>
              <a:t>Intervention des COP auprès de petits groupes d’élèves volontaires (séance collective avec une dizaine d’élèves)</a:t>
            </a:r>
          </a:p>
          <a:p>
            <a:pPr marL="88900" lvl="3" indent="-88900" algn="just">
              <a:buFont typeface="Arial" charset="0"/>
              <a:buChar char="•"/>
              <a:tabLst>
                <a:tab pos="271463" algn="l"/>
              </a:tabLst>
              <a:defRPr/>
            </a:pPr>
            <a:r>
              <a:rPr lang="fr-FR" sz="1100" dirty="0">
                <a:solidFill>
                  <a:schemeClr val="tx2"/>
                </a:solidFill>
                <a:ea typeface="ＭＳ Ｐゴシック" charset="-128"/>
              </a:rPr>
              <a:t>Mise en place d’une permanence </a:t>
            </a:r>
            <a:r>
              <a:rPr lang="fr-FR" sz="1100" dirty="0" smtClean="0">
                <a:solidFill>
                  <a:schemeClr val="tx2"/>
                </a:solidFill>
                <a:ea typeface="ＭＳ Ｐゴシック" charset="-128"/>
              </a:rPr>
              <a:t>COP </a:t>
            </a:r>
            <a:r>
              <a:rPr lang="fr-FR" sz="1100" dirty="0">
                <a:solidFill>
                  <a:schemeClr val="tx2"/>
                </a:solidFill>
                <a:ea typeface="ＭＳ Ｐゴシック" charset="-128"/>
              </a:rPr>
              <a:t>pendant la </a:t>
            </a:r>
            <a:r>
              <a:rPr lang="fr-FR" sz="1100" dirty="0" smtClean="0">
                <a:solidFill>
                  <a:schemeClr val="tx2"/>
                </a:solidFill>
                <a:ea typeface="ＭＳ Ｐゴシック" charset="-128"/>
              </a:rPr>
              <a:t>semaine</a:t>
            </a:r>
          </a:p>
          <a:p>
            <a:pPr marL="88900" lvl="3" indent="-88900" algn="just">
              <a:buFont typeface="Arial" charset="0"/>
              <a:buChar char="•"/>
              <a:tabLst>
                <a:tab pos="271463" algn="l"/>
              </a:tabLst>
              <a:defRPr/>
            </a:pPr>
            <a:r>
              <a:rPr lang="fr-FR" sz="1100" dirty="0" smtClean="0">
                <a:solidFill>
                  <a:schemeClr val="tx2"/>
                </a:solidFill>
                <a:ea typeface="ＭＳ Ｐゴシック" pitchFamily="34" charset="-128"/>
              </a:rPr>
              <a:t>Elaboration d’un projet par les élèves sur l’accrochage scolaire (visite, sortie, conférence….)</a:t>
            </a:r>
          </a:p>
        </p:txBody>
      </p:sp>
      <p:sp>
        <p:nvSpPr>
          <p:cNvPr id="26" name="Rectangle 25"/>
          <p:cNvSpPr/>
          <p:nvPr/>
        </p:nvSpPr>
        <p:spPr>
          <a:xfrm>
            <a:off x="192088" y="4983163"/>
            <a:ext cx="1019175" cy="85725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Pilotage</a:t>
            </a:r>
          </a:p>
        </p:txBody>
      </p:sp>
      <p:sp>
        <p:nvSpPr>
          <p:cNvPr id="27" name="Pentagon 9"/>
          <p:cNvSpPr/>
          <p:nvPr/>
        </p:nvSpPr>
        <p:spPr>
          <a:xfrm>
            <a:off x="1285875" y="4983163"/>
            <a:ext cx="3121025" cy="85725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pitchFamily="34" charset="0"/>
              <a:buChar char="•"/>
              <a:tabLst>
                <a:tab pos="271463" algn="l"/>
              </a:tabLst>
              <a:defRPr/>
            </a:pPr>
            <a:r>
              <a:rPr lang="fr-FR" sz="1100" dirty="0" smtClean="0">
                <a:solidFill>
                  <a:schemeClr val="tx2"/>
                </a:solidFill>
                <a:ea typeface="ＭＳ Ｐゴシック" pitchFamily="34" charset="-128"/>
              </a:rPr>
              <a:t>Référent décrochage scolaire</a:t>
            </a:r>
          </a:p>
          <a:p>
            <a:pPr marL="88900" lvl="3" indent="-88900" algn="just">
              <a:buFont typeface="Arial" pitchFamily="34" charset="0"/>
              <a:buChar char="•"/>
              <a:tabLst>
                <a:tab pos="271463" algn="l"/>
              </a:tabLst>
              <a:defRPr/>
            </a:pPr>
            <a:r>
              <a:rPr lang="fr-FR" sz="1100" dirty="0" smtClean="0">
                <a:solidFill>
                  <a:schemeClr val="tx2"/>
                </a:solidFill>
                <a:ea typeface="ＭＳ Ｐゴシック" pitchFamily="34" charset="-128"/>
              </a:rPr>
              <a:t>CPE</a:t>
            </a:r>
          </a:p>
          <a:p>
            <a:pPr marL="88900" lvl="3" indent="-88900" algn="just">
              <a:buFont typeface="Arial" pitchFamily="34" charset="0"/>
              <a:buChar char="•"/>
              <a:tabLst>
                <a:tab pos="271463" algn="l"/>
              </a:tabLst>
              <a:defRPr/>
            </a:pPr>
            <a:r>
              <a:rPr lang="fr-FR" sz="1100" dirty="0" smtClean="0">
                <a:solidFill>
                  <a:schemeClr val="tx2"/>
                </a:solidFill>
                <a:ea typeface="ＭＳ Ｐゴシック" pitchFamily="34" charset="-128"/>
              </a:rPr>
              <a:t>Médiatrice</a:t>
            </a:r>
          </a:p>
          <a:p>
            <a:pPr marL="88900" lvl="3" indent="-88900" algn="just">
              <a:buFont typeface="Arial" pitchFamily="34" charset="0"/>
              <a:buChar char="•"/>
              <a:tabLst>
                <a:tab pos="271463" algn="l"/>
              </a:tabLst>
              <a:defRPr/>
            </a:pPr>
            <a:r>
              <a:rPr lang="fr-FR" sz="1100" dirty="0" smtClean="0">
                <a:solidFill>
                  <a:schemeClr val="tx2"/>
                </a:solidFill>
                <a:ea typeface="ＭＳ Ｐゴシック" pitchFamily="34" charset="-128"/>
              </a:rPr>
              <a:t>Equipe de Direction</a:t>
            </a:r>
            <a:endParaRPr lang="fr-FR" sz="1100" dirty="0">
              <a:solidFill>
                <a:schemeClr val="tx2"/>
              </a:solidFill>
              <a:ea typeface="ＭＳ Ｐゴシック" pitchFamily="34" charset="-128"/>
            </a:endParaRPr>
          </a:p>
        </p:txBody>
      </p:sp>
      <p:sp>
        <p:nvSpPr>
          <p:cNvPr id="28" name="Rectangle 27"/>
          <p:cNvSpPr/>
          <p:nvPr/>
        </p:nvSpPr>
        <p:spPr>
          <a:xfrm>
            <a:off x="192088" y="1658938"/>
            <a:ext cx="1022350" cy="1389062"/>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dirty="0">
                <a:solidFill>
                  <a:schemeClr val="bg1"/>
                </a:solidFill>
                <a:ea typeface="ＭＳ Ｐゴシック" charset="-128"/>
              </a:rPr>
              <a:t>Objectifs</a:t>
            </a:r>
          </a:p>
        </p:txBody>
      </p:sp>
      <p:sp>
        <p:nvSpPr>
          <p:cNvPr id="29" name="Pentagon 7"/>
          <p:cNvSpPr/>
          <p:nvPr/>
        </p:nvSpPr>
        <p:spPr>
          <a:xfrm>
            <a:off x="1285875" y="1658938"/>
            <a:ext cx="3130550" cy="1389062"/>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Travailler le parcours d’orientation pour des élèves fragiles qui sont en perte de sens de leur scolarité. </a:t>
            </a:r>
          </a:p>
          <a:p>
            <a:pPr marL="88900" lvl="3" indent="-88900" algn="just">
              <a:buFont typeface="Arial" charset="0"/>
              <a:buChar char="•"/>
              <a:tabLst>
                <a:tab pos="271463" algn="l"/>
              </a:tabLst>
              <a:defRPr/>
            </a:pPr>
            <a:r>
              <a:rPr lang="fr-FR" sz="1100" dirty="0" smtClean="0">
                <a:solidFill>
                  <a:schemeClr val="tx2"/>
                </a:solidFill>
                <a:ea typeface="ＭＳ Ｐゴシック" charset="-128"/>
              </a:rPr>
              <a:t>Raccrocher des élèves fragilisés par des situations répétées d’échec scolaire.</a:t>
            </a:r>
          </a:p>
          <a:p>
            <a:pPr marL="88900" lvl="3" indent="-88900" algn="just">
              <a:buFont typeface="Arial" charset="0"/>
              <a:buChar char="•"/>
              <a:tabLst>
                <a:tab pos="271463" algn="l"/>
              </a:tabLst>
              <a:defRPr/>
            </a:pPr>
            <a:r>
              <a:rPr lang="fr-FR" sz="1100" dirty="0" smtClean="0">
                <a:solidFill>
                  <a:schemeClr val="tx2"/>
                </a:solidFill>
                <a:ea typeface="ＭＳ Ｐゴシック" charset="-128"/>
              </a:rPr>
              <a:t>Mobiliser les élèves sur leur orientation dès le niveau de 4</a:t>
            </a:r>
            <a:r>
              <a:rPr lang="fr-FR" sz="1100" baseline="30000" dirty="0" smtClean="0">
                <a:solidFill>
                  <a:schemeClr val="tx2"/>
                </a:solidFill>
                <a:ea typeface="ＭＳ Ｐゴシック" charset="-128"/>
              </a:rPr>
              <a:t>ème</a:t>
            </a:r>
            <a:r>
              <a:rPr lang="fr-FR" sz="1100" dirty="0" smtClean="0">
                <a:solidFill>
                  <a:schemeClr val="tx2"/>
                </a:solidFill>
                <a:ea typeface="ＭＳ Ｐゴシック" charset="-128"/>
              </a:rPr>
              <a:t>.</a:t>
            </a:r>
          </a:p>
          <a:p>
            <a:pPr marL="88900" lvl="3" indent="-88900" algn="just">
              <a:buFont typeface="Arial" charset="0"/>
              <a:buChar char="•"/>
              <a:tabLst>
                <a:tab pos="271463" algn="l"/>
              </a:tabLst>
              <a:defRPr/>
            </a:pPr>
            <a:r>
              <a:rPr lang="fr-FR" sz="1100" dirty="0" smtClean="0">
                <a:solidFill>
                  <a:schemeClr val="tx2"/>
                </a:solidFill>
                <a:ea typeface="ＭＳ Ｐゴシック" charset="-128"/>
              </a:rPr>
              <a:t>Consolider le lien entre famille/collège pour le travail d’orientation</a:t>
            </a:r>
          </a:p>
        </p:txBody>
      </p:sp>
      <p:sp>
        <p:nvSpPr>
          <p:cNvPr id="19" name="Rectangle 18"/>
          <p:cNvSpPr/>
          <p:nvPr/>
        </p:nvSpPr>
        <p:spPr>
          <a:xfrm>
            <a:off x="192088" y="5946775"/>
            <a:ext cx="1019175" cy="758825"/>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Réalisation</a:t>
            </a:r>
          </a:p>
          <a:p>
            <a:pPr marL="0" lvl="1" algn="ctr">
              <a:lnSpc>
                <a:spcPct val="80000"/>
              </a:lnSpc>
              <a:defRPr/>
            </a:pPr>
            <a:r>
              <a:rPr lang="fr-FR" sz="1200" b="1">
                <a:solidFill>
                  <a:schemeClr val="bg1"/>
                </a:solidFill>
                <a:ea typeface="ＭＳ Ｐゴシック" charset="-128"/>
              </a:rPr>
              <a:t>Production</a:t>
            </a:r>
          </a:p>
          <a:p>
            <a:pPr marL="0" lvl="1" algn="ctr">
              <a:lnSpc>
                <a:spcPct val="80000"/>
              </a:lnSpc>
              <a:defRPr/>
            </a:pPr>
            <a:endParaRPr lang="fr-FR" sz="1200" b="1">
              <a:solidFill>
                <a:schemeClr val="bg1"/>
              </a:solidFill>
              <a:ea typeface="ＭＳ Ｐゴシック" charset="-128"/>
            </a:endParaRPr>
          </a:p>
        </p:txBody>
      </p:sp>
      <p:sp>
        <p:nvSpPr>
          <p:cNvPr id="23" name="Pentagon 9"/>
          <p:cNvSpPr/>
          <p:nvPr/>
        </p:nvSpPr>
        <p:spPr>
          <a:xfrm>
            <a:off x="1285875" y="5946775"/>
            <a:ext cx="3121025" cy="758825"/>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Epluchage de petites annonces pour les lycéens</a:t>
            </a:r>
          </a:p>
          <a:p>
            <a:pPr marL="88900" lvl="3" indent="-88900" algn="just">
              <a:buFont typeface="Arial" charset="0"/>
              <a:buChar char="•"/>
              <a:tabLst>
                <a:tab pos="271463" algn="l"/>
              </a:tabLst>
              <a:defRPr/>
            </a:pPr>
            <a:r>
              <a:rPr lang="fr-FR" sz="1100" dirty="0">
                <a:solidFill>
                  <a:schemeClr val="tx2"/>
                </a:solidFill>
                <a:ea typeface="ＭＳ Ｐゴシック" charset="-128"/>
              </a:rPr>
              <a:t>Atelier « comment je me vois dans 10 ans </a:t>
            </a:r>
            <a:r>
              <a:rPr lang="fr-FR" sz="1100" dirty="0" smtClean="0">
                <a:solidFill>
                  <a:schemeClr val="tx2"/>
                </a:solidFill>
                <a:ea typeface="ＭＳ Ｐゴシック" charset="-128"/>
              </a:rPr>
              <a:t>»</a:t>
            </a:r>
          </a:p>
          <a:p>
            <a:pPr marL="88900" lvl="3" indent="-88900" algn="just">
              <a:buFont typeface="Arial" pitchFamily="34" charset="0"/>
              <a:buChar char="•"/>
              <a:tabLst>
                <a:tab pos="271463" algn="l"/>
              </a:tabLst>
              <a:defRPr/>
            </a:pPr>
            <a:r>
              <a:rPr lang="fr-FR" sz="1100" dirty="0" smtClean="0">
                <a:solidFill>
                  <a:schemeClr val="tx2"/>
                </a:solidFill>
                <a:ea typeface="ＭＳ Ｐゴシック" pitchFamily="34" charset="-128"/>
              </a:rPr>
              <a:t>Projet élève</a:t>
            </a:r>
          </a:p>
        </p:txBody>
      </p:sp>
      <p:sp>
        <p:nvSpPr>
          <p:cNvPr id="24594" name="Espace réservé du numéro de diapositive 23"/>
          <p:cNvSpPr>
            <a:spLocks noGrp="1"/>
          </p:cNvSpPr>
          <p:nvPr>
            <p:ph type="sldNum" sz="quarter" idx="12"/>
          </p:nvPr>
        </p:nvSpPr>
        <p:spPr bwMode="auto">
          <a:noFill/>
          <a:ln>
            <a:miter lim="800000"/>
            <a:headEnd/>
            <a:tailEnd/>
          </a:ln>
        </p:spPr>
        <p:txBody>
          <a:bodyPr/>
          <a:lstStyle/>
          <a:p>
            <a:fld id="{D3DAB817-9DA6-4D9A-AE7D-E82D55C551DB}" type="slidenum">
              <a:rPr lang="fr-FR" smtClean="0">
                <a:latin typeface="Calibri" pitchFamily="34" charset="0"/>
                <a:ea typeface="ＭＳ Ｐゴシック"/>
                <a:cs typeface="ＭＳ Ｐゴシック"/>
              </a:rPr>
              <a:pPr/>
              <a:t>25</a:t>
            </a:fld>
            <a:endParaRPr lang="fr-FR" smtClean="0">
              <a:latin typeface="Calibri" pitchFamily="34" charset="0"/>
              <a:ea typeface="ＭＳ Ｐゴシック"/>
              <a:cs typeface="ＭＳ Ｐゴシック"/>
            </a:endParaRPr>
          </a:p>
        </p:txBody>
      </p:sp>
      <p:pic>
        <p:nvPicPr>
          <p:cNvPr id="24595" name="Picture 30" descr="photo 1.jpg"/>
          <p:cNvPicPr>
            <a:picLocks noChangeAspect="1"/>
          </p:cNvPicPr>
          <p:nvPr/>
        </p:nvPicPr>
        <p:blipFill>
          <a:blip r:embed="rId2"/>
          <a:srcRect/>
          <a:stretch>
            <a:fillRect/>
          </a:stretch>
        </p:blipFill>
        <p:spPr bwMode="auto">
          <a:xfrm>
            <a:off x="4972050" y="1125538"/>
            <a:ext cx="3613150" cy="2713037"/>
          </a:xfrm>
          <a:prstGeom prst="rect">
            <a:avLst/>
          </a:prstGeom>
          <a:noFill/>
          <a:ln w="9525">
            <a:noFill/>
            <a:miter lim="800000"/>
            <a:headEnd/>
            <a:tailEnd/>
          </a:ln>
        </p:spPr>
      </p:pic>
      <p:sp>
        <p:nvSpPr>
          <p:cNvPr id="25" name="Rectangle 24"/>
          <p:cNvSpPr/>
          <p:nvPr/>
        </p:nvSpPr>
        <p:spPr>
          <a:xfrm>
            <a:off x="4654550" y="4267200"/>
            <a:ext cx="4248150" cy="3810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Calendrier</a:t>
            </a:r>
          </a:p>
        </p:txBody>
      </p:sp>
      <p:sp>
        <p:nvSpPr>
          <p:cNvPr id="30" name="Flèche vers la droite 31"/>
          <p:cNvSpPr/>
          <p:nvPr/>
        </p:nvSpPr>
        <p:spPr>
          <a:xfrm>
            <a:off x="4691063" y="5148263"/>
            <a:ext cx="4191000" cy="1219200"/>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24598" name="AutoShape 115"/>
          <p:cNvSpPr>
            <a:spLocks noChangeArrowheads="1"/>
          </p:cNvSpPr>
          <p:nvPr/>
        </p:nvSpPr>
        <p:spPr bwMode="auto">
          <a:xfrm flipH="1">
            <a:off x="4860925" y="5686425"/>
            <a:ext cx="142875" cy="142875"/>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4599" name="ZoneTexte 37"/>
          <p:cNvSpPr txBox="1">
            <a:spLocks noChangeArrowheads="1"/>
          </p:cNvSpPr>
          <p:nvPr/>
        </p:nvSpPr>
        <p:spPr bwMode="auto">
          <a:xfrm>
            <a:off x="4981575" y="5434013"/>
            <a:ext cx="958850" cy="647700"/>
          </a:xfrm>
          <a:prstGeom prst="rect">
            <a:avLst/>
          </a:prstGeom>
          <a:noFill/>
          <a:ln w="9525">
            <a:noFill/>
            <a:miter lim="800000"/>
            <a:headEnd/>
            <a:tailEnd/>
          </a:ln>
        </p:spPr>
        <p:txBody>
          <a:bodyPr>
            <a:spAutoFit/>
          </a:bodyPr>
          <a:lstStyle/>
          <a:p>
            <a:r>
              <a:rPr lang="fr-FR" sz="900">
                <a:solidFill>
                  <a:schemeClr val="bg1"/>
                </a:solidFill>
                <a:latin typeface="Calibri" pitchFamily="34" charset="0"/>
              </a:rPr>
              <a:t>Préparation des atelier avec les professeurs et les COP</a:t>
            </a:r>
          </a:p>
        </p:txBody>
      </p:sp>
      <p:sp>
        <p:nvSpPr>
          <p:cNvPr id="24600" name="AutoShape 115"/>
          <p:cNvSpPr>
            <a:spLocks noChangeArrowheads="1"/>
          </p:cNvSpPr>
          <p:nvPr/>
        </p:nvSpPr>
        <p:spPr bwMode="auto">
          <a:xfrm flipH="1">
            <a:off x="7524750" y="5686425"/>
            <a:ext cx="142875" cy="142875"/>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4601" name="ZoneTexte 39"/>
          <p:cNvSpPr txBox="1">
            <a:spLocks noChangeArrowheads="1"/>
          </p:cNvSpPr>
          <p:nvPr/>
        </p:nvSpPr>
        <p:spPr bwMode="auto">
          <a:xfrm>
            <a:off x="7596188" y="5573713"/>
            <a:ext cx="1223962" cy="368300"/>
          </a:xfrm>
          <a:prstGeom prst="rect">
            <a:avLst/>
          </a:prstGeom>
          <a:noFill/>
          <a:ln w="9525">
            <a:noFill/>
            <a:miter lim="800000"/>
            <a:headEnd/>
            <a:tailEnd/>
          </a:ln>
        </p:spPr>
        <p:txBody>
          <a:bodyPr>
            <a:spAutoFit/>
          </a:bodyPr>
          <a:lstStyle/>
          <a:p>
            <a:r>
              <a:rPr lang="fr-FR" sz="900">
                <a:solidFill>
                  <a:schemeClr val="bg1"/>
                </a:solidFill>
                <a:latin typeface="Calibri" pitchFamily="34" charset="0"/>
              </a:rPr>
              <a:t>Organisation des ateliers</a:t>
            </a:r>
          </a:p>
        </p:txBody>
      </p:sp>
      <p:sp>
        <p:nvSpPr>
          <p:cNvPr id="35" name="ZoneTexte 38"/>
          <p:cNvSpPr txBox="1"/>
          <p:nvPr/>
        </p:nvSpPr>
        <p:spPr>
          <a:xfrm>
            <a:off x="4673600" y="4686300"/>
            <a:ext cx="1516063"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endParaRPr>
          </a:p>
        </p:txBody>
      </p:sp>
      <p:sp>
        <p:nvSpPr>
          <p:cNvPr id="36" name="ZoneTexte 39"/>
          <p:cNvSpPr txBox="1"/>
          <p:nvPr/>
        </p:nvSpPr>
        <p:spPr>
          <a:xfrm>
            <a:off x="6283325" y="4686300"/>
            <a:ext cx="2633663"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24604" name="AutoShape 115"/>
          <p:cNvSpPr>
            <a:spLocks noChangeArrowheads="1"/>
          </p:cNvSpPr>
          <p:nvPr/>
        </p:nvSpPr>
        <p:spPr bwMode="auto">
          <a:xfrm flipH="1">
            <a:off x="6051550" y="5686425"/>
            <a:ext cx="144463" cy="142875"/>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4605" name="ZoneTexte 43"/>
          <p:cNvSpPr txBox="1">
            <a:spLocks noChangeArrowheads="1"/>
          </p:cNvSpPr>
          <p:nvPr/>
        </p:nvSpPr>
        <p:spPr bwMode="auto">
          <a:xfrm>
            <a:off x="6156325" y="5503863"/>
            <a:ext cx="1152525" cy="508000"/>
          </a:xfrm>
          <a:prstGeom prst="rect">
            <a:avLst/>
          </a:prstGeom>
          <a:noFill/>
          <a:ln w="9525">
            <a:noFill/>
            <a:miter lim="800000"/>
            <a:headEnd/>
            <a:tailEnd/>
          </a:ln>
        </p:spPr>
        <p:txBody>
          <a:bodyPr>
            <a:spAutoFit/>
          </a:bodyPr>
          <a:lstStyle/>
          <a:p>
            <a:r>
              <a:rPr lang="fr-FR" sz="900">
                <a:solidFill>
                  <a:schemeClr val="bg1"/>
                </a:solidFill>
                <a:latin typeface="Calibri" pitchFamily="34" charset="0"/>
              </a:rPr>
              <a:t>Organisation des séquences selon le format retenu</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25602"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25603" name="AutoShape 10"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25607" name="ZoneTexte 11"/>
          <p:cNvSpPr txBox="1">
            <a:spLocks noChangeArrowheads="1"/>
          </p:cNvSpPr>
          <p:nvPr/>
        </p:nvSpPr>
        <p:spPr bwMode="auto">
          <a:xfrm>
            <a:off x="327025" y="323850"/>
            <a:ext cx="8602663" cy="430213"/>
          </a:xfrm>
          <a:prstGeom prst="rect">
            <a:avLst/>
          </a:prstGeom>
          <a:noFill/>
          <a:ln w="9525">
            <a:noFill/>
            <a:miter lim="800000"/>
            <a:headEnd/>
            <a:tailEnd/>
          </a:ln>
        </p:spPr>
        <p:txBody>
          <a:bodyPr>
            <a:spAutoFit/>
          </a:bodyPr>
          <a:lstStyle/>
          <a:p>
            <a:r>
              <a:rPr lang="fr-FR" sz="2200" dirty="0" smtClean="0">
                <a:solidFill>
                  <a:srgbClr val="604A7B"/>
                </a:solidFill>
                <a:latin typeface="Calibri" pitchFamily="34" charset="0"/>
              </a:rPr>
              <a:t>«</a:t>
            </a:r>
            <a:r>
              <a:rPr lang="fr-FR" sz="2200" dirty="0">
                <a:solidFill>
                  <a:srgbClr val="604A7B"/>
                </a:solidFill>
                <a:latin typeface="Calibri" pitchFamily="34" charset="0"/>
              </a:rPr>
              <a:t> Un métier à la bouche »  </a:t>
            </a:r>
          </a:p>
        </p:txBody>
      </p:sp>
      <p:sp>
        <p:nvSpPr>
          <p:cNvPr id="16" name="Rectangle 15"/>
          <p:cNvSpPr/>
          <p:nvPr/>
        </p:nvSpPr>
        <p:spPr>
          <a:xfrm>
            <a:off x="192088" y="1071563"/>
            <a:ext cx="1022350" cy="714375"/>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Publics</a:t>
            </a:r>
          </a:p>
        </p:txBody>
      </p:sp>
      <p:sp>
        <p:nvSpPr>
          <p:cNvPr id="18" name="Pentagon 7"/>
          <p:cNvSpPr/>
          <p:nvPr/>
        </p:nvSpPr>
        <p:spPr>
          <a:xfrm>
            <a:off x="1285875" y="1071563"/>
            <a:ext cx="3130550" cy="714375"/>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Les élèves ½ pensionnaires des </a:t>
            </a:r>
            <a:r>
              <a:rPr lang="fr-FR" sz="1100" dirty="0" smtClean="0">
                <a:solidFill>
                  <a:schemeClr val="tx2"/>
                </a:solidFill>
                <a:ea typeface="ＭＳ Ｐゴシック" charset="-128"/>
              </a:rPr>
              <a:t>collèges</a:t>
            </a:r>
            <a:endParaRPr lang="fr-FR" sz="1100" dirty="0">
              <a:solidFill>
                <a:schemeClr val="tx2"/>
              </a:solidFill>
              <a:ea typeface="ＭＳ Ｐゴシック" charset="-128"/>
            </a:endParaRPr>
          </a:p>
        </p:txBody>
      </p:sp>
      <p:sp>
        <p:nvSpPr>
          <p:cNvPr id="21" name="Rectangle 20"/>
          <p:cNvSpPr/>
          <p:nvPr/>
        </p:nvSpPr>
        <p:spPr>
          <a:xfrm>
            <a:off x="193675" y="2924175"/>
            <a:ext cx="1019175" cy="1349375"/>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dirty="0">
                <a:solidFill>
                  <a:schemeClr val="bg1"/>
                </a:solidFill>
                <a:ea typeface="ＭＳ Ｐゴシック" charset="-128"/>
              </a:rPr>
              <a:t>Organisation</a:t>
            </a:r>
          </a:p>
          <a:p>
            <a:pPr marL="0" lvl="1" algn="ctr">
              <a:lnSpc>
                <a:spcPct val="80000"/>
              </a:lnSpc>
              <a:defRPr/>
            </a:pPr>
            <a:r>
              <a:rPr lang="fr-FR" sz="1200" b="1" dirty="0">
                <a:solidFill>
                  <a:schemeClr val="bg1"/>
                </a:solidFill>
                <a:ea typeface="ＭＳ Ｐゴシック" charset="-128"/>
              </a:rPr>
              <a:t>Modalités</a:t>
            </a:r>
          </a:p>
        </p:txBody>
      </p:sp>
      <p:sp>
        <p:nvSpPr>
          <p:cNvPr id="22" name="Pentagon 9"/>
          <p:cNvSpPr/>
          <p:nvPr/>
        </p:nvSpPr>
        <p:spPr>
          <a:xfrm>
            <a:off x="1287463" y="2924175"/>
            <a:ext cx="3121025" cy="1349375"/>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pPr>
            <a:r>
              <a:rPr lang="fr-FR" sz="1100">
                <a:solidFill>
                  <a:schemeClr val="tx2"/>
                </a:solidFill>
                <a:ea typeface="ＭＳ Ｐゴシック"/>
                <a:cs typeface="ＭＳ Ｐゴシック"/>
              </a:rPr>
              <a:t>Phase 1 : Les élèves sont invités à fabriquer des fiches métiers  (description, formation, briser les stéréotypes concernant le métier, etc…).</a:t>
            </a:r>
          </a:p>
          <a:p>
            <a:pPr marL="88900" lvl="3" indent="-88900" algn="just">
              <a:buFont typeface="Arial" charset="0"/>
              <a:buChar char="•"/>
              <a:tabLst>
                <a:tab pos="271463" algn="l"/>
              </a:tabLst>
            </a:pPr>
            <a:r>
              <a:rPr lang="fr-FR" sz="1100">
                <a:solidFill>
                  <a:schemeClr val="tx2"/>
                </a:solidFill>
                <a:ea typeface="ＭＳ Ｐゴシック"/>
                <a:cs typeface="ＭＳ Ｐゴシック"/>
              </a:rPr>
              <a:t>Phase 2 : Ces fiches métiers fabriquées sous forme de set de table, seront distribuées dans les plateaux à la cantine et seront discutés lors du repas avec les adultes présents.</a:t>
            </a:r>
          </a:p>
          <a:p>
            <a:pPr marL="88900" lvl="3" indent="-88900" algn="just">
              <a:buFont typeface="Arial" charset="0"/>
              <a:buChar char="•"/>
              <a:tabLst>
                <a:tab pos="271463" algn="l"/>
              </a:tabLst>
            </a:pPr>
            <a:endParaRPr lang="fr-FR" sz="1100">
              <a:solidFill>
                <a:schemeClr val="tx2"/>
              </a:solidFill>
              <a:ea typeface="ＭＳ Ｐゴシック"/>
              <a:cs typeface="ＭＳ Ｐゴシック"/>
            </a:endParaRPr>
          </a:p>
        </p:txBody>
      </p:sp>
      <p:sp>
        <p:nvSpPr>
          <p:cNvPr id="26" name="Rectangle 25"/>
          <p:cNvSpPr/>
          <p:nvPr/>
        </p:nvSpPr>
        <p:spPr>
          <a:xfrm>
            <a:off x="192088" y="4327525"/>
            <a:ext cx="1019175" cy="785813"/>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dirty="0">
                <a:solidFill>
                  <a:schemeClr val="bg1"/>
                </a:solidFill>
                <a:ea typeface="ＭＳ Ｐゴシック" charset="-128"/>
              </a:rPr>
              <a:t>Pilotage</a:t>
            </a:r>
          </a:p>
        </p:txBody>
      </p:sp>
      <p:sp>
        <p:nvSpPr>
          <p:cNvPr id="27" name="Pentagon 9"/>
          <p:cNvSpPr/>
          <p:nvPr/>
        </p:nvSpPr>
        <p:spPr>
          <a:xfrm>
            <a:off x="1285875" y="4327525"/>
            <a:ext cx="3121025" cy="785813"/>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a:solidFill>
                  <a:schemeClr val="tx2"/>
                </a:solidFill>
                <a:ea typeface="ＭＳ Ｐゴシック" charset="-128"/>
              </a:rPr>
              <a:t>Un membre du groupe d’organisation</a:t>
            </a:r>
          </a:p>
          <a:p>
            <a:pPr marL="88900" lvl="3" indent="-88900" algn="just">
              <a:buFont typeface="Arial" charset="0"/>
              <a:buChar char="•"/>
              <a:tabLst>
                <a:tab pos="271463" algn="l"/>
              </a:tabLst>
              <a:defRPr/>
            </a:pPr>
            <a:r>
              <a:rPr lang="fr-FR" sz="1100">
                <a:solidFill>
                  <a:schemeClr val="tx2"/>
                </a:solidFill>
                <a:ea typeface="ＭＳ Ｐゴシック" charset="-128"/>
              </a:rPr>
              <a:t>Partenaire pour les travaux de reproduction et diffusion (communauté d’agglomération par exemple)</a:t>
            </a:r>
          </a:p>
        </p:txBody>
      </p:sp>
      <p:sp>
        <p:nvSpPr>
          <p:cNvPr id="28" name="Rectangle 27"/>
          <p:cNvSpPr/>
          <p:nvPr/>
        </p:nvSpPr>
        <p:spPr>
          <a:xfrm>
            <a:off x="192088" y="1882775"/>
            <a:ext cx="1022350" cy="969963"/>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Objectifs</a:t>
            </a:r>
          </a:p>
        </p:txBody>
      </p:sp>
      <p:sp>
        <p:nvSpPr>
          <p:cNvPr id="29" name="Pentagon 7"/>
          <p:cNvSpPr/>
          <p:nvPr/>
        </p:nvSpPr>
        <p:spPr>
          <a:xfrm>
            <a:off x="1285875" y="1882775"/>
            <a:ext cx="3130550" cy="969963"/>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pPr>
            <a:r>
              <a:rPr lang="fr-FR" sz="1100" dirty="0">
                <a:solidFill>
                  <a:schemeClr val="tx2"/>
                </a:solidFill>
                <a:ea typeface="ＭＳ Ｐゴシック"/>
                <a:cs typeface="ＭＳ Ｐゴシック"/>
              </a:rPr>
              <a:t>Informer les collégiens ½ pensionnaires sur les métiers</a:t>
            </a:r>
          </a:p>
          <a:p>
            <a:pPr marL="88900" lvl="3" indent="-88900" algn="just">
              <a:buFont typeface="Arial" charset="0"/>
              <a:buChar char="•"/>
              <a:tabLst>
                <a:tab pos="271463" algn="l"/>
              </a:tabLst>
            </a:pPr>
            <a:r>
              <a:rPr lang="fr-FR" sz="1100" dirty="0">
                <a:solidFill>
                  <a:schemeClr val="tx2"/>
                </a:solidFill>
                <a:ea typeface="ＭＳ Ｐゴシック"/>
                <a:cs typeface="ＭＳ Ｐゴシック"/>
              </a:rPr>
              <a:t>Casser des stéréotypes concernant certains métiers</a:t>
            </a:r>
          </a:p>
          <a:p>
            <a:pPr marL="88900" lvl="3" indent="-88900" algn="just">
              <a:buFont typeface="Arial" charset="0"/>
              <a:buChar char="•"/>
              <a:tabLst>
                <a:tab pos="271463" algn="l"/>
              </a:tabLst>
            </a:pPr>
            <a:r>
              <a:rPr lang="fr-FR" sz="1100" dirty="0">
                <a:solidFill>
                  <a:schemeClr val="tx2"/>
                </a:solidFill>
                <a:ea typeface="ＭＳ Ｐゴシック"/>
                <a:cs typeface="ＭＳ Ｐゴシック"/>
              </a:rPr>
              <a:t>Valoriser les élèves en difficulté (SEGPA, ADMF – Atelier de découverte des métiers et des formations…) qui produisent les sets</a:t>
            </a:r>
          </a:p>
        </p:txBody>
      </p:sp>
      <p:sp>
        <p:nvSpPr>
          <p:cNvPr id="19" name="Rectangle 18"/>
          <p:cNvSpPr/>
          <p:nvPr/>
        </p:nvSpPr>
        <p:spPr>
          <a:xfrm>
            <a:off x="192088" y="5157788"/>
            <a:ext cx="1019175" cy="1414462"/>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Réalisation</a:t>
            </a:r>
          </a:p>
          <a:p>
            <a:pPr marL="0" lvl="1" algn="ctr">
              <a:lnSpc>
                <a:spcPct val="80000"/>
              </a:lnSpc>
              <a:defRPr/>
            </a:pPr>
            <a:r>
              <a:rPr lang="fr-FR" sz="1200" b="1">
                <a:solidFill>
                  <a:schemeClr val="bg1"/>
                </a:solidFill>
                <a:ea typeface="ＭＳ Ｐゴシック" charset="-128"/>
              </a:rPr>
              <a:t>Production</a:t>
            </a:r>
          </a:p>
        </p:txBody>
      </p:sp>
      <p:sp>
        <p:nvSpPr>
          <p:cNvPr id="23" name="Pentagon 9"/>
          <p:cNvSpPr/>
          <p:nvPr/>
        </p:nvSpPr>
        <p:spPr>
          <a:xfrm>
            <a:off x="1285875" y="5157788"/>
            <a:ext cx="3121025" cy="1414462"/>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a:solidFill>
                  <a:schemeClr val="tx2"/>
                </a:solidFill>
                <a:ea typeface="ＭＳ Ｐゴシック" charset="-128"/>
              </a:rPr>
              <a:t>Réalisation des maquettes « sets-métiers » par les élèves des modules 4</a:t>
            </a:r>
            <a:r>
              <a:rPr lang="fr-FR" sz="1100" baseline="30000">
                <a:solidFill>
                  <a:schemeClr val="tx2"/>
                </a:solidFill>
                <a:ea typeface="ＭＳ Ｐゴシック" charset="-128"/>
              </a:rPr>
              <a:t>ème</a:t>
            </a:r>
            <a:r>
              <a:rPr lang="fr-FR" sz="1100">
                <a:solidFill>
                  <a:schemeClr val="tx2"/>
                </a:solidFill>
                <a:ea typeface="ＭＳ Ｐゴシック" charset="-128"/>
              </a:rPr>
              <a:t> DMF du bassin </a:t>
            </a:r>
          </a:p>
          <a:p>
            <a:pPr marL="88900" lvl="3" indent="-88900" algn="just">
              <a:buFont typeface="Arial" charset="0"/>
              <a:buChar char="•"/>
              <a:tabLst>
                <a:tab pos="271463" algn="l"/>
              </a:tabLst>
              <a:defRPr/>
            </a:pPr>
            <a:r>
              <a:rPr lang="fr-FR" sz="1100">
                <a:solidFill>
                  <a:schemeClr val="tx2"/>
                </a:solidFill>
                <a:ea typeface="ＭＳ Ｐゴシック" charset="-128"/>
              </a:rPr>
              <a:t>Reproduction en format A3 assurée par un partenaire (communauté d’agglomération par exemple)</a:t>
            </a:r>
          </a:p>
          <a:p>
            <a:pPr marL="88900" lvl="3" indent="-88900" algn="just">
              <a:buFont typeface="Arial" charset="0"/>
              <a:buChar char="•"/>
              <a:tabLst>
                <a:tab pos="271463" algn="l"/>
              </a:tabLst>
              <a:defRPr/>
            </a:pPr>
            <a:r>
              <a:rPr lang="fr-FR" sz="1100">
                <a:solidFill>
                  <a:schemeClr val="tx2"/>
                </a:solidFill>
                <a:ea typeface="ＭＳ Ｐゴシック" charset="-128"/>
              </a:rPr>
              <a:t>Dépôt dans les établissements</a:t>
            </a:r>
          </a:p>
          <a:p>
            <a:pPr marL="88900" lvl="3" indent="-88900" algn="just">
              <a:buFont typeface="Arial" charset="0"/>
              <a:buChar char="•"/>
              <a:tabLst>
                <a:tab pos="271463" algn="l"/>
              </a:tabLst>
              <a:defRPr/>
            </a:pPr>
            <a:r>
              <a:rPr lang="fr-FR" sz="1100">
                <a:solidFill>
                  <a:schemeClr val="tx2"/>
                </a:solidFill>
                <a:ea typeface="ＭＳ Ｐゴシック" charset="-128"/>
              </a:rPr>
              <a:t>Production d’affiches avec les sets de tables (à afficher dans les couloirs)</a:t>
            </a:r>
          </a:p>
        </p:txBody>
      </p:sp>
      <p:sp>
        <p:nvSpPr>
          <p:cNvPr id="25619" name="Espace réservé du numéro de diapositive 24"/>
          <p:cNvSpPr>
            <a:spLocks noGrp="1"/>
          </p:cNvSpPr>
          <p:nvPr>
            <p:ph type="sldNum" sz="quarter" idx="12"/>
          </p:nvPr>
        </p:nvSpPr>
        <p:spPr bwMode="auto">
          <a:noFill/>
          <a:ln>
            <a:miter lim="800000"/>
            <a:headEnd/>
            <a:tailEnd/>
          </a:ln>
        </p:spPr>
        <p:txBody>
          <a:bodyPr/>
          <a:lstStyle/>
          <a:p>
            <a:fld id="{25A080CA-70A7-4DB4-8F0C-BC42F4D4ED70}" type="slidenum">
              <a:rPr lang="fr-FR" smtClean="0">
                <a:latin typeface="Calibri" pitchFamily="34" charset="0"/>
                <a:ea typeface="ＭＳ Ｐゴシック"/>
                <a:cs typeface="ＭＳ Ｐゴシック"/>
              </a:rPr>
              <a:pPr/>
              <a:t>26</a:t>
            </a:fld>
            <a:endParaRPr lang="fr-FR" smtClean="0">
              <a:latin typeface="Calibri" pitchFamily="34" charset="0"/>
              <a:ea typeface="ＭＳ Ｐゴシック"/>
              <a:cs typeface="ＭＳ Ｐゴシック"/>
            </a:endParaRPr>
          </a:p>
        </p:txBody>
      </p:sp>
      <p:pic>
        <p:nvPicPr>
          <p:cNvPr id="25620" name="Image 30"/>
          <p:cNvPicPr>
            <a:picLocks noChangeAspect="1"/>
          </p:cNvPicPr>
          <p:nvPr/>
        </p:nvPicPr>
        <p:blipFill>
          <a:blip r:embed="rId2"/>
          <a:srcRect/>
          <a:stretch>
            <a:fillRect/>
          </a:stretch>
        </p:blipFill>
        <p:spPr bwMode="auto">
          <a:xfrm>
            <a:off x="4648200" y="990600"/>
            <a:ext cx="2540000" cy="1905000"/>
          </a:xfrm>
          <a:prstGeom prst="rect">
            <a:avLst/>
          </a:prstGeom>
          <a:noFill/>
          <a:ln w="9525">
            <a:noFill/>
            <a:miter lim="800000"/>
            <a:headEnd/>
            <a:tailEnd/>
          </a:ln>
        </p:spPr>
      </p:pic>
      <p:pic>
        <p:nvPicPr>
          <p:cNvPr id="25621" name="Image 31"/>
          <p:cNvPicPr>
            <a:picLocks noChangeAspect="1"/>
          </p:cNvPicPr>
          <p:nvPr/>
        </p:nvPicPr>
        <p:blipFill>
          <a:blip r:embed="rId3"/>
          <a:srcRect/>
          <a:stretch>
            <a:fillRect/>
          </a:stretch>
        </p:blipFill>
        <p:spPr bwMode="auto">
          <a:xfrm>
            <a:off x="6565900" y="2209800"/>
            <a:ext cx="2336800" cy="1752600"/>
          </a:xfrm>
          <a:prstGeom prst="rect">
            <a:avLst/>
          </a:prstGeom>
          <a:noFill/>
          <a:ln w="9525">
            <a:noFill/>
            <a:miter lim="800000"/>
            <a:headEnd/>
            <a:tailEnd/>
          </a:ln>
        </p:spPr>
      </p:pic>
      <p:sp>
        <p:nvSpPr>
          <p:cNvPr id="33" name="Rectangle 32"/>
          <p:cNvSpPr/>
          <p:nvPr/>
        </p:nvSpPr>
        <p:spPr>
          <a:xfrm>
            <a:off x="4665663" y="4224338"/>
            <a:ext cx="4248150" cy="3810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Calendrier</a:t>
            </a:r>
          </a:p>
        </p:txBody>
      </p:sp>
      <p:sp>
        <p:nvSpPr>
          <p:cNvPr id="34" name="Flèche vers la droite 33"/>
          <p:cNvSpPr/>
          <p:nvPr/>
        </p:nvSpPr>
        <p:spPr>
          <a:xfrm>
            <a:off x="4691063" y="5105400"/>
            <a:ext cx="4191000" cy="1219200"/>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25624" name="AutoShape 115"/>
          <p:cNvSpPr>
            <a:spLocks noChangeArrowheads="1"/>
          </p:cNvSpPr>
          <p:nvPr/>
        </p:nvSpPr>
        <p:spPr bwMode="auto">
          <a:xfrm flipH="1">
            <a:off x="4860925" y="5707063"/>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5625" name="ZoneTexte 37"/>
          <p:cNvSpPr txBox="1">
            <a:spLocks noChangeArrowheads="1"/>
          </p:cNvSpPr>
          <p:nvPr/>
        </p:nvSpPr>
        <p:spPr bwMode="auto">
          <a:xfrm>
            <a:off x="4981575" y="5527675"/>
            <a:ext cx="741363" cy="508000"/>
          </a:xfrm>
          <a:prstGeom prst="rect">
            <a:avLst/>
          </a:prstGeom>
          <a:noFill/>
          <a:ln w="9525">
            <a:noFill/>
            <a:miter lim="800000"/>
            <a:headEnd/>
            <a:tailEnd/>
          </a:ln>
        </p:spPr>
        <p:txBody>
          <a:bodyPr>
            <a:spAutoFit/>
          </a:bodyPr>
          <a:lstStyle/>
          <a:p>
            <a:r>
              <a:rPr lang="fr-FR" sz="900">
                <a:solidFill>
                  <a:schemeClr val="bg1"/>
                </a:solidFill>
                <a:latin typeface="Calibri" pitchFamily="34" charset="0"/>
              </a:rPr>
              <a:t>Réalisation des sets de table</a:t>
            </a:r>
          </a:p>
        </p:txBody>
      </p:sp>
      <p:sp>
        <p:nvSpPr>
          <p:cNvPr id="25626" name="AutoShape 115"/>
          <p:cNvSpPr>
            <a:spLocks noChangeArrowheads="1"/>
          </p:cNvSpPr>
          <p:nvPr/>
        </p:nvSpPr>
        <p:spPr bwMode="auto">
          <a:xfrm flipH="1">
            <a:off x="7078663" y="5707063"/>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5627" name="ZoneTexte 39"/>
          <p:cNvSpPr txBox="1">
            <a:spLocks noChangeArrowheads="1"/>
          </p:cNvSpPr>
          <p:nvPr/>
        </p:nvSpPr>
        <p:spPr bwMode="auto">
          <a:xfrm>
            <a:off x="7173913" y="5648325"/>
            <a:ext cx="1741487" cy="230188"/>
          </a:xfrm>
          <a:prstGeom prst="rect">
            <a:avLst/>
          </a:prstGeom>
          <a:noFill/>
          <a:ln w="9525">
            <a:noFill/>
            <a:miter lim="800000"/>
            <a:headEnd/>
            <a:tailEnd/>
          </a:ln>
        </p:spPr>
        <p:txBody>
          <a:bodyPr>
            <a:spAutoFit/>
          </a:bodyPr>
          <a:lstStyle/>
          <a:p>
            <a:r>
              <a:rPr lang="fr-FR" sz="900">
                <a:solidFill>
                  <a:schemeClr val="bg1"/>
                </a:solidFill>
                <a:latin typeface="Calibri" pitchFamily="34" charset="0"/>
              </a:rPr>
              <a:t>Diffusion des sets de table</a:t>
            </a:r>
          </a:p>
        </p:txBody>
      </p:sp>
      <p:sp>
        <p:nvSpPr>
          <p:cNvPr id="41" name="ZoneTexte 40"/>
          <p:cNvSpPr txBox="1"/>
          <p:nvPr/>
        </p:nvSpPr>
        <p:spPr>
          <a:xfrm>
            <a:off x="4673600" y="4643438"/>
            <a:ext cx="2184400"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endParaRPr>
          </a:p>
        </p:txBody>
      </p:sp>
      <p:sp>
        <p:nvSpPr>
          <p:cNvPr id="42" name="ZoneTexte 41"/>
          <p:cNvSpPr txBox="1"/>
          <p:nvPr/>
        </p:nvSpPr>
        <p:spPr>
          <a:xfrm>
            <a:off x="6934200" y="4643438"/>
            <a:ext cx="1982788"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25630" name="AutoShape 115"/>
          <p:cNvSpPr>
            <a:spLocks noChangeArrowheads="1"/>
          </p:cNvSpPr>
          <p:nvPr/>
        </p:nvSpPr>
        <p:spPr bwMode="auto">
          <a:xfrm flipH="1">
            <a:off x="5699125" y="5707063"/>
            <a:ext cx="144463"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5631" name="ZoneTexte 43"/>
          <p:cNvSpPr txBox="1">
            <a:spLocks noChangeArrowheads="1"/>
          </p:cNvSpPr>
          <p:nvPr/>
        </p:nvSpPr>
        <p:spPr bwMode="auto">
          <a:xfrm>
            <a:off x="5803900" y="5607050"/>
            <a:ext cx="936625" cy="369888"/>
          </a:xfrm>
          <a:prstGeom prst="rect">
            <a:avLst/>
          </a:prstGeom>
          <a:noFill/>
          <a:ln w="9525">
            <a:noFill/>
            <a:miter lim="800000"/>
            <a:headEnd/>
            <a:tailEnd/>
          </a:ln>
        </p:spPr>
        <p:txBody>
          <a:bodyPr>
            <a:spAutoFit/>
          </a:bodyPr>
          <a:lstStyle/>
          <a:p>
            <a:r>
              <a:rPr lang="fr-FR" sz="900">
                <a:solidFill>
                  <a:schemeClr val="bg1"/>
                </a:solidFill>
                <a:latin typeface="Calibri" pitchFamily="34" charset="0"/>
              </a:rPr>
              <a:t>Impressions / Reproductions</a:t>
            </a:r>
          </a:p>
        </p:txBody>
      </p:sp>
      <p:sp>
        <p:nvSpPr>
          <p:cNvPr id="25632" name="AutoShape 115"/>
          <p:cNvSpPr>
            <a:spLocks noChangeArrowheads="1"/>
          </p:cNvSpPr>
          <p:nvPr/>
        </p:nvSpPr>
        <p:spPr bwMode="auto">
          <a:xfrm flipH="1">
            <a:off x="6540500" y="5443538"/>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5633" name="ZoneTexte 45"/>
          <p:cNvSpPr txBox="1">
            <a:spLocks noChangeArrowheads="1"/>
          </p:cNvSpPr>
          <p:nvPr/>
        </p:nvSpPr>
        <p:spPr bwMode="auto">
          <a:xfrm>
            <a:off x="6635750" y="5384800"/>
            <a:ext cx="1741488" cy="230188"/>
          </a:xfrm>
          <a:prstGeom prst="rect">
            <a:avLst/>
          </a:prstGeom>
          <a:noFill/>
          <a:ln w="9525">
            <a:noFill/>
            <a:miter lim="800000"/>
            <a:headEnd/>
            <a:tailEnd/>
          </a:ln>
        </p:spPr>
        <p:txBody>
          <a:bodyPr>
            <a:spAutoFit/>
          </a:bodyPr>
          <a:lstStyle/>
          <a:p>
            <a:r>
              <a:rPr lang="fr-FR" sz="900">
                <a:solidFill>
                  <a:schemeClr val="bg1"/>
                </a:solidFill>
                <a:latin typeface="Calibri" pitchFamily="34" charset="0"/>
              </a:rPr>
              <a:t>Livraison dans les établissements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26626"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CC0066"/>
              </a:solidFill>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103" name="ZoneTexte 11"/>
          <p:cNvSpPr txBox="1">
            <a:spLocks noChangeArrowheads="1"/>
          </p:cNvSpPr>
          <p:nvPr/>
        </p:nvSpPr>
        <p:spPr bwMode="auto">
          <a:xfrm>
            <a:off x="327025" y="323850"/>
            <a:ext cx="8602663" cy="4302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r-FR" sz="2200" dirty="0" smtClean="0">
                <a:solidFill>
                  <a:srgbClr val="604A7B"/>
                </a:solidFill>
                <a:latin typeface="Calibri" pitchFamily="34" charset="0"/>
                <a:ea typeface="ＭＳ Ｐゴシック" pitchFamily="34" charset="-128"/>
                <a:cs typeface="+mn-cs"/>
              </a:rPr>
              <a:t>« Le plus beau métier du monde »</a:t>
            </a:r>
            <a:endParaRPr lang="fr-FR" sz="2200" dirty="0">
              <a:solidFill>
                <a:srgbClr val="604A7B"/>
              </a:solidFill>
              <a:latin typeface="Calibri" pitchFamily="34" charset="0"/>
              <a:ea typeface="ＭＳ Ｐゴシック" pitchFamily="34" charset="-128"/>
              <a:cs typeface="+mn-cs"/>
            </a:endParaRPr>
          </a:p>
        </p:txBody>
      </p:sp>
      <p:sp>
        <p:nvSpPr>
          <p:cNvPr id="16" name="Rectangle 15"/>
          <p:cNvSpPr/>
          <p:nvPr/>
        </p:nvSpPr>
        <p:spPr>
          <a:xfrm>
            <a:off x="192088" y="1038225"/>
            <a:ext cx="1022350" cy="71437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fontAlgn="auto">
              <a:lnSpc>
                <a:spcPct val="80000"/>
              </a:lnSpc>
              <a:spcBef>
                <a:spcPts val="0"/>
              </a:spcBef>
              <a:spcAft>
                <a:spcPts val="0"/>
              </a:spcAft>
              <a:defRPr/>
            </a:pPr>
            <a:r>
              <a:rPr lang="fr-FR" sz="1200" b="1" dirty="0">
                <a:solidFill>
                  <a:schemeClr val="bg1"/>
                </a:solidFill>
                <a:cs typeface="Calibri" pitchFamily="34" charset="0"/>
              </a:rPr>
              <a:t>Publics</a:t>
            </a:r>
          </a:p>
        </p:txBody>
      </p:sp>
      <p:sp>
        <p:nvSpPr>
          <p:cNvPr id="18" name="Pentagon 7"/>
          <p:cNvSpPr/>
          <p:nvPr/>
        </p:nvSpPr>
        <p:spPr>
          <a:xfrm>
            <a:off x="1285875" y="1038225"/>
            <a:ext cx="3130550" cy="714375"/>
          </a:xfrm>
          <a:prstGeom prst="homePlate">
            <a:avLst>
              <a:gd name="adj" fmla="val 0"/>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180975" lvl="3" indent="-180975" fontAlgn="auto">
              <a:spcBef>
                <a:spcPts val="0"/>
              </a:spcBef>
              <a:spcAft>
                <a:spcPts val="0"/>
              </a:spcAft>
              <a:buFont typeface="Arial" pitchFamily="34" charset="0"/>
              <a:buChar char="•"/>
              <a:tabLst>
                <a:tab pos="180975" algn="l"/>
              </a:tabLst>
              <a:defRPr/>
            </a:pPr>
            <a:r>
              <a:rPr lang="fr-FR" sz="1100" dirty="0">
                <a:solidFill>
                  <a:schemeClr val="tx2"/>
                </a:solidFill>
                <a:cs typeface="Calibri" pitchFamily="34" charset="0"/>
              </a:rPr>
              <a:t>Les  élèves de 3</a:t>
            </a:r>
            <a:r>
              <a:rPr lang="fr-FR" sz="1100" baseline="30000" dirty="0">
                <a:solidFill>
                  <a:schemeClr val="tx2"/>
                </a:solidFill>
                <a:cs typeface="Calibri" pitchFamily="34" charset="0"/>
              </a:rPr>
              <a:t>ème</a:t>
            </a:r>
            <a:r>
              <a:rPr lang="fr-FR" sz="1100" dirty="0">
                <a:solidFill>
                  <a:schemeClr val="tx2"/>
                </a:solidFill>
                <a:cs typeface="Calibri" pitchFamily="34" charset="0"/>
              </a:rPr>
              <a:t> des  collèges</a:t>
            </a:r>
            <a:r>
              <a:rPr lang="fr-FR" sz="1100" dirty="0" smtClean="0">
                <a:solidFill>
                  <a:schemeClr val="tx2"/>
                </a:solidFill>
                <a:cs typeface="Calibri" pitchFamily="34" charset="0"/>
              </a:rPr>
              <a:t> </a:t>
            </a:r>
          </a:p>
          <a:p>
            <a:pPr marL="180975" lvl="3" indent="-180975" fontAlgn="auto">
              <a:spcBef>
                <a:spcPts val="0"/>
              </a:spcBef>
              <a:spcAft>
                <a:spcPts val="0"/>
              </a:spcAft>
              <a:buFont typeface="Arial" pitchFamily="34" charset="0"/>
              <a:buChar char="•"/>
              <a:tabLst>
                <a:tab pos="180975" algn="l"/>
              </a:tabLst>
              <a:defRPr/>
            </a:pPr>
            <a:r>
              <a:rPr lang="fr-FR" sz="1100" dirty="0">
                <a:solidFill>
                  <a:schemeClr val="tx2"/>
                </a:solidFill>
                <a:cs typeface="Calibri" pitchFamily="34" charset="0"/>
              </a:rPr>
              <a:t>Les élèves de 2</a:t>
            </a:r>
            <a:r>
              <a:rPr lang="fr-FR" sz="1100" baseline="30000" dirty="0">
                <a:solidFill>
                  <a:schemeClr val="tx2"/>
                </a:solidFill>
                <a:cs typeface="Calibri" pitchFamily="34" charset="0"/>
              </a:rPr>
              <a:t>ndes</a:t>
            </a:r>
            <a:r>
              <a:rPr lang="fr-FR" sz="1100" dirty="0">
                <a:solidFill>
                  <a:schemeClr val="tx2"/>
                </a:solidFill>
                <a:cs typeface="Calibri" pitchFamily="34" charset="0"/>
              </a:rPr>
              <a:t>, 1</a:t>
            </a:r>
            <a:r>
              <a:rPr lang="fr-FR" sz="1100" baseline="30000" dirty="0">
                <a:solidFill>
                  <a:schemeClr val="tx2"/>
                </a:solidFill>
                <a:cs typeface="Calibri" pitchFamily="34" charset="0"/>
              </a:rPr>
              <a:t>ères</a:t>
            </a:r>
            <a:r>
              <a:rPr lang="fr-FR" sz="1100" dirty="0">
                <a:solidFill>
                  <a:schemeClr val="tx2"/>
                </a:solidFill>
                <a:cs typeface="Calibri" pitchFamily="34" charset="0"/>
              </a:rPr>
              <a:t> et terminales des lycées</a:t>
            </a:r>
          </a:p>
        </p:txBody>
      </p:sp>
      <p:sp>
        <p:nvSpPr>
          <p:cNvPr id="21" name="Rectangle 20"/>
          <p:cNvSpPr/>
          <p:nvPr/>
        </p:nvSpPr>
        <p:spPr>
          <a:xfrm>
            <a:off x="192088" y="2644775"/>
            <a:ext cx="1019175" cy="200342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fontAlgn="auto">
              <a:lnSpc>
                <a:spcPct val="80000"/>
              </a:lnSpc>
              <a:spcBef>
                <a:spcPts val="0"/>
              </a:spcBef>
              <a:spcAft>
                <a:spcPts val="0"/>
              </a:spcAft>
              <a:defRPr/>
            </a:pPr>
            <a:r>
              <a:rPr lang="fr-FR" sz="1200" b="1" dirty="0">
                <a:solidFill>
                  <a:schemeClr val="bg1"/>
                </a:solidFill>
                <a:cs typeface="Calibri" pitchFamily="34" charset="0"/>
              </a:rPr>
              <a:t>Organisation</a:t>
            </a:r>
          </a:p>
          <a:p>
            <a:pPr marL="0" lvl="1" algn="ctr" fontAlgn="auto">
              <a:lnSpc>
                <a:spcPct val="80000"/>
              </a:lnSpc>
              <a:spcBef>
                <a:spcPts val="0"/>
              </a:spcBef>
              <a:spcAft>
                <a:spcPts val="0"/>
              </a:spcAft>
              <a:defRPr/>
            </a:pPr>
            <a:r>
              <a:rPr lang="fr-FR" sz="1200" b="1" dirty="0">
                <a:solidFill>
                  <a:schemeClr val="bg1"/>
                </a:solidFill>
                <a:cs typeface="Calibri" pitchFamily="34" charset="0"/>
              </a:rPr>
              <a:t>Modalités</a:t>
            </a:r>
          </a:p>
        </p:txBody>
      </p:sp>
      <p:sp>
        <p:nvSpPr>
          <p:cNvPr id="22" name="Pentagon 9"/>
          <p:cNvSpPr/>
          <p:nvPr/>
        </p:nvSpPr>
        <p:spPr>
          <a:xfrm>
            <a:off x="1285875" y="2644775"/>
            <a:ext cx="3121025" cy="1966913"/>
          </a:xfrm>
          <a:prstGeom prst="homePlate">
            <a:avLst>
              <a:gd name="adj" fmla="val 0"/>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Rendez-vous sur la page Facebook du concours et « aimez » la</a:t>
            </a:r>
          </a:p>
          <a:p>
            <a:pPr marL="88900" lvl="3" indent="-88900" algn="just">
              <a:buFont typeface="Arial" charset="0"/>
              <a:buChar char="•"/>
              <a:tabLst>
                <a:tab pos="271463" algn="l"/>
              </a:tabLst>
              <a:defRPr/>
            </a:pPr>
            <a:r>
              <a:rPr lang="fr-FR" sz="1100" dirty="0">
                <a:solidFill>
                  <a:schemeClr val="tx2"/>
                </a:solidFill>
                <a:ea typeface="ＭＳ Ｐゴシック" charset="-128"/>
              </a:rPr>
              <a:t>Les élèves choisissent parmi les propositions le métier qui les intéresse</a:t>
            </a:r>
          </a:p>
          <a:p>
            <a:pPr marL="88900" lvl="3" indent="-88900" algn="just">
              <a:buFont typeface="Arial" charset="0"/>
              <a:buChar char="•"/>
              <a:tabLst>
                <a:tab pos="271463" algn="l"/>
              </a:tabLst>
              <a:defRPr/>
            </a:pPr>
            <a:r>
              <a:rPr lang="fr-FR" sz="1100" dirty="0">
                <a:solidFill>
                  <a:schemeClr val="tx2"/>
                </a:solidFill>
                <a:ea typeface="ＭＳ Ｐゴシック" charset="-128"/>
              </a:rPr>
              <a:t>Les élèves cliquent sur la photo qui représente le métier qu’ils choisissent</a:t>
            </a:r>
          </a:p>
          <a:p>
            <a:pPr marL="88900" lvl="3" indent="-88900" algn="just">
              <a:buFont typeface="Arial" charset="0"/>
              <a:buChar char="•"/>
              <a:tabLst>
                <a:tab pos="271463" algn="l"/>
              </a:tabLst>
              <a:defRPr/>
            </a:pPr>
            <a:r>
              <a:rPr lang="fr-FR" sz="1100" dirty="0">
                <a:solidFill>
                  <a:schemeClr val="tx2"/>
                </a:solidFill>
                <a:ea typeface="ＭＳ Ｐゴシック" charset="-128"/>
              </a:rPr>
              <a:t>Les élèves remplissent le formulaire de participation</a:t>
            </a:r>
          </a:p>
          <a:p>
            <a:pPr marL="88900" lvl="3" indent="-88900" algn="just">
              <a:buFont typeface="Arial" charset="0"/>
              <a:buChar char="•"/>
              <a:tabLst>
                <a:tab pos="271463" algn="l"/>
              </a:tabLst>
              <a:defRPr/>
            </a:pPr>
            <a:r>
              <a:rPr lang="fr-FR" sz="1100" dirty="0">
                <a:solidFill>
                  <a:schemeClr val="tx2"/>
                </a:solidFill>
                <a:ea typeface="ＭＳ Ｐゴシック" charset="-128"/>
              </a:rPr>
              <a:t>Une fois validée les élèves peuvent demander à leurs amis d’appuyer leur candidature en laissant un message de recommandation</a:t>
            </a:r>
          </a:p>
        </p:txBody>
      </p:sp>
      <p:sp>
        <p:nvSpPr>
          <p:cNvPr id="26" name="Rectangle 25"/>
          <p:cNvSpPr/>
          <p:nvPr/>
        </p:nvSpPr>
        <p:spPr>
          <a:xfrm>
            <a:off x="192088" y="4719638"/>
            <a:ext cx="1019175" cy="66516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fontAlgn="auto">
              <a:lnSpc>
                <a:spcPct val="80000"/>
              </a:lnSpc>
              <a:spcBef>
                <a:spcPts val="0"/>
              </a:spcBef>
              <a:spcAft>
                <a:spcPts val="0"/>
              </a:spcAft>
              <a:defRPr/>
            </a:pPr>
            <a:r>
              <a:rPr lang="fr-FR" sz="1200" b="1" dirty="0">
                <a:solidFill>
                  <a:schemeClr val="bg1"/>
                </a:solidFill>
                <a:cs typeface="Calibri" pitchFamily="34" charset="0"/>
              </a:rPr>
              <a:t>Pilotage</a:t>
            </a:r>
          </a:p>
        </p:txBody>
      </p:sp>
      <p:sp>
        <p:nvSpPr>
          <p:cNvPr id="27" name="Pentagon 9"/>
          <p:cNvSpPr/>
          <p:nvPr/>
        </p:nvSpPr>
        <p:spPr>
          <a:xfrm>
            <a:off x="1285875" y="4686300"/>
            <a:ext cx="3121025" cy="665163"/>
          </a:xfrm>
          <a:prstGeom prst="homePlate">
            <a:avLst>
              <a:gd name="adj" fmla="val 0"/>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Un membre du groupe d’organisation</a:t>
            </a:r>
          </a:p>
          <a:p>
            <a:pPr marL="88900" lvl="3" indent="-88900" algn="just">
              <a:buFont typeface="Arial" charset="0"/>
              <a:buChar char="•"/>
              <a:tabLst>
                <a:tab pos="271463" algn="l"/>
              </a:tabLst>
              <a:defRPr/>
            </a:pPr>
            <a:r>
              <a:rPr lang="fr-FR" sz="1100" dirty="0">
                <a:solidFill>
                  <a:schemeClr val="tx2"/>
                </a:solidFill>
                <a:ea typeface="ＭＳ Ｐゴシック" charset="-128"/>
              </a:rPr>
              <a:t>Les équipes de direction des établissements</a:t>
            </a:r>
          </a:p>
          <a:p>
            <a:pPr marL="88900" lvl="3" indent="-88900" algn="just">
              <a:buFont typeface="Arial" charset="0"/>
              <a:buChar char="•"/>
              <a:tabLst>
                <a:tab pos="271463" algn="l"/>
              </a:tabLst>
              <a:defRPr/>
            </a:pPr>
            <a:r>
              <a:rPr lang="fr-FR" sz="1100" dirty="0">
                <a:solidFill>
                  <a:schemeClr val="tx2"/>
                </a:solidFill>
                <a:ea typeface="ＭＳ Ｐゴシック" charset="-128"/>
              </a:rPr>
              <a:t>Les équipes enseignantes</a:t>
            </a:r>
          </a:p>
        </p:txBody>
      </p:sp>
      <p:sp>
        <p:nvSpPr>
          <p:cNvPr id="28" name="Rectangle 27"/>
          <p:cNvSpPr/>
          <p:nvPr/>
        </p:nvSpPr>
        <p:spPr>
          <a:xfrm>
            <a:off x="192088" y="1884363"/>
            <a:ext cx="1022350" cy="68103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fontAlgn="auto">
              <a:lnSpc>
                <a:spcPct val="80000"/>
              </a:lnSpc>
              <a:spcBef>
                <a:spcPts val="0"/>
              </a:spcBef>
              <a:spcAft>
                <a:spcPts val="0"/>
              </a:spcAft>
              <a:defRPr/>
            </a:pPr>
            <a:r>
              <a:rPr lang="fr-FR" sz="1200" b="1" dirty="0">
                <a:solidFill>
                  <a:schemeClr val="bg1"/>
                </a:solidFill>
                <a:cs typeface="Calibri" pitchFamily="34" charset="0"/>
              </a:rPr>
              <a:t>Objectifs</a:t>
            </a:r>
          </a:p>
        </p:txBody>
      </p:sp>
      <p:sp>
        <p:nvSpPr>
          <p:cNvPr id="29" name="Pentagon 7"/>
          <p:cNvSpPr/>
          <p:nvPr/>
        </p:nvSpPr>
        <p:spPr>
          <a:xfrm>
            <a:off x="1285875" y="1884363"/>
            <a:ext cx="3130550" cy="681037"/>
          </a:xfrm>
          <a:prstGeom prst="homePlate">
            <a:avLst>
              <a:gd name="adj" fmla="val 0"/>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pPr>
            <a:r>
              <a:rPr lang="fr-FR" sz="1100" dirty="0">
                <a:solidFill>
                  <a:schemeClr val="tx2"/>
                </a:solidFill>
                <a:ea typeface="ＭＳ Ｐゴシック"/>
                <a:cs typeface="ＭＳ Ｐゴシック"/>
              </a:rPr>
              <a:t>Connaître des métiers et leurs spécificités</a:t>
            </a:r>
          </a:p>
          <a:p>
            <a:pPr marL="88900" lvl="3" indent="-88900" algn="just">
              <a:buFont typeface="Arial" charset="0"/>
              <a:buChar char="•"/>
              <a:tabLst>
                <a:tab pos="271463" algn="l"/>
              </a:tabLst>
            </a:pPr>
            <a:r>
              <a:rPr lang="fr-FR" sz="1100" dirty="0">
                <a:solidFill>
                  <a:schemeClr val="tx2"/>
                </a:solidFill>
                <a:ea typeface="ＭＳ Ｐゴシック"/>
                <a:cs typeface="ＭＳ Ｐゴシック"/>
              </a:rPr>
              <a:t>Rédiger un CV, le mettre en image et le diffuser sur </a:t>
            </a:r>
            <a:r>
              <a:rPr lang="fr-FR" sz="1100" dirty="0" err="1">
                <a:solidFill>
                  <a:schemeClr val="tx2"/>
                </a:solidFill>
                <a:ea typeface="ＭＳ Ｐゴシック"/>
                <a:cs typeface="ＭＳ Ｐゴシック"/>
              </a:rPr>
              <a:t>Youtube</a:t>
            </a:r>
            <a:endParaRPr lang="fr-FR" sz="1100" dirty="0">
              <a:solidFill>
                <a:schemeClr val="tx2"/>
              </a:solidFill>
              <a:ea typeface="ＭＳ Ｐゴシック"/>
              <a:cs typeface="ＭＳ Ｐゴシック"/>
            </a:endParaRPr>
          </a:p>
          <a:p>
            <a:pPr marL="88900" lvl="3" indent="-88900" algn="just">
              <a:buFont typeface="Arial" charset="0"/>
              <a:buChar char="•"/>
              <a:tabLst>
                <a:tab pos="271463" algn="l"/>
              </a:tabLst>
            </a:pPr>
            <a:r>
              <a:rPr lang="fr-FR" sz="1100" dirty="0">
                <a:solidFill>
                  <a:schemeClr val="tx2"/>
                </a:solidFill>
                <a:ea typeface="ＭＳ Ｐゴシック"/>
                <a:cs typeface="ＭＳ Ｐゴシック"/>
              </a:rPr>
              <a:t>Obtenir des recommandations</a:t>
            </a:r>
          </a:p>
        </p:txBody>
      </p:sp>
      <p:sp>
        <p:nvSpPr>
          <p:cNvPr id="19" name="Rectangle 18"/>
          <p:cNvSpPr/>
          <p:nvPr/>
        </p:nvSpPr>
        <p:spPr>
          <a:xfrm>
            <a:off x="192088" y="5445125"/>
            <a:ext cx="1019175" cy="100012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fontAlgn="auto">
              <a:lnSpc>
                <a:spcPct val="80000"/>
              </a:lnSpc>
              <a:spcBef>
                <a:spcPts val="0"/>
              </a:spcBef>
              <a:spcAft>
                <a:spcPts val="0"/>
              </a:spcAft>
              <a:defRPr/>
            </a:pPr>
            <a:r>
              <a:rPr lang="fr-FR" sz="1200" b="1" dirty="0">
                <a:solidFill>
                  <a:schemeClr val="bg1"/>
                </a:solidFill>
                <a:cs typeface="Calibri" pitchFamily="34" charset="0"/>
              </a:rPr>
              <a:t>Réalisation</a:t>
            </a:r>
          </a:p>
          <a:p>
            <a:pPr marL="0" lvl="1" algn="ctr" fontAlgn="auto">
              <a:lnSpc>
                <a:spcPct val="80000"/>
              </a:lnSpc>
              <a:spcBef>
                <a:spcPts val="0"/>
              </a:spcBef>
              <a:spcAft>
                <a:spcPts val="0"/>
              </a:spcAft>
              <a:defRPr/>
            </a:pPr>
            <a:r>
              <a:rPr lang="fr-FR" sz="1200" b="1" dirty="0">
                <a:solidFill>
                  <a:schemeClr val="bg1"/>
                </a:solidFill>
                <a:cs typeface="Calibri" pitchFamily="34" charset="0"/>
              </a:rPr>
              <a:t>Production</a:t>
            </a:r>
          </a:p>
          <a:p>
            <a:pPr marL="0" lvl="1" algn="ctr" fontAlgn="auto">
              <a:lnSpc>
                <a:spcPct val="80000"/>
              </a:lnSpc>
              <a:spcBef>
                <a:spcPts val="0"/>
              </a:spcBef>
              <a:spcAft>
                <a:spcPts val="0"/>
              </a:spcAft>
              <a:defRPr/>
            </a:pPr>
            <a:endParaRPr lang="fr-FR" sz="1200" b="1" dirty="0">
              <a:solidFill>
                <a:schemeClr val="bg1"/>
              </a:solidFill>
              <a:cs typeface="Calibri" pitchFamily="34" charset="0"/>
            </a:endParaRPr>
          </a:p>
        </p:txBody>
      </p:sp>
      <p:sp>
        <p:nvSpPr>
          <p:cNvPr id="23" name="Pentagon 9"/>
          <p:cNvSpPr/>
          <p:nvPr/>
        </p:nvSpPr>
        <p:spPr>
          <a:xfrm>
            <a:off x="1285875" y="5445125"/>
            <a:ext cx="3121025" cy="1000125"/>
          </a:xfrm>
          <a:prstGeom prst="homePlate">
            <a:avLst>
              <a:gd name="adj" fmla="val 0"/>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Pas d’envoi de production mais inscription en ligne sur la page </a:t>
            </a:r>
            <a:r>
              <a:rPr lang="fr-FR" sz="1100" dirty="0" err="1">
                <a:solidFill>
                  <a:schemeClr val="tx2"/>
                </a:solidFill>
                <a:ea typeface="ＭＳ Ｐゴシック" charset="-128"/>
              </a:rPr>
              <a:t>facebook</a:t>
            </a:r>
            <a:r>
              <a:rPr lang="fr-FR" sz="1100" dirty="0">
                <a:solidFill>
                  <a:schemeClr val="tx2"/>
                </a:solidFill>
                <a:ea typeface="ＭＳ Ｐゴシック" charset="-128"/>
              </a:rPr>
              <a:t> de l’action (renseignements ultérieurement)</a:t>
            </a:r>
          </a:p>
          <a:p>
            <a:pPr marL="88900" lvl="3" indent="-88900" algn="just">
              <a:buFont typeface="Arial" charset="0"/>
              <a:buChar char="•"/>
              <a:tabLst>
                <a:tab pos="271463" algn="l"/>
              </a:tabLst>
              <a:defRPr/>
            </a:pPr>
            <a:r>
              <a:rPr lang="fr-FR" sz="1100" dirty="0">
                <a:solidFill>
                  <a:schemeClr val="tx2"/>
                </a:solidFill>
                <a:ea typeface="ＭＳ Ｐゴシック" charset="-128"/>
              </a:rPr>
              <a:t>Réalisation d’un CV en vidéo, réalisé, tourné et cadré individuellement (possibilité d’utiliser son Smartphone) </a:t>
            </a:r>
          </a:p>
        </p:txBody>
      </p:sp>
      <p:sp>
        <p:nvSpPr>
          <p:cNvPr id="30" name="Rectangle 29"/>
          <p:cNvSpPr/>
          <p:nvPr/>
        </p:nvSpPr>
        <p:spPr>
          <a:xfrm>
            <a:off x="4665663" y="4376738"/>
            <a:ext cx="4248150" cy="3810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Calendrier</a:t>
            </a:r>
          </a:p>
        </p:txBody>
      </p:sp>
      <p:sp>
        <p:nvSpPr>
          <p:cNvPr id="31" name="Flèche vers la droite 30"/>
          <p:cNvSpPr/>
          <p:nvPr/>
        </p:nvSpPr>
        <p:spPr>
          <a:xfrm>
            <a:off x="4691063" y="5257800"/>
            <a:ext cx="4191000" cy="1219200"/>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26644" name="AutoShape 115"/>
          <p:cNvSpPr>
            <a:spLocks noChangeArrowheads="1"/>
          </p:cNvSpPr>
          <p:nvPr/>
        </p:nvSpPr>
        <p:spPr bwMode="auto">
          <a:xfrm flipH="1">
            <a:off x="5775325" y="5788025"/>
            <a:ext cx="142875" cy="144463"/>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6645" name="ZoneTexte 37"/>
          <p:cNvSpPr txBox="1">
            <a:spLocks noChangeArrowheads="1"/>
          </p:cNvSpPr>
          <p:nvPr/>
        </p:nvSpPr>
        <p:spPr bwMode="auto">
          <a:xfrm>
            <a:off x="5895975" y="5735638"/>
            <a:ext cx="1038225" cy="230187"/>
          </a:xfrm>
          <a:prstGeom prst="rect">
            <a:avLst/>
          </a:prstGeom>
          <a:noFill/>
          <a:ln w="9525">
            <a:noFill/>
            <a:miter lim="800000"/>
            <a:headEnd/>
            <a:tailEnd/>
          </a:ln>
        </p:spPr>
        <p:txBody>
          <a:bodyPr>
            <a:spAutoFit/>
          </a:bodyPr>
          <a:lstStyle/>
          <a:p>
            <a:r>
              <a:rPr lang="fr-FR" sz="900">
                <a:solidFill>
                  <a:schemeClr val="bg1"/>
                </a:solidFill>
                <a:latin typeface="Calibri" pitchFamily="34" charset="0"/>
              </a:rPr>
              <a:t>Inscription</a:t>
            </a:r>
          </a:p>
        </p:txBody>
      </p:sp>
      <p:sp>
        <p:nvSpPr>
          <p:cNvPr id="36" name="ZoneTexte 35"/>
          <p:cNvSpPr txBox="1"/>
          <p:nvPr/>
        </p:nvSpPr>
        <p:spPr>
          <a:xfrm>
            <a:off x="4673600" y="4795838"/>
            <a:ext cx="2184400"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endParaRPr>
          </a:p>
        </p:txBody>
      </p:sp>
      <p:sp>
        <p:nvSpPr>
          <p:cNvPr id="37" name="ZoneTexte 36"/>
          <p:cNvSpPr txBox="1"/>
          <p:nvPr/>
        </p:nvSpPr>
        <p:spPr>
          <a:xfrm>
            <a:off x="6934200" y="4795838"/>
            <a:ext cx="1982788"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26648" name="AutoShape 115"/>
          <p:cNvSpPr>
            <a:spLocks noChangeArrowheads="1"/>
          </p:cNvSpPr>
          <p:nvPr/>
        </p:nvSpPr>
        <p:spPr bwMode="auto">
          <a:xfrm flipH="1">
            <a:off x="7154863" y="5786438"/>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6649" name="ZoneTexte 45"/>
          <p:cNvSpPr txBox="1">
            <a:spLocks noChangeArrowheads="1"/>
          </p:cNvSpPr>
          <p:nvPr/>
        </p:nvSpPr>
        <p:spPr bwMode="auto">
          <a:xfrm>
            <a:off x="7250113" y="5675313"/>
            <a:ext cx="1512887" cy="369887"/>
          </a:xfrm>
          <a:prstGeom prst="rect">
            <a:avLst/>
          </a:prstGeom>
          <a:noFill/>
          <a:ln w="9525">
            <a:noFill/>
            <a:miter lim="800000"/>
            <a:headEnd/>
            <a:tailEnd/>
          </a:ln>
        </p:spPr>
        <p:txBody>
          <a:bodyPr>
            <a:spAutoFit/>
          </a:bodyPr>
          <a:lstStyle/>
          <a:p>
            <a:r>
              <a:rPr lang="fr-FR" sz="900">
                <a:solidFill>
                  <a:schemeClr val="bg1"/>
                </a:solidFill>
                <a:latin typeface="Calibri" pitchFamily="34" charset="0"/>
              </a:rPr>
              <a:t>Sélection réalisée par les recommandations des amis</a:t>
            </a:r>
          </a:p>
        </p:txBody>
      </p:sp>
      <p:pic>
        <p:nvPicPr>
          <p:cNvPr id="26650" name="Image 33"/>
          <p:cNvPicPr>
            <a:picLocks noChangeAspect="1"/>
          </p:cNvPicPr>
          <p:nvPr/>
        </p:nvPicPr>
        <p:blipFill>
          <a:blip r:embed="rId2"/>
          <a:srcRect/>
          <a:stretch>
            <a:fillRect/>
          </a:stretch>
        </p:blipFill>
        <p:spPr bwMode="auto">
          <a:xfrm>
            <a:off x="4800600" y="1066800"/>
            <a:ext cx="4008438"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27650"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CC0066"/>
              </a:solidFill>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103" name="ZoneTexte 11"/>
          <p:cNvSpPr txBox="1">
            <a:spLocks noChangeArrowheads="1"/>
          </p:cNvSpPr>
          <p:nvPr/>
        </p:nvSpPr>
        <p:spPr bwMode="auto">
          <a:xfrm>
            <a:off x="327025" y="323850"/>
            <a:ext cx="8602663" cy="4302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fr-FR" sz="2200" dirty="0" smtClean="0">
                <a:solidFill>
                  <a:schemeClr val="accent4">
                    <a:lumMod val="75000"/>
                  </a:schemeClr>
                </a:solidFill>
                <a:latin typeface="Calibri"/>
                <a:ea typeface="ＭＳ Ｐゴシック" charset="-128"/>
                <a:cs typeface="Calibri"/>
              </a:rPr>
              <a:t>Analyse d’offres d’emploi en classe</a:t>
            </a:r>
            <a:endParaRPr lang="fr-FR" sz="2200" dirty="0">
              <a:solidFill>
                <a:schemeClr val="accent4">
                  <a:lumMod val="75000"/>
                </a:schemeClr>
              </a:solidFill>
              <a:latin typeface="Calibri"/>
              <a:ea typeface="ＭＳ Ｐゴシック" charset="-128"/>
              <a:cs typeface="Calibri"/>
            </a:endParaRPr>
          </a:p>
        </p:txBody>
      </p:sp>
      <p:sp>
        <p:nvSpPr>
          <p:cNvPr id="16" name="Rectangle 15"/>
          <p:cNvSpPr/>
          <p:nvPr/>
        </p:nvSpPr>
        <p:spPr>
          <a:xfrm>
            <a:off x="192088" y="1038225"/>
            <a:ext cx="1022350" cy="71437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fontAlgn="auto">
              <a:lnSpc>
                <a:spcPct val="80000"/>
              </a:lnSpc>
              <a:spcBef>
                <a:spcPts val="0"/>
              </a:spcBef>
              <a:spcAft>
                <a:spcPts val="0"/>
              </a:spcAft>
              <a:defRPr/>
            </a:pPr>
            <a:r>
              <a:rPr lang="fr-FR" sz="1200" b="1" dirty="0">
                <a:solidFill>
                  <a:schemeClr val="bg1"/>
                </a:solidFill>
                <a:cs typeface="Calibri" pitchFamily="34" charset="0"/>
              </a:rPr>
              <a:t>Publics</a:t>
            </a:r>
          </a:p>
        </p:txBody>
      </p:sp>
      <p:sp>
        <p:nvSpPr>
          <p:cNvPr id="18" name="Pentagon 7"/>
          <p:cNvSpPr/>
          <p:nvPr/>
        </p:nvSpPr>
        <p:spPr>
          <a:xfrm>
            <a:off x="1285875" y="1038225"/>
            <a:ext cx="3130550" cy="714375"/>
          </a:xfrm>
          <a:prstGeom prst="homePlate">
            <a:avLst>
              <a:gd name="adj" fmla="val 0"/>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180975" lvl="3" indent="-180975" fontAlgn="auto">
              <a:spcBef>
                <a:spcPts val="0"/>
              </a:spcBef>
              <a:spcAft>
                <a:spcPts val="0"/>
              </a:spcAft>
              <a:buFont typeface="Arial" pitchFamily="34" charset="0"/>
              <a:buChar char="•"/>
              <a:tabLst>
                <a:tab pos="180975" algn="l"/>
              </a:tabLst>
              <a:defRPr/>
            </a:pPr>
            <a:r>
              <a:rPr lang="fr-FR" sz="1100" dirty="0">
                <a:solidFill>
                  <a:schemeClr val="tx2"/>
                </a:solidFill>
                <a:cs typeface="Calibri" pitchFamily="34" charset="0"/>
              </a:rPr>
              <a:t>Les  élèves de 3</a:t>
            </a:r>
            <a:r>
              <a:rPr lang="fr-FR" sz="1100" baseline="30000" dirty="0">
                <a:solidFill>
                  <a:schemeClr val="tx2"/>
                </a:solidFill>
                <a:cs typeface="Calibri" pitchFamily="34" charset="0"/>
              </a:rPr>
              <a:t>ème</a:t>
            </a:r>
            <a:r>
              <a:rPr lang="fr-FR" sz="1100" dirty="0">
                <a:solidFill>
                  <a:schemeClr val="tx2"/>
                </a:solidFill>
                <a:cs typeface="Calibri" pitchFamily="34" charset="0"/>
              </a:rPr>
              <a:t> des  </a:t>
            </a:r>
            <a:r>
              <a:rPr lang="fr-FR" sz="1100" dirty="0" smtClean="0">
                <a:solidFill>
                  <a:schemeClr val="tx2"/>
                </a:solidFill>
                <a:cs typeface="Calibri" pitchFamily="34" charset="0"/>
              </a:rPr>
              <a:t>collèges</a:t>
            </a:r>
          </a:p>
          <a:p>
            <a:pPr marL="180975" lvl="3" indent="-180975" fontAlgn="auto">
              <a:spcBef>
                <a:spcPts val="0"/>
              </a:spcBef>
              <a:spcAft>
                <a:spcPts val="0"/>
              </a:spcAft>
              <a:buFont typeface="Arial" pitchFamily="34" charset="0"/>
              <a:buChar char="•"/>
              <a:tabLst>
                <a:tab pos="180975" algn="l"/>
              </a:tabLst>
              <a:defRPr/>
            </a:pPr>
            <a:r>
              <a:rPr lang="fr-FR" sz="1100" dirty="0">
                <a:solidFill>
                  <a:schemeClr val="tx2"/>
                </a:solidFill>
                <a:cs typeface="Calibri" pitchFamily="34" charset="0"/>
              </a:rPr>
              <a:t>Les élèves de 2</a:t>
            </a:r>
            <a:r>
              <a:rPr lang="fr-FR" sz="1100" baseline="30000" dirty="0">
                <a:solidFill>
                  <a:schemeClr val="tx2"/>
                </a:solidFill>
                <a:cs typeface="Calibri" pitchFamily="34" charset="0"/>
              </a:rPr>
              <a:t>ndes</a:t>
            </a:r>
            <a:r>
              <a:rPr lang="fr-FR" sz="1100" dirty="0">
                <a:solidFill>
                  <a:schemeClr val="tx2"/>
                </a:solidFill>
                <a:cs typeface="Calibri" pitchFamily="34" charset="0"/>
              </a:rPr>
              <a:t>, 1</a:t>
            </a:r>
            <a:r>
              <a:rPr lang="fr-FR" sz="1100" baseline="30000" dirty="0">
                <a:solidFill>
                  <a:schemeClr val="tx2"/>
                </a:solidFill>
                <a:cs typeface="Calibri" pitchFamily="34" charset="0"/>
              </a:rPr>
              <a:t>ères</a:t>
            </a:r>
            <a:r>
              <a:rPr lang="fr-FR" sz="1100" dirty="0">
                <a:solidFill>
                  <a:schemeClr val="tx2"/>
                </a:solidFill>
                <a:cs typeface="Calibri" pitchFamily="34" charset="0"/>
              </a:rPr>
              <a:t> et terminales des lycées</a:t>
            </a:r>
          </a:p>
        </p:txBody>
      </p:sp>
      <p:sp>
        <p:nvSpPr>
          <p:cNvPr id="21" name="Rectangle 20"/>
          <p:cNvSpPr/>
          <p:nvPr/>
        </p:nvSpPr>
        <p:spPr>
          <a:xfrm>
            <a:off x="192088" y="2644775"/>
            <a:ext cx="1019175" cy="179228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fontAlgn="auto">
              <a:lnSpc>
                <a:spcPct val="80000"/>
              </a:lnSpc>
              <a:spcBef>
                <a:spcPts val="0"/>
              </a:spcBef>
              <a:spcAft>
                <a:spcPts val="0"/>
              </a:spcAft>
              <a:defRPr/>
            </a:pPr>
            <a:r>
              <a:rPr lang="fr-FR" sz="1200" b="1" dirty="0">
                <a:solidFill>
                  <a:schemeClr val="bg1"/>
                </a:solidFill>
                <a:cs typeface="Calibri" pitchFamily="34" charset="0"/>
              </a:rPr>
              <a:t>Organisation</a:t>
            </a:r>
          </a:p>
          <a:p>
            <a:pPr marL="0" lvl="1" algn="ctr" fontAlgn="auto">
              <a:lnSpc>
                <a:spcPct val="80000"/>
              </a:lnSpc>
              <a:spcBef>
                <a:spcPts val="0"/>
              </a:spcBef>
              <a:spcAft>
                <a:spcPts val="0"/>
              </a:spcAft>
              <a:defRPr/>
            </a:pPr>
            <a:r>
              <a:rPr lang="fr-FR" sz="1200" b="1" dirty="0">
                <a:solidFill>
                  <a:schemeClr val="bg1"/>
                </a:solidFill>
                <a:cs typeface="Calibri" pitchFamily="34" charset="0"/>
              </a:rPr>
              <a:t>Modalités</a:t>
            </a:r>
          </a:p>
        </p:txBody>
      </p:sp>
      <p:sp>
        <p:nvSpPr>
          <p:cNvPr id="22" name="Pentagon 9"/>
          <p:cNvSpPr/>
          <p:nvPr/>
        </p:nvSpPr>
        <p:spPr>
          <a:xfrm>
            <a:off x="1285875" y="2644775"/>
            <a:ext cx="3121025" cy="1758950"/>
          </a:xfrm>
          <a:prstGeom prst="homePlate">
            <a:avLst>
              <a:gd name="adj" fmla="val 0"/>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En classe, </a:t>
            </a:r>
            <a:r>
              <a:rPr lang="fr-FR" sz="1100" dirty="0" err="1">
                <a:solidFill>
                  <a:schemeClr val="tx2"/>
                </a:solidFill>
                <a:ea typeface="ＭＳ Ｐゴシック" charset="-128"/>
              </a:rPr>
              <a:t>co-intervention</a:t>
            </a:r>
            <a:r>
              <a:rPr lang="fr-FR" sz="1100" dirty="0">
                <a:solidFill>
                  <a:schemeClr val="tx2"/>
                </a:solidFill>
                <a:ea typeface="ＭＳ Ｐゴシック" charset="-128"/>
              </a:rPr>
              <a:t> d’un professeur, avec un partenaire de la mission locale, de Pôle emploi, ou de l’entreprise</a:t>
            </a:r>
          </a:p>
          <a:p>
            <a:pPr marL="88900" lvl="3" indent="-88900" algn="just">
              <a:buFont typeface="Arial" charset="0"/>
              <a:buChar char="•"/>
              <a:tabLst>
                <a:tab pos="271463" algn="l"/>
              </a:tabLst>
              <a:defRPr/>
            </a:pPr>
            <a:r>
              <a:rPr lang="fr-FR" sz="1100" dirty="0">
                <a:solidFill>
                  <a:schemeClr val="tx2"/>
                </a:solidFill>
                <a:ea typeface="ＭＳ Ｐゴシック" charset="-128"/>
              </a:rPr>
              <a:t>Analyse en classe des offres d’emploi récoltés auprès des partenaires, sur internet ou dans la presse spécialisée</a:t>
            </a:r>
          </a:p>
          <a:p>
            <a:pPr marL="88900" lvl="3" indent="-88900" algn="just">
              <a:buFont typeface="Arial" charset="0"/>
              <a:buChar char="•"/>
              <a:tabLst>
                <a:tab pos="271463" algn="l"/>
              </a:tabLst>
              <a:defRPr/>
            </a:pPr>
            <a:r>
              <a:rPr lang="fr-FR" sz="1100" dirty="0">
                <a:solidFill>
                  <a:schemeClr val="tx2"/>
                </a:solidFill>
                <a:ea typeface="ＭＳ Ｐゴシック" charset="-128"/>
              </a:rPr>
              <a:t>Débat en classe sur les exigences de l’entreprise</a:t>
            </a:r>
          </a:p>
          <a:p>
            <a:pPr marL="88900" lvl="3" indent="-88900" algn="just">
              <a:buFont typeface="Arial" charset="0"/>
              <a:buChar char="•"/>
              <a:tabLst>
                <a:tab pos="271463" algn="l"/>
              </a:tabLst>
              <a:defRPr/>
            </a:pPr>
            <a:r>
              <a:rPr lang="fr-FR" sz="1100" dirty="0">
                <a:solidFill>
                  <a:schemeClr val="tx2"/>
                </a:solidFill>
                <a:ea typeface="ＭＳ Ｐゴシック" charset="-128"/>
              </a:rPr>
              <a:t>Projection dans un projet personnel adapté</a:t>
            </a:r>
          </a:p>
        </p:txBody>
      </p:sp>
      <p:sp>
        <p:nvSpPr>
          <p:cNvPr id="26" name="Rectangle 25"/>
          <p:cNvSpPr/>
          <p:nvPr/>
        </p:nvSpPr>
        <p:spPr>
          <a:xfrm>
            <a:off x="214313" y="4516438"/>
            <a:ext cx="1019175" cy="8572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fontAlgn="auto">
              <a:lnSpc>
                <a:spcPct val="80000"/>
              </a:lnSpc>
              <a:spcBef>
                <a:spcPts val="0"/>
              </a:spcBef>
              <a:spcAft>
                <a:spcPts val="0"/>
              </a:spcAft>
              <a:defRPr/>
            </a:pPr>
            <a:r>
              <a:rPr lang="fr-FR" sz="1200" b="1" dirty="0">
                <a:solidFill>
                  <a:schemeClr val="bg1"/>
                </a:solidFill>
                <a:cs typeface="Calibri" pitchFamily="34" charset="0"/>
              </a:rPr>
              <a:t>Pilotage</a:t>
            </a:r>
          </a:p>
        </p:txBody>
      </p:sp>
      <p:sp>
        <p:nvSpPr>
          <p:cNvPr id="27" name="Pentagon 9"/>
          <p:cNvSpPr/>
          <p:nvPr/>
        </p:nvSpPr>
        <p:spPr>
          <a:xfrm>
            <a:off x="1285875" y="4483100"/>
            <a:ext cx="3121025" cy="857250"/>
          </a:xfrm>
          <a:prstGeom prst="homePlate">
            <a:avLst>
              <a:gd name="adj" fmla="val 0"/>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Un membre du groupe d’organisation</a:t>
            </a:r>
          </a:p>
          <a:p>
            <a:pPr marL="88900" lvl="3" indent="-88900" algn="just">
              <a:buFont typeface="Arial" charset="0"/>
              <a:buChar char="•"/>
              <a:tabLst>
                <a:tab pos="271463" algn="l"/>
              </a:tabLst>
              <a:defRPr/>
            </a:pPr>
            <a:r>
              <a:rPr lang="fr-FR" sz="1100" dirty="0">
                <a:solidFill>
                  <a:schemeClr val="tx2"/>
                </a:solidFill>
                <a:ea typeface="ＭＳ Ｐゴシック" charset="-128"/>
              </a:rPr>
              <a:t>Les équipes de direction des établissements</a:t>
            </a:r>
          </a:p>
          <a:p>
            <a:pPr marL="88900" lvl="3" indent="-88900" algn="just">
              <a:buFont typeface="Arial" charset="0"/>
              <a:buChar char="•"/>
              <a:tabLst>
                <a:tab pos="271463" algn="l"/>
              </a:tabLst>
              <a:defRPr/>
            </a:pPr>
            <a:r>
              <a:rPr lang="fr-FR" sz="1100" dirty="0">
                <a:solidFill>
                  <a:schemeClr val="tx2"/>
                </a:solidFill>
                <a:ea typeface="ＭＳ Ｐゴシック" charset="-128"/>
              </a:rPr>
              <a:t>Les équipes enseignantes, en lien avec les partenaire de l’emploi et de l’entreprise</a:t>
            </a:r>
          </a:p>
        </p:txBody>
      </p:sp>
      <p:sp>
        <p:nvSpPr>
          <p:cNvPr id="28" name="Rectangle 27"/>
          <p:cNvSpPr/>
          <p:nvPr/>
        </p:nvSpPr>
        <p:spPr>
          <a:xfrm>
            <a:off x="192088" y="1884363"/>
            <a:ext cx="1022350" cy="68103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fontAlgn="auto">
              <a:lnSpc>
                <a:spcPct val="80000"/>
              </a:lnSpc>
              <a:spcBef>
                <a:spcPts val="0"/>
              </a:spcBef>
              <a:spcAft>
                <a:spcPts val="0"/>
              </a:spcAft>
              <a:defRPr/>
            </a:pPr>
            <a:r>
              <a:rPr lang="fr-FR" sz="1200" b="1" dirty="0">
                <a:solidFill>
                  <a:schemeClr val="bg1"/>
                </a:solidFill>
                <a:cs typeface="Calibri" pitchFamily="34" charset="0"/>
              </a:rPr>
              <a:t>Objectifs</a:t>
            </a:r>
          </a:p>
        </p:txBody>
      </p:sp>
      <p:sp>
        <p:nvSpPr>
          <p:cNvPr id="29" name="Pentagon 7"/>
          <p:cNvSpPr/>
          <p:nvPr/>
        </p:nvSpPr>
        <p:spPr>
          <a:xfrm>
            <a:off x="1285875" y="1884363"/>
            <a:ext cx="3130550" cy="681037"/>
          </a:xfrm>
          <a:prstGeom prst="homePlate">
            <a:avLst>
              <a:gd name="adj" fmla="val 0"/>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Connaître des métiers et les besoins des recruteurs</a:t>
            </a:r>
          </a:p>
          <a:p>
            <a:pPr marL="88900" lvl="3" indent="-88900" algn="just">
              <a:buFont typeface="Arial" charset="0"/>
              <a:buChar char="•"/>
              <a:tabLst>
                <a:tab pos="271463" algn="l"/>
              </a:tabLst>
              <a:defRPr/>
            </a:pPr>
            <a:r>
              <a:rPr lang="fr-FR" sz="1100" dirty="0">
                <a:solidFill>
                  <a:schemeClr val="tx2"/>
                </a:solidFill>
                <a:ea typeface="ＭＳ Ｐゴシック" charset="-128"/>
              </a:rPr>
              <a:t>Se confronter aux exigences des entreprises</a:t>
            </a:r>
          </a:p>
        </p:txBody>
      </p:sp>
      <p:sp>
        <p:nvSpPr>
          <p:cNvPr id="19" name="Rectangle 18"/>
          <p:cNvSpPr/>
          <p:nvPr/>
        </p:nvSpPr>
        <p:spPr>
          <a:xfrm>
            <a:off x="192088" y="5445125"/>
            <a:ext cx="1019175" cy="100012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fontAlgn="auto">
              <a:lnSpc>
                <a:spcPct val="80000"/>
              </a:lnSpc>
              <a:spcBef>
                <a:spcPts val="0"/>
              </a:spcBef>
              <a:spcAft>
                <a:spcPts val="0"/>
              </a:spcAft>
              <a:defRPr/>
            </a:pPr>
            <a:r>
              <a:rPr lang="fr-FR" sz="1200" b="1" dirty="0">
                <a:solidFill>
                  <a:schemeClr val="bg1"/>
                </a:solidFill>
                <a:cs typeface="Calibri" pitchFamily="34" charset="0"/>
              </a:rPr>
              <a:t>Réalisation</a:t>
            </a:r>
          </a:p>
          <a:p>
            <a:pPr marL="0" lvl="1" algn="ctr" fontAlgn="auto">
              <a:lnSpc>
                <a:spcPct val="80000"/>
              </a:lnSpc>
              <a:spcBef>
                <a:spcPts val="0"/>
              </a:spcBef>
              <a:spcAft>
                <a:spcPts val="0"/>
              </a:spcAft>
              <a:defRPr/>
            </a:pPr>
            <a:r>
              <a:rPr lang="fr-FR" sz="1200" b="1" dirty="0">
                <a:solidFill>
                  <a:schemeClr val="bg1"/>
                </a:solidFill>
                <a:cs typeface="Calibri" pitchFamily="34" charset="0"/>
              </a:rPr>
              <a:t>Production</a:t>
            </a:r>
          </a:p>
          <a:p>
            <a:pPr marL="0" lvl="1" algn="ctr" fontAlgn="auto">
              <a:lnSpc>
                <a:spcPct val="80000"/>
              </a:lnSpc>
              <a:spcBef>
                <a:spcPts val="0"/>
              </a:spcBef>
              <a:spcAft>
                <a:spcPts val="0"/>
              </a:spcAft>
              <a:defRPr/>
            </a:pPr>
            <a:endParaRPr lang="fr-FR" sz="1200" b="1" dirty="0">
              <a:solidFill>
                <a:schemeClr val="bg1"/>
              </a:solidFill>
              <a:cs typeface="Calibri" pitchFamily="34" charset="0"/>
            </a:endParaRPr>
          </a:p>
        </p:txBody>
      </p:sp>
      <p:sp>
        <p:nvSpPr>
          <p:cNvPr id="23" name="Pentagon 9"/>
          <p:cNvSpPr/>
          <p:nvPr/>
        </p:nvSpPr>
        <p:spPr>
          <a:xfrm>
            <a:off x="1285875" y="5445125"/>
            <a:ext cx="3121025" cy="1000125"/>
          </a:xfrm>
          <a:prstGeom prst="homePlate">
            <a:avLst>
              <a:gd name="adj" fmla="val 0"/>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Restitution en classe des analyses et des dossiers personnalisés de parcours</a:t>
            </a:r>
          </a:p>
          <a:p>
            <a:pPr marL="88900" lvl="3" indent="-88900" algn="just">
              <a:buFont typeface="Arial" charset="0"/>
              <a:buChar char="•"/>
              <a:tabLst>
                <a:tab pos="271463" algn="l"/>
              </a:tabLst>
              <a:defRPr/>
            </a:pPr>
            <a:r>
              <a:rPr lang="fr-FR" sz="1100" dirty="0">
                <a:solidFill>
                  <a:schemeClr val="tx2"/>
                </a:solidFill>
                <a:ea typeface="ＭＳ Ｐゴシック" charset="-128"/>
              </a:rPr>
              <a:t>Appui sur le réseau des jeunes créateurs d’entreprise </a:t>
            </a:r>
          </a:p>
        </p:txBody>
      </p:sp>
      <p:pic>
        <p:nvPicPr>
          <p:cNvPr id="27666" name="Picture 2"/>
          <p:cNvPicPr>
            <a:picLocks noChangeAspect="1" noChangeArrowheads="1"/>
          </p:cNvPicPr>
          <p:nvPr/>
        </p:nvPicPr>
        <p:blipFill>
          <a:blip r:embed="rId2"/>
          <a:srcRect/>
          <a:stretch>
            <a:fillRect/>
          </a:stretch>
        </p:blipFill>
        <p:spPr bwMode="auto">
          <a:xfrm>
            <a:off x="5262563" y="1166813"/>
            <a:ext cx="3054350" cy="3054350"/>
          </a:xfrm>
          <a:prstGeom prst="rect">
            <a:avLst/>
          </a:prstGeom>
          <a:noFill/>
          <a:ln w="9525">
            <a:noFill/>
            <a:miter lim="800000"/>
            <a:headEnd/>
            <a:tailEnd/>
          </a:ln>
        </p:spPr>
      </p:pic>
      <p:sp>
        <p:nvSpPr>
          <p:cNvPr id="30" name="Rectangle 29"/>
          <p:cNvSpPr/>
          <p:nvPr/>
        </p:nvSpPr>
        <p:spPr>
          <a:xfrm>
            <a:off x="4665663" y="4376738"/>
            <a:ext cx="4248150" cy="3810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Calendrier</a:t>
            </a:r>
          </a:p>
        </p:txBody>
      </p:sp>
      <p:sp>
        <p:nvSpPr>
          <p:cNvPr id="31" name="Flèche vers la droite 30"/>
          <p:cNvSpPr/>
          <p:nvPr/>
        </p:nvSpPr>
        <p:spPr>
          <a:xfrm>
            <a:off x="4691063" y="5257800"/>
            <a:ext cx="4191000" cy="1219200"/>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27669" name="AutoShape 115"/>
          <p:cNvSpPr>
            <a:spLocks noChangeArrowheads="1"/>
          </p:cNvSpPr>
          <p:nvPr/>
        </p:nvSpPr>
        <p:spPr bwMode="auto">
          <a:xfrm flipH="1">
            <a:off x="5775325" y="5788025"/>
            <a:ext cx="142875" cy="144463"/>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7670" name="ZoneTexte 37"/>
          <p:cNvSpPr txBox="1">
            <a:spLocks noChangeArrowheads="1"/>
          </p:cNvSpPr>
          <p:nvPr/>
        </p:nvSpPr>
        <p:spPr bwMode="auto">
          <a:xfrm>
            <a:off x="5895975" y="5735638"/>
            <a:ext cx="1038225" cy="230187"/>
          </a:xfrm>
          <a:prstGeom prst="rect">
            <a:avLst/>
          </a:prstGeom>
          <a:noFill/>
          <a:ln w="9525">
            <a:noFill/>
            <a:miter lim="800000"/>
            <a:headEnd/>
            <a:tailEnd/>
          </a:ln>
        </p:spPr>
        <p:txBody>
          <a:bodyPr>
            <a:spAutoFit/>
          </a:bodyPr>
          <a:lstStyle/>
          <a:p>
            <a:r>
              <a:rPr lang="fr-FR" sz="900">
                <a:solidFill>
                  <a:schemeClr val="bg1"/>
                </a:solidFill>
                <a:latin typeface="Calibri" pitchFamily="34" charset="0"/>
              </a:rPr>
              <a:t>Inscription</a:t>
            </a:r>
          </a:p>
        </p:txBody>
      </p:sp>
      <p:sp>
        <p:nvSpPr>
          <p:cNvPr id="36" name="ZoneTexte 35"/>
          <p:cNvSpPr txBox="1"/>
          <p:nvPr/>
        </p:nvSpPr>
        <p:spPr>
          <a:xfrm>
            <a:off x="4673600" y="4795838"/>
            <a:ext cx="2184400"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endParaRPr>
          </a:p>
        </p:txBody>
      </p:sp>
      <p:sp>
        <p:nvSpPr>
          <p:cNvPr id="37" name="ZoneTexte 36"/>
          <p:cNvSpPr txBox="1"/>
          <p:nvPr/>
        </p:nvSpPr>
        <p:spPr>
          <a:xfrm>
            <a:off x="6934200" y="4795838"/>
            <a:ext cx="1982788"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27673" name="AutoShape 115"/>
          <p:cNvSpPr>
            <a:spLocks noChangeArrowheads="1"/>
          </p:cNvSpPr>
          <p:nvPr/>
        </p:nvSpPr>
        <p:spPr bwMode="auto">
          <a:xfrm flipH="1">
            <a:off x="7154863" y="5786438"/>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7674" name="ZoneTexte 45"/>
          <p:cNvSpPr txBox="1">
            <a:spLocks noChangeArrowheads="1"/>
          </p:cNvSpPr>
          <p:nvPr/>
        </p:nvSpPr>
        <p:spPr bwMode="auto">
          <a:xfrm>
            <a:off x="7250113" y="5537200"/>
            <a:ext cx="1512887" cy="646113"/>
          </a:xfrm>
          <a:prstGeom prst="rect">
            <a:avLst/>
          </a:prstGeom>
          <a:noFill/>
          <a:ln w="9525">
            <a:noFill/>
            <a:miter lim="800000"/>
            <a:headEnd/>
            <a:tailEnd/>
          </a:ln>
        </p:spPr>
        <p:txBody>
          <a:bodyPr>
            <a:spAutoFit/>
          </a:bodyPr>
          <a:lstStyle/>
          <a:p>
            <a:r>
              <a:rPr lang="fr-FR" sz="900">
                <a:solidFill>
                  <a:schemeClr val="bg1"/>
                </a:solidFill>
                <a:latin typeface="Calibri" pitchFamily="34" charset="0"/>
              </a:rPr>
              <a:t>Sélection réalisée par les enseignants et les partenaires de l’emploi et de l’entreprise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28674"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28675" name="AutoShape 10"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28679" name="ZoneTexte 11"/>
          <p:cNvSpPr txBox="1">
            <a:spLocks noChangeArrowheads="1"/>
          </p:cNvSpPr>
          <p:nvPr/>
        </p:nvSpPr>
        <p:spPr bwMode="auto">
          <a:xfrm>
            <a:off x="327025" y="323850"/>
            <a:ext cx="8602663" cy="430213"/>
          </a:xfrm>
          <a:prstGeom prst="rect">
            <a:avLst/>
          </a:prstGeom>
          <a:noFill/>
          <a:ln w="9525">
            <a:noFill/>
            <a:miter lim="800000"/>
            <a:headEnd/>
            <a:tailEnd/>
          </a:ln>
        </p:spPr>
        <p:txBody>
          <a:bodyPr>
            <a:spAutoFit/>
          </a:bodyPr>
          <a:lstStyle/>
          <a:p>
            <a:r>
              <a:rPr lang="fr-FR" sz="2200" dirty="0" smtClean="0">
                <a:solidFill>
                  <a:srgbClr val="604A7B"/>
                </a:solidFill>
                <a:latin typeface="Calibri" pitchFamily="34" charset="0"/>
              </a:rPr>
              <a:t>Atelier </a:t>
            </a:r>
            <a:r>
              <a:rPr lang="fr-FR" sz="2200" dirty="0">
                <a:solidFill>
                  <a:srgbClr val="604A7B"/>
                </a:solidFill>
                <a:latin typeface="Calibri" pitchFamily="34" charset="0"/>
              </a:rPr>
              <a:t>« projet de vie »</a:t>
            </a:r>
          </a:p>
        </p:txBody>
      </p:sp>
      <p:sp>
        <p:nvSpPr>
          <p:cNvPr id="16" name="Rectangle 15"/>
          <p:cNvSpPr/>
          <p:nvPr/>
        </p:nvSpPr>
        <p:spPr>
          <a:xfrm>
            <a:off x="192088" y="976313"/>
            <a:ext cx="1022350" cy="714375"/>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Publics</a:t>
            </a:r>
          </a:p>
        </p:txBody>
      </p:sp>
      <p:sp>
        <p:nvSpPr>
          <p:cNvPr id="18" name="Pentagon 7"/>
          <p:cNvSpPr/>
          <p:nvPr/>
        </p:nvSpPr>
        <p:spPr>
          <a:xfrm>
            <a:off x="1285875" y="976313"/>
            <a:ext cx="3130550" cy="714375"/>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36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Elèves de 4</a:t>
            </a:r>
            <a:r>
              <a:rPr lang="fr-FR" sz="1100" baseline="30000" dirty="0">
                <a:solidFill>
                  <a:schemeClr val="tx2"/>
                </a:solidFill>
                <a:ea typeface="ＭＳ Ｐゴシック" charset="-128"/>
              </a:rPr>
              <a:t>ème</a:t>
            </a:r>
            <a:r>
              <a:rPr lang="fr-FR" sz="1100" dirty="0">
                <a:solidFill>
                  <a:schemeClr val="tx2"/>
                </a:solidFill>
                <a:ea typeface="ＭＳ Ｐゴシック" charset="-128"/>
              </a:rPr>
              <a:t>, 3</a:t>
            </a:r>
            <a:r>
              <a:rPr lang="fr-FR" sz="1100" baseline="30000" dirty="0">
                <a:solidFill>
                  <a:schemeClr val="tx2"/>
                </a:solidFill>
                <a:ea typeface="ＭＳ Ｐゴシック" charset="-128"/>
              </a:rPr>
              <a:t>ème</a:t>
            </a:r>
            <a:endParaRPr lang="fr-FR" sz="1100" dirty="0">
              <a:solidFill>
                <a:schemeClr val="tx2"/>
              </a:solidFill>
              <a:ea typeface="ＭＳ Ｐゴシック" charset="-128"/>
            </a:endParaRPr>
          </a:p>
          <a:p>
            <a:pPr marL="88900" lvl="3" indent="-88900" algn="just">
              <a:buFont typeface="Arial" charset="0"/>
              <a:buChar char="•"/>
              <a:tabLst>
                <a:tab pos="271463" algn="l"/>
              </a:tabLst>
              <a:defRPr/>
            </a:pPr>
            <a:r>
              <a:rPr lang="fr-FR" sz="1100" dirty="0">
                <a:solidFill>
                  <a:schemeClr val="tx2"/>
                </a:solidFill>
                <a:ea typeface="ＭＳ Ｐゴシック" charset="-128"/>
              </a:rPr>
              <a:t>Lycéens</a:t>
            </a:r>
          </a:p>
        </p:txBody>
      </p:sp>
      <p:sp>
        <p:nvSpPr>
          <p:cNvPr id="21" name="Rectangle 20"/>
          <p:cNvSpPr/>
          <p:nvPr/>
        </p:nvSpPr>
        <p:spPr>
          <a:xfrm>
            <a:off x="192088" y="2622550"/>
            <a:ext cx="1019175" cy="1114425"/>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Organisation</a:t>
            </a:r>
          </a:p>
          <a:p>
            <a:pPr marL="0" lvl="1" algn="ctr">
              <a:lnSpc>
                <a:spcPct val="80000"/>
              </a:lnSpc>
              <a:defRPr/>
            </a:pPr>
            <a:r>
              <a:rPr lang="fr-FR" sz="1200" b="1">
                <a:solidFill>
                  <a:schemeClr val="bg1"/>
                </a:solidFill>
                <a:ea typeface="ＭＳ Ｐゴシック" charset="-128"/>
              </a:rPr>
              <a:t>Modalités</a:t>
            </a:r>
          </a:p>
        </p:txBody>
      </p:sp>
      <p:sp>
        <p:nvSpPr>
          <p:cNvPr id="22" name="Pentagon 9"/>
          <p:cNvSpPr/>
          <p:nvPr/>
        </p:nvSpPr>
        <p:spPr>
          <a:xfrm>
            <a:off x="1285875" y="2622550"/>
            <a:ext cx="3121025" cy="1114425"/>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36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Organisation d’un atelier d’une demi-journée</a:t>
            </a:r>
          </a:p>
          <a:p>
            <a:pPr marL="88900" lvl="3" indent="-88900" algn="just">
              <a:buFont typeface="Arial" charset="0"/>
              <a:buChar char="•"/>
              <a:tabLst>
                <a:tab pos="271463" algn="l"/>
              </a:tabLst>
              <a:defRPr/>
            </a:pPr>
            <a:r>
              <a:rPr lang="fr-FR" sz="1100" dirty="0">
                <a:solidFill>
                  <a:schemeClr val="tx2"/>
                </a:solidFill>
                <a:ea typeface="ＭＳ Ｐゴシック" charset="-128"/>
              </a:rPr>
              <a:t>Chaque élève réalise un photocollage de son projet de vie professionnelle et personnelle selon la consigne « Comment je me vois dans 10 ans ? »</a:t>
            </a:r>
          </a:p>
          <a:p>
            <a:pPr marL="88900" lvl="3" indent="-88900" algn="just">
              <a:buFont typeface="Arial" charset="0"/>
              <a:buChar char="•"/>
              <a:tabLst>
                <a:tab pos="271463" algn="l"/>
              </a:tabLst>
              <a:defRPr/>
            </a:pPr>
            <a:r>
              <a:rPr lang="fr-FR" sz="1100" dirty="0">
                <a:solidFill>
                  <a:schemeClr val="tx2"/>
                </a:solidFill>
                <a:ea typeface="ＭＳ Ｐゴシック" charset="-128"/>
              </a:rPr>
              <a:t>Présentation croisée par binôme d’élèves</a:t>
            </a:r>
          </a:p>
          <a:p>
            <a:pPr marL="88900" lvl="3" indent="-88900" algn="just">
              <a:buFont typeface="Arial" charset="0"/>
              <a:buChar char="•"/>
              <a:tabLst>
                <a:tab pos="271463" algn="l"/>
              </a:tabLst>
              <a:defRPr/>
            </a:pPr>
            <a:r>
              <a:rPr lang="fr-FR" sz="1100" dirty="0">
                <a:solidFill>
                  <a:schemeClr val="tx2"/>
                </a:solidFill>
                <a:ea typeface="ＭＳ Ｐゴシック" charset="-128"/>
              </a:rPr>
              <a:t>Débriefing et lien avec la scolarité en groupe classe</a:t>
            </a:r>
          </a:p>
        </p:txBody>
      </p:sp>
      <p:sp>
        <p:nvSpPr>
          <p:cNvPr id="26" name="Rectangle 25"/>
          <p:cNvSpPr/>
          <p:nvPr/>
        </p:nvSpPr>
        <p:spPr>
          <a:xfrm>
            <a:off x="192088" y="3886200"/>
            <a:ext cx="1019175" cy="661988"/>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Pilotage</a:t>
            </a:r>
          </a:p>
        </p:txBody>
      </p:sp>
      <p:sp>
        <p:nvSpPr>
          <p:cNvPr id="27" name="Pentagon 9"/>
          <p:cNvSpPr/>
          <p:nvPr/>
        </p:nvSpPr>
        <p:spPr>
          <a:xfrm>
            <a:off x="1285875" y="3886200"/>
            <a:ext cx="3121025" cy="661988"/>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36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Enseignant</a:t>
            </a:r>
          </a:p>
          <a:p>
            <a:pPr marL="88900" lvl="3" indent="-88900" algn="just">
              <a:buFont typeface="Arial" charset="0"/>
              <a:buChar char="•"/>
              <a:tabLst>
                <a:tab pos="271463" algn="l"/>
              </a:tabLst>
              <a:defRPr/>
            </a:pPr>
            <a:r>
              <a:rPr lang="fr-FR" sz="1100" dirty="0">
                <a:solidFill>
                  <a:schemeClr val="tx2"/>
                </a:solidFill>
                <a:ea typeface="ＭＳ Ｐゴシック" charset="-128"/>
              </a:rPr>
              <a:t>COP</a:t>
            </a:r>
          </a:p>
        </p:txBody>
      </p:sp>
      <p:sp>
        <p:nvSpPr>
          <p:cNvPr id="28" name="Rectangle 27"/>
          <p:cNvSpPr/>
          <p:nvPr/>
        </p:nvSpPr>
        <p:spPr>
          <a:xfrm>
            <a:off x="192088" y="1833563"/>
            <a:ext cx="1022350" cy="642937"/>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Objectifs</a:t>
            </a:r>
          </a:p>
        </p:txBody>
      </p:sp>
      <p:sp>
        <p:nvSpPr>
          <p:cNvPr id="29" name="Pentagon 7"/>
          <p:cNvSpPr/>
          <p:nvPr/>
        </p:nvSpPr>
        <p:spPr>
          <a:xfrm>
            <a:off x="1285875" y="1833563"/>
            <a:ext cx="3130550" cy="642937"/>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36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Prendre conscience des déterminants au bien-être</a:t>
            </a:r>
          </a:p>
          <a:p>
            <a:pPr marL="88900" lvl="3" indent="-88900" algn="just">
              <a:buFont typeface="Arial" charset="0"/>
              <a:buChar char="•"/>
              <a:tabLst>
                <a:tab pos="271463" algn="l"/>
              </a:tabLst>
              <a:defRPr/>
            </a:pPr>
            <a:r>
              <a:rPr lang="fr-FR" sz="1100" dirty="0">
                <a:solidFill>
                  <a:schemeClr val="tx2"/>
                </a:solidFill>
                <a:ea typeface="ＭＳ Ｐゴシック" charset="-128"/>
              </a:rPr>
              <a:t>Ancrer l’accrochage scolaire comme valeur de l’élévation sociale et personnelle</a:t>
            </a:r>
          </a:p>
        </p:txBody>
      </p:sp>
      <p:sp>
        <p:nvSpPr>
          <p:cNvPr id="19" name="Rectangle 18"/>
          <p:cNvSpPr/>
          <p:nvPr/>
        </p:nvSpPr>
        <p:spPr>
          <a:xfrm>
            <a:off x="192088" y="4691063"/>
            <a:ext cx="1019175" cy="1785937"/>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Réalisation</a:t>
            </a:r>
          </a:p>
          <a:p>
            <a:pPr marL="0" lvl="1" algn="ctr">
              <a:lnSpc>
                <a:spcPct val="80000"/>
              </a:lnSpc>
              <a:defRPr/>
            </a:pPr>
            <a:r>
              <a:rPr lang="fr-FR" sz="1200" b="1">
                <a:solidFill>
                  <a:schemeClr val="bg1"/>
                </a:solidFill>
                <a:ea typeface="ＭＳ Ｐゴシック" charset="-128"/>
              </a:rPr>
              <a:t>Production</a:t>
            </a:r>
          </a:p>
          <a:p>
            <a:pPr marL="0" lvl="1" algn="ctr">
              <a:lnSpc>
                <a:spcPct val="80000"/>
              </a:lnSpc>
              <a:defRPr/>
            </a:pPr>
            <a:endParaRPr lang="fr-FR" sz="1200" b="1">
              <a:solidFill>
                <a:schemeClr val="bg1"/>
              </a:solidFill>
              <a:ea typeface="ＭＳ Ｐゴシック" charset="-128"/>
            </a:endParaRPr>
          </a:p>
        </p:txBody>
      </p:sp>
      <p:sp>
        <p:nvSpPr>
          <p:cNvPr id="23" name="Pentagon 9"/>
          <p:cNvSpPr/>
          <p:nvPr/>
        </p:nvSpPr>
        <p:spPr>
          <a:xfrm>
            <a:off x="1285875" y="4691063"/>
            <a:ext cx="3121025" cy="1785937"/>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36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Chaque élève prépare un photocollage</a:t>
            </a:r>
          </a:p>
          <a:p>
            <a:pPr marL="88900" lvl="3" indent="-88900" algn="just">
              <a:buFont typeface="Arial" charset="0"/>
              <a:buChar char="•"/>
              <a:tabLst>
                <a:tab pos="271463" algn="l"/>
              </a:tabLst>
              <a:defRPr/>
            </a:pPr>
            <a:r>
              <a:rPr lang="fr-FR" sz="1100" dirty="0">
                <a:solidFill>
                  <a:schemeClr val="tx2"/>
                </a:solidFill>
                <a:ea typeface="ＭＳ Ｐゴシック" charset="-128"/>
              </a:rPr>
              <a:t>Affichage des photocollage au sein de l’établissement</a:t>
            </a:r>
          </a:p>
          <a:p>
            <a:pPr marL="88900" lvl="3" indent="-88900" algn="just">
              <a:buFont typeface="Arial" charset="0"/>
              <a:buChar char="•"/>
              <a:tabLst>
                <a:tab pos="271463" algn="l"/>
              </a:tabLst>
              <a:defRPr/>
            </a:pPr>
            <a:r>
              <a:rPr lang="fr-FR" sz="1100" dirty="0">
                <a:solidFill>
                  <a:schemeClr val="tx2"/>
                </a:solidFill>
                <a:ea typeface="ＭＳ Ｐゴシック" charset="-128"/>
              </a:rPr>
              <a:t>Rédaction d’une synthèse par les élèves et les pilotes de l’action</a:t>
            </a:r>
          </a:p>
        </p:txBody>
      </p:sp>
      <p:sp>
        <p:nvSpPr>
          <p:cNvPr id="28691" name="Espace réservé du numéro de diapositive 24"/>
          <p:cNvSpPr>
            <a:spLocks noGrp="1"/>
          </p:cNvSpPr>
          <p:nvPr>
            <p:ph type="sldNum" sz="quarter" idx="12"/>
          </p:nvPr>
        </p:nvSpPr>
        <p:spPr bwMode="auto">
          <a:xfrm>
            <a:off x="6553200" y="6492875"/>
            <a:ext cx="2133600" cy="365125"/>
          </a:xfrm>
          <a:noFill/>
          <a:ln>
            <a:miter lim="800000"/>
            <a:headEnd/>
            <a:tailEnd/>
          </a:ln>
        </p:spPr>
        <p:txBody>
          <a:bodyPr/>
          <a:lstStyle/>
          <a:p>
            <a:fld id="{182DD383-8262-4D02-BD08-70221132AC39}" type="slidenum">
              <a:rPr lang="fr-FR" smtClean="0">
                <a:latin typeface="Calibri" pitchFamily="34" charset="0"/>
                <a:ea typeface="ＭＳ Ｐゴシック"/>
                <a:cs typeface="ＭＳ Ｐゴシック"/>
              </a:rPr>
              <a:pPr/>
              <a:t>29</a:t>
            </a:fld>
            <a:endParaRPr lang="fr-FR" smtClean="0">
              <a:latin typeface="Calibri" pitchFamily="34" charset="0"/>
              <a:ea typeface="ＭＳ Ｐゴシック"/>
              <a:cs typeface="ＭＳ Ｐゴシック"/>
            </a:endParaRPr>
          </a:p>
        </p:txBody>
      </p:sp>
      <p:grpSp>
        <p:nvGrpSpPr>
          <p:cNvPr id="28692" name="Grouper 39"/>
          <p:cNvGrpSpPr>
            <a:grpSpLocks/>
          </p:cNvGrpSpPr>
          <p:nvPr/>
        </p:nvGrpSpPr>
        <p:grpSpPr bwMode="auto">
          <a:xfrm>
            <a:off x="4733925" y="1143000"/>
            <a:ext cx="3952875" cy="2922588"/>
            <a:chOff x="4353363" y="1268760"/>
            <a:chExt cx="4576325" cy="3704391"/>
          </a:xfrm>
        </p:grpSpPr>
        <p:pic>
          <p:nvPicPr>
            <p:cNvPr id="28706" name="Picture 24" descr="photo (3).jpg"/>
            <p:cNvPicPr>
              <a:picLocks noChangeAspect="1"/>
            </p:cNvPicPr>
            <p:nvPr/>
          </p:nvPicPr>
          <p:blipFill>
            <a:blip r:embed="rId2"/>
            <a:srcRect/>
            <a:stretch>
              <a:fillRect/>
            </a:stretch>
          </p:blipFill>
          <p:spPr bwMode="auto">
            <a:xfrm>
              <a:off x="7289106" y="1268760"/>
              <a:ext cx="1640582" cy="939676"/>
            </a:xfrm>
            <a:prstGeom prst="rect">
              <a:avLst/>
            </a:prstGeom>
            <a:noFill/>
            <a:ln w="9525">
              <a:noFill/>
              <a:miter lim="800000"/>
              <a:headEnd/>
              <a:tailEnd/>
            </a:ln>
          </p:spPr>
        </p:pic>
        <p:pic>
          <p:nvPicPr>
            <p:cNvPr id="28707" name="Picture 23"/>
            <p:cNvPicPr>
              <a:picLocks noChangeAspect="1" noChangeArrowheads="1"/>
            </p:cNvPicPr>
            <p:nvPr/>
          </p:nvPicPr>
          <p:blipFill>
            <a:blip r:embed="rId3" cstate="print"/>
            <a:srcRect/>
            <a:stretch>
              <a:fillRect/>
            </a:stretch>
          </p:blipFill>
          <p:spPr bwMode="auto">
            <a:xfrm rot="-758073">
              <a:off x="4716016" y="1268760"/>
              <a:ext cx="1422457" cy="822127"/>
            </a:xfrm>
            <a:prstGeom prst="rect">
              <a:avLst/>
            </a:prstGeom>
            <a:noFill/>
            <a:ln w="9525">
              <a:noFill/>
              <a:miter lim="800000"/>
              <a:headEnd/>
              <a:tailEnd/>
            </a:ln>
          </p:spPr>
        </p:pic>
        <p:pic>
          <p:nvPicPr>
            <p:cNvPr id="28708" name="Picture 24"/>
            <p:cNvPicPr>
              <a:picLocks noChangeAspect="1" noChangeArrowheads="1"/>
            </p:cNvPicPr>
            <p:nvPr/>
          </p:nvPicPr>
          <p:blipFill>
            <a:blip r:embed="rId4"/>
            <a:srcRect/>
            <a:stretch>
              <a:fillRect/>
            </a:stretch>
          </p:blipFill>
          <p:spPr bwMode="auto">
            <a:xfrm rot="710577">
              <a:off x="5877877" y="1350894"/>
              <a:ext cx="1601987" cy="962733"/>
            </a:xfrm>
            <a:prstGeom prst="rect">
              <a:avLst/>
            </a:prstGeom>
            <a:noFill/>
            <a:ln w="9525">
              <a:noFill/>
              <a:miter lim="800000"/>
              <a:headEnd/>
              <a:tailEnd/>
            </a:ln>
          </p:spPr>
        </p:pic>
        <p:pic>
          <p:nvPicPr>
            <p:cNvPr id="28709" name="Picture 25"/>
            <p:cNvPicPr>
              <a:picLocks noChangeAspect="1" noChangeArrowheads="1"/>
            </p:cNvPicPr>
            <p:nvPr/>
          </p:nvPicPr>
          <p:blipFill>
            <a:blip r:embed="rId5" cstate="print"/>
            <a:srcRect/>
            <a:stretch>
              <a:fillRect/>
            </a:stretch>
          </p:blipFill>
          <p:spPr bwMode="auto">
            <a:xfrm rot="1342056">
              <a:off x="4353363" y="3323296"/>
              <a:ext cx="2550312" cy="1625824"/>
            </a:xfrm>
            <a:prstGeom prst="rect">
              <a:avLst/>
            </a:prstGeom>
            <a:noFill/>
            <a:ln w="9525">
              <a:noFill/>
              <a:miter lim="800000"/>
              <a:headEnd/>
              <a:tailEnd/>
            </a:ln>
          </p:spPr>
        </p:pic>
        <p:pic>
          <p:nvPicPr>
            <p:cNvPr id="28710" name="Picture 26"/>
            <p:cNvPicPr>
              <a:picLocks noChangeAspect="1" noChangeArrowheads="1"/>
            </p:cNvPicPr>
            <p:nvPr/>
          </p:nvPicPr>
          <p:blipFill>
            <a:blip r:embed="rId6" cstate="print"/>
            <a:srcRect/>
            <a:stretch>
              <a:fillRect/>
            </a:stretch>
          </p:blipFill>
          <p:spPr bwMode="auto">
            <a:xfrm rot="-965706">
              <a:off x="6619547" y="3537989"/>
              <a:ext cx="2153407" cy="1435162"/>
            </a:xfrm>
            <a:prstGeom prst="rect">
              <a:avLst/>
            </a:prstGeom>
            <a:noFill/>
            <a:ln w="9525">
              <a:noFill/>
              <a:miter lim="800000"/>
              <a:headEnd/>
              <a:tailEnd/>
            </a:ln>
          </p:spPr>
        </p:pic>
        <p:pic>
          <p:nvPicPr>
            <p:cNvPr id="28711" name="Picture 27"/>
            <p:cNvPicPr>
              <a:picLocks noChangeAspect="1" noChangeArrowheads="1"/>
            </p:cNvPicPr>
            <p:nvPr/>
          </p:nvPicPr>
          <p:blipFill>
            <a:blip r:embed="rId7"/>
            <a:srcRect/>
            <a:stretch>
              <a:fillRect/>
            </a:stretch>
          </p:blipFill>
          <p:spPr bwMode="auto">
            <a:xfrm>
              <a:off x="5784217" y="2276872"/>
              <a:ext cx="2098246" cy="1584176"/>
            </a:xfrm>
            <a:prstGeom prst="rect">
              <a:avLst/>
            </a:prstGeom>
            <a:noFill/>
            <a:ln w="9525">
              <a:noFill/>
              <a:miter lim="800000"/>
              <a:headEnd/>
              <a:tailEnd/>
            </a:ln>
          </p:spPr>
        </p:pic>
      </p:grpSp>
      <p:sp>
        <p:nvSpPr>
          <p:cNvPr id="30" name="Rectangle 29"/>
          <p:cNvSpPr/>
          <p:nvPr/>
        </p:nvSpPr>
        <p:spPr>
          <a:xfrm>
            <a:off x="4665663" y="4376738"/>
            <a:ext cx="4248150" cy="3810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Calendrier</a:t>
            </a:r>
          </a:p>
        </p:txBody>
      </p:sp>
      <p:sp>
        <p:nvSpPr>
          <p:cNvPr id="31" name="Flèche vers la droite 30"/>
          <p:cNvSpPr/>
          <p:nvPr/>
        </p:nvSpPr>
        <p:spPr>
          <a:xfrm>
            <a:off x="4691063" y="5257800"/>
            <a:ext cx="4191000" cy="1219200"/>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28695" name="AutoShape 115"/>
          <p:cNvSpPr>
            <a:spLocks noChangeArrowheads="1"/>
          </p:cNvSpPr>
          <p:nvPr/>
        </p:nvSpPr>
        <p:spPr bwMode="auto">
          <a:xfrm flipH="1">
            <a:off x="4860925" y="5803900"/>
            <a:ext cx="142875" cy="144463"/>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8696" name="ZoneTexte 37"/>
          <p:cNvSpPr txBox="1">
            <a:spLocks noChangeArrowheads="1"/>
          </p:cNvSpPr>
          <p:nvPr/>
        </p:nvSpPr>
        <p:spPr bwMode="auto">
          <a:xfrm>
            <a:off x="4981575" y="5627688"/>
            <a:ext cx="1038225" cy="508000"/>
          </a:xfrm>
          <a:prstGeom prst="rect">
            <a:avLst/>
          </a:prstGeom>
          <a:noFill/>
          <a:ln w="9525">
            <a:noFill/>
            <a:miter lim="800000"/>
            <a:headEnd/>
            <a:tailEnd/>
          </a:ln>
        </p:spPr>
        <p:txBody>
          <a:bodyPr>
            <a:spAutoFit/>
          </a:bodyPr>
          <a:lstStyle/>
          <a:p>
            <a:r>
              <a:rPr lang="fr-FR" sz="900">
                <a:solidFill>
                  <a:schemeClr val="bg1"/>
                </a:solidFill>
                <a:latin typeface="Calibri" pitchFamily="34" charset="0"/>
              </a:rPr>
              <a:t>Début de la collecte des magazines</a:t>
            </a:r>
          </a:p>
        </p:txBody>
      </p:sp>
      <p:sp>
        <p:nvSpPr>
          <p:cNvPr id="35" name="ZoneTexte 34"/>
          <p:cNvSpPr txBox="1"/>
          <p:nvPr/>
        </p:nvSpPr>
        <p:spPr>
          <a:xfrm>
            <a:off x="6934200" y="4795838"/>
            <a:ext cx="1982788"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28699" name="AutoShape 115"/>
          <p:cNvSpPr>
            <a:spLocks noChangeArrowheads="1"/>
          </p:cNvSpPr>
          <p:nvPr/>
        </p:nvSpPr>
        <p:spPr bwMode="auto">
          <a:xfrm flipH="1">
            <a:off x="7688263" y="5786438"/>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8700" name="ZoneTexte 45"/>
          <p:cNvSpPr txBox="1">
            <a:spLocks noChangeArrowheads="1"/>
          </p:cNvSpPr>
          <p:nvPr/>
        </p:nvSpPr>
        <p:spPr bwMode="auto">
          <a:xfrm>
            <a:off x="7783513" y="5627688"/>
            <a:ext cx="979487" cy="508000"/>
          </a:xfrm>
          <a:prstGeom prst="rect">
            <a:avLst/>
          </a:prstGeom>
          <a:noFill/>
          <a:ln w="9525">
            <a:noFill/>
            <a:miter lim="800000"/>
            <a:headEnd/>
            <a:tailEnd/>
          </a:ln>
        </p:spPr>
        <p:txBody>
          <a:bodyPr>
            <a:spAutoFit/>
          </a:bodyPr>
          <a:lstStyle/>
          <a:p>
            <a:r>
              <a:rPr lang="fr-FR" sz="900">
                <a:solidFill>
                  <a:schemeClr val="bg1"/>
                </a:solidFill>
                <a:latin typeface="Calibri" pitchFamily="34" charset="0"/>
              </a:rPr>
              <a:t>Restitution et accrochage des photocollages</a:t>
            </a:r>
          </a:p>
        </p:txBody>
      </p:sp>
      <p:sp>
        <p:nvSpPr>
          <p:cNvPr id="41" name="ZoneTexte 40"/>
          <p:cNvSpPr txBox="1"/>
          <p:nvPr/>
        </p:nvSpPr>
        <p:spPr>
          <a:xfrm>
            <a:off x="4648200" y="4800600"/>
            <a:ext cx="2241550"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endParaRPr>
          </a:p>
        </p:txBody>
      </p:sp>
      <p:sp>
        <p:nvSpPr>
          <p:cNvPr id="28702" name="AutoShape 115"/>
          <p:cNvSpPr>
            <a:spLocks noChangeArrowheads="1"/>
          </p:cNvSpPr>
          <p:nvPr/>
        </p:nvSpPr>
        <p:spPr bwMode="auto">
          <a:xfrm flipH="1">
            <a:off x="5943600" y="5815013"/>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8703" name="ZoneTexte 37"/>
          <p:cNvSpPr txBox="1">
            <a:spLocks noChangeArrowheads="1"/>
          </p:cNvSpPr>
          <p:nvPr/>
        </p:nvSpPr>
        <p:spPr bwMode="auto">
          <a:xfrm>
            <a:off x="6064250" y="5705475"/>
            <a:ext cx="733425" cy="369888"/>
          </a:xfrm>
          <a:prstGeom prst="rect">
            <a:avLst/>
          </a:prstGeom>
          <a:noFill/>
          <a:ln w="9525">
            <a:noFill/>
            <a:miter lim="800000"/>
            <a:headEnd/>
            <a:tailEnd/>
          </a:ln>
        </p:spPr>
        <p:txBody>
          <a:bodyPr>
            <a:spAutoFit/>
          </a:bodyPr>
          <a:lstStyle/>
          <a:p>
            <a:r>
              <a:rPr lang="fr-FR" sz="900">
                <a:solidFill>
                  <a:schemeClr val="bg1"/>
                </a:solidFill>
                <a:latin typeface="Calibri" pitchFamily="34" charset="0"/>
              </a:rPr>
              <a:t>Préparation de l’atelier</a:t>
            </a:r>
          </a:p>
        </p:txBody>
      </p:sp>
      <p:sp>
        <p:nvSpPr>
          <p:cNvPr id="28704" name="AutoShape 115"/>
          <p:cNvSpPr>
            <a:spLocks noChangeArrowheads="1"/>
          </p:cNvSpPr>
          <p:nvPr/>
        </p:nvSpPr>
        <p:spPr bwMode="auto">
          <a:xfrm flipH="1">
            <a:off x="7091363" y="5813425"/>
            <a:ext cx="142875" cy="144463"/>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8705" name="ZoneTexte 37"/>
          <p:cNvSpPr txBox="1">
            <a:spLocks noChangeArrowheads="1"/>
          </p:cNvSpPr>
          <p:nvPr/>
        </p:nvSpPr>
        <p:spPr bwMode="auto">
          <a:xfrm>
            <a:off x="7191375" y="5735638"/>
            <a:ext cx="733425" cy="231775"/>
          </a:xfrm>
          <a:prstGeom prst="rect">
            <a:avLst/>
          </a:prstGeom>
          <a:noFill/>
          <a:ln w="9525">
            <a:noFill/>
            <a:miter lim="800000"/>
            <a:headEnd/>
            <a:tailEnd/>
          </a:ln>
        </p:spPr>
        <p:txBody>
          <a:bodyPr>
            <a:spAutoFit/>
          </a:bodyPr>
          <a:lstStyle/>
          <a:p>
            <a:r>
              <a:rPr lang="fr-FR" sz="900">
                <a:solidFill>
                  <a:schemeClr val="bg1"/>
                </a:solidFill>
                <a:latin typeface="Calibri" pitchFamily="34" charset="0"/>
              </a:rPr>
              <a:t>Ateliers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18434"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18435" name="ZoneTexte 11"/>
          <p:cNvSpPr txBox="1">
            <a:spLocks noChangeArrowheads="1"/>
          </p:cNvSpPr>
          <p:nvPr/>
        </p:nvSpPr>
        <p:spPr bwMode="auto">
          <a:xfrm>
            <a:off x="327025" y="190500"/>
            <a:ext cx="8602663" cy="369332"/>
          </a:xfrm>
          <a:prstGeom prst="rect">
            <a:avLst/>
          </a:prstGeom>
          <a:noFill/>
          <a:ln w="9525">
            <a:noFill/>
            <a:miter lim="800000"/>
            <a:headEnd/>
            <a:tailEnd/>
          </a:ln>
        </p:spPr>
        <p:txBody>
          <a:bodyPr>
            <a:spAutoFit/>
          </a:bodyPr>
          <a:lstStyle/>
          <a:p>
            <a:r>
              <a:rPr lang="fr-FR" b="1" dirty="0">
                <a:solidFill>
                  <a:srgbClr val="604A7B"/>
                </a:solidFill>
                <a:latin typeface="Calibri" pitchFamily="34" charset="0"/>
              </a:rPr>
              <a:t>Liste des actions proposées aux chefs d’établissement </a:t>
            </a:r>
            <a:r>
              <a:rPr lang="fr-FR" b="1" dirty="0" smtClean="0">
                <a:solidFill>
                  <a:srgbClr val="604A7B"/>
                </a:solidFill>
                <a:latin typeface="Calibri" pitchFamily="34" charset="0"/>
              </a:rPr>
              <a:t>(2/4)</a:t>
            </a:r>
            <a:endParaRPr lang="fr-FR" b="1" dirty="0">
              <a:solidFill>
                <a:srgbClr val="604A7B"/>
              </a:solidFill>
              <a:latin typeface="Calibri" pitchFamily="34" charset="0"/>
            </a:endParaRPr>
          </a:p>
        </p:txBody>
      </p:sp>
      <p:sp>
        <p:nvSpPr>
          <p:cNvPr id="30" name="Rectangle 29"/>
          <p:cNvSpPr/>
          <p:nvPr/>
        </p:nvSpPr>
        <p:spPr>
          <a:xfrm>
            <a:off x="4716463" y="1125538"/>
            <a:ext cx="421481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FF0000"/>
              </a:solidFill>
              <a:ea typeface="ＭＳ Ｐゴシック" charset="-128"/>
            </a:endParaRPr>
          </a:p>
        </p:txBody>
      </p:sp>
      <p:graphicFrame>
        <p:nvGraphicFramePr>
          <p:cNvPr id="24" name="Tableau 23"/>
          <p:cNvGraphicFramePr>
            <a:graphicFrameLocks noGrp="1"/>
          </p:cNvGraphicFramePr>
          <p:nvPr>
            <p:extLst>
              <p:ext uri="{D42A27DB-BD31-4B8C-83A1-F6EECF244321}">
                <p14:modId xmlns:p14="http://schemas.microsoft.com/office/powerpoint/2010/main" xmlns="" val="1027711983"/>
              </p:ext>
            </p:extLst>
          </p:nvPr>
        </p:nvGraphicFramePr>
        <p:xfrm>
          <a:off x="259866" y="1404591"/>
          <a:ext cx="8678863" cy="3182741"/>
        </p:xfrm>
        <a:graphic>
          <a:graphicData uri="http://schemas.openxmlformats.org/drawingml/2006/table">
            <a:tbl>
              <a:tblPr/>
              <a:tblGrid>
                <a:gridCol w="2202238"/>
                <a:gridCol w="1468954"/>
                <a:gridCol w="5007671"/>
              </a:tblGrid>
              <a:tr h="2823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Calibri" charset="0"/>
                          <a:ea typeface="ＭＳ Ｐゴシック" charset="-128"/>
                          <a:cs typeface="Arial" charset="0"/>
                        </a:rPr>
                        <a:t>Action</a:t>
                      </a:r>
                    </a:p>
                  </a:txBody>
                  <a:tcPr marL="36000" marR="36000" marT="36000" marB="3600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FF"/>
                          </a:solidFill>
                          <a:effectLst/>
                          <a:latin typeface="Calibri" charset="0"/>
                          <a:ea typeface="ＭＳ Ｐゴシック" charset="-128"/>
                          <a:cs typeface="Arial" charset="0"/>
                        </a:rPr>
                        <a:t>Publics</a:t>
                      </a:r>
                    </a:p>
                  </a:txBody>
                  <a:tcPr marL="36000" marR="36000" marT="36000" marB="3600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Calibri" charset="0"/>
                          <a:ea typeface="ＭＳ Ｐゴシック" charset="-128"/>
                          <a:cs typeface="Arial" charset="0"/>
                        </a:rPr>
                        <a:t>Description</a:t>
                      </a:r>
                    </a:p>
                  </a:txBody>
                  <a:tcPr marL="36000" marR="36000" marT="36000" marB="3600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r>
              <a:tr h="5784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kern="1200" cap="none" normalizeH="0" baseline="0" dirty="0" smtClean="0">
                          <a:ln>
                            <a:noFill/>
                          </a:ln>
                          <a:solidFill>
                            <a:schemeClr val="tx1"/>
                          </a:solidFill>
                          <a:effectLst/>
                          <a:latin typeface="Calibri" charset="0"/>
                          <a:ea typeface="ＭＳ Ｐゴシック" charset="-128"/>
                          <a:cs typeface="Arial" charset="0"/>
                        </a:rPr>
                        <a:t>Arbre de la persévérance </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Collèges</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l" defTabSz="914400" rtl="0" eaLnBrk="1" fontAlgn="base" latinLnBrk="0" hangingPunct="1">
                        <a:lnSpc>
                          <a:spcPct val="100000"/>
                        </a:lnSpc>
                        <a:spcBef>
                          <a:spcPct val="0"/>
                        </a:spcBef>
                        <a:spcAft>
                          <a:spcPct val="0"/>
                        </a:spcAft>
                        <a:buClrTx/>
                        <a:buSzTx/>
                        <a:buFont typeface="Arial" charset="0"/>
                        <a:buNone/>
                        <a:tabLst>
                          <a:tab pos="180975" algn="l"/>
                        </a:tabLst>
                        <a:defRPr/>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Travail en classe sur les questions « mon projet pour l’avenir » </a:t>
                      </a:r>
                    </a:p>
                    <a:p>
                      <a:pPr marL="0" marR="0" lvl="3" indent="0" algn="l" defTabSz="914400" rtl="0" eaLnBrk="1" fontAlgn="base" latinLnBrk="0" hangingPunct="1">
                        <a:lnSpc>
                          <a:spcPct val="100000"/>
                        </a:lnSpc>
                        <a:spcBef>
                          <a:spcPct val="0"/>
                        </a:spcBef>
                        <a:spcAft>
                          <a:spcPct val="0"/>
                        </a:spcAft>
                        <a:buClrTx/>
                        <a:buSzTx/>
                        <a:buFont typeface="Arial" charset="0"/>
                        <a:buNone/>
                        <a:tabLst>
                          <a:tab pos="180975" algn="l"/>
                        </a:tabLst>
                        <a:defRPr/>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Passage par classe pour accrocher la feuille de la persévérance dans l’arbre se trouvant dans le hall du collège</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4096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kern="1200" cap="none" normalizeH="0" baseline="0" dirty="0" smtClean="0">
                          <a:ln>
                            <a:noFill/>
                          </a:ln>
                          <a:solidFill>
                            <a:schemeClr val="tx1"/>
                          </a:solidFill>
                          <a:effectLst/>
                          <a:latin typeface="Calibri" charset="0"/>
                          <a:ea typeface="ＭＳ Ｐゴシック" charset="-128"/>
                          <a:cs typeface="Arial" charset="0"/>
                        </a:rPr>
                        <a:t>Théâtre forum</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Collèges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Elèves et parents</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l" defTabSz="914400" rtl="0" eaLnBrk="1" fontAlgn="base" latinLnBrk="0" hangingPunct="1">
                        <a:lnSpc>
                          <a:spcPct val="100000"/>
                        </a:lnSpc>
                        <a:spcBef>
                          <a:spcPct val="0"/>
                        </a:spcBef>
                        <a:spcAft>
                          <a:spcPct val="0"/>
                        </a:spcAft>
                        <a:buClrTx/>
                        <a:buSzTx/>
                        <a:buFont typeface="Arial" charset="0"/>
                        <a:buNone/>
                        <a:tabLst>
                          <a:tab pos="180975" algn="l"/>
                        </a:tabLst>
                        <a:defRPr/>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Théâtre interactif visant à faire participer les élèves dans un cadre différent de la classe</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559030">
                <a:tc>
                  <a:txBody>
                    <a:bodyPr/>
                    <a:lstStyle/>
                    <a:p>
                      <a:r>
                        <a:rPr kumimoji="0" lang="fr-FR" sz="1200" b="1" i="0" u="none" strike="noStrike" kern="1200" cap="none" normalizeH="0" baseline="0" dirty="0" smtClean="0">
                          <a:ln>
                            <a:noFill/>
                          </a:ln>
                          <a:solidFill>
                            <a:schemeClr val="tx1"/>
                          </a:solidFill>
                          <a:effectLst/>
                          <a:latin typeface="Calibri" charset="0"/>
                          <a:ea typeface="ＭＳ Ｐゴシック" charset="-128"/>
                          <a:cs typeface="Arial" charset="0"/>
                        </a:rPr>
                        <a:t>Bienvenus au collège !</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r>
                        <a:rPr kumimoji="0" lang="fr-FR" sz="1200" b="0" i="0" u="none" strike="noStrike" kern="1200" cap="none" spc="0" normalizeH="0" baseline="0" noProof="0" dirty="0" smtClean="0">
                          <a:ln>
                            <a:noFill/>
                          </a:ln>
                          <a:solidFill>
                            <a:srgbClr val="000000"/>
                          </a:solidFill>
                          <a:effectLst/>
                          <a:uLnTx/>
                          <a:uFillTx/>
                          <a:latin typeface="Calibri" charset="0"/>
                          <a:ea typeface="ＭＳ Ｐゴシック" charset="-128"/>
                          <a:cs typeface="Arial" charset="0"/>
                        </a:rPr>
                        <a:t>CM2-6</a:t>
                      </a:r>
                      <a:r>
                        <a:rPr kumimoji="0" lang="fr-FR" sz="1200" b="0" i="0" u="none" strike="noStrike" kern="1200" cap="none" spc="0" normalizeH="0" baseline="30000" noProof="0" dirty="0" smtClean="0">
                          <a:ln>
                            <a:noFill/>
                          </a:ln>
                          <a:solidFill>
                            <a:srgbClr val="000000"/>
                          </a:solidFill>
                          <a:effectLst/>
                          <a:uLnTx/>
                          <a:uFillTx/>
                          <a:latin typeface="Calibri" charset="0"/>
                          <a:ea typeface="ＭＳ Ｐゴシック" charset="-128"/>
                          <a:cs typeface="Arial" charset="0"/>
                        </a:rPr>
                        <a:t>ème</a:t>
                      </a:r>
                      <a:r>
                        <a:rPr kumimoji="0" lang="fr-FR" sz="1200" b="0" i="0" u="none" strike="noStrike" kern="1200" cap="none" spc="0" normalizeH="0" baseline="0" noProof="0" dirty="0" smtClean="0">
                          <a:ln>
                            <a:noFill/>
                          </a:ln>
                          <a:solidFill>
                            <a:srgbClr val="000000"/>
                          </a:solidFill>
                          <a:effectLst/>
                          <a:uLnTx/>
                          <a:uFillTx/>
                          <a:latin typeface="Calibri" charset="0"/>
                          <a:ea typeface="ＭＳ Ｐゴシック" charset="-128"/>
                          <a:cs typeface="Arial" charset="0"/>
                        </a:rPr>
                        <a:t> </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fr-FR" sz="1200" dirty="0" smtClean="0"/>
                        <a:t>Ecriture d’une lettre d’encouragement à réussir en sixième par les élèves de sixième à destination des élèves de CM2</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4096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kern="1200" cap="none" normalizeH="0" baseline="0" dirty="0" smtClean="0">
                          <a:ln>
                            <a:noFill/>
                          </a:ln>
                          <a:solidFill>
                            <a:schemeClr val="tx1"/>
                          </a:solidFill>
                          <a:effectLst/>
                          <a:latin typeface="Calibri" charset="0"/>
                          <a:ea typeface="ＭＳ Ｐゴシック" charset="-128"/>
                          <a:cs typeface="Arial" charset="0"/>
                        </a:rPr>
                        <a:t>Parrainage</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Tous publics</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l" defTabSz="914400" rtl="0" eaLnBrk="1" fontAlgn="base" latinLnBrk="0" hangingPunct="1">
                        <a:lnSpc>
                          <a:spcPct val="100000"/>
                        </a:lnSpc>
                        <a:spcBef>
                          <a:spcPct val="0"/>
                        </a:spcBef>
                        <a:spcAft>
                          <a:spcPct val="0"/>
                        </a:spcAft>
                        <a:buClrTx/>
                        <a:buSzTx/>
                        <a:buFont typeface="Arial" charset="0"/>
                        <a:buNone/>
                        <a:tabLst>
                          <a:tab pos="180975" algn="l"/>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Identification et mobilisation d’une marraine ou d’un parrain mobilisateur pour chaque bassin </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4096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kern="1200" cap="none" normalizeH="0" baseline="0" dirty="0" smtClean="0">
                          <a:ln>
                            <a:noFill/>
                          </a:ln>
                          <a:solidFill>
                            <a:schemeClr val="tx1"/>
                          </a:solidFill>
                          <a:effectLst/>
                          <a:latin typeface="Calibri" charset="0"/>
                          <a:ea typeface="ＭＳ Ｐゴシック" charset="-128"/>
                          <a:cs typeface="Arial" charset="0"/>
                        </a:rPr>
                        <a:t>Sur le chemin de l’école</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Parents</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l" defTabSz="914400" rtl="0" eaLnBrk="1" fontAlgn="base" latinLnBrk="0" hangingPunct="1">
                        <a:lnSpc>
                          <a:spcPct val="100000"/>
                        </a:lnSpc>
                        <a:spcBef>
                          <a:spcPct val="0"/>
                        </a:spcBef>
                        <a:spcAft>
                          <a:spcPct val="0"/>
                        </a:spcAft>
                        <a:buClrTx/>
                        <a:buSzTx/>
                        <a:buFont typeface="Arial" charset="0"/>
                        <a:buNone/>
                        <a:tabLst>
                          <a:tab pos="180975" algn="l"/>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Mobilisation des parents pour faire une fois dans la semaine de la persévérance scolaire le trajet jusqu’à son établissement avec son enfant </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4966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kern="1200" cap="none" normalizeH="0" baseline="0" dirty="0" smtClean="0">
                          <a:ln>
                            <a:noFill/>
                          </a:ln>
                          <a:solidFill>
                            <a:schemeClr val="tx1"/>
                          </a:solidFill>
                          <a:effectLst/>
                          <a:latin typeface="Calibri" charset="0"/>
                          <a:ea typeface="ＭＳ Ｐゴシック" charset="-128"/>
                          <a:cs typeface="Arial" charset="0"/>
                        </a:rPr>
                        <a:t>30 minutes d’interview</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Parents</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l" defTabSz="914400" rtl="0" eaLnBrk="1" fontAlgn="base" latinLnBrk="0" hangingPunct="1">
                        <a:lnSpc>
                          <a:spcPct val="100000"/>
                        </a:lnSpc>
                        <a:spcBef>
                          <a:spcPct val="0"/>
                        </a:spcBef>
                        <a:spcAft>
                          <a:spcPct val="0"/>
                        </a:spcAft>
                        <a:buClrTx/>
                        <a:buSzTx/>
                        <a:buFont typeface="Arial" charset="0"/>
                        <a:buNone/>
                        <a:tabLst>
                          <a:tab pos="180975" algn="l"/>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Proposition des élèves d’échanger 30 minutes avec leurs parents sur le sens de l’école et la persévérance scolaire</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8499" name="Espace réservé du numéro de diapositive 7"/>
          <p:cNvSpPr>
            <a:spLocks noGrp="1"/>
          </p:cNvSpPr>
          <p:nvPr>
            <p:ph type="sldNum" sz="quarter" idx="12"/>
          </p:nvPr>
        </p:nvSpPr>
        <p:spPr bwMode="auto">
          <a:noFill/>
          <a:ln>
            <a:miter lim="800000"/>
            <a:headEnd/>
            <a:tailEnd/>
          </a:ln>
        </p:spPr>
        <p:txBody>
          <a:bodyPr/>
          <a:lstStyle/>
          <a:p>
            <a:fld id="{8FF9259D-98F6-4C93-A6C8-E9CB329EE198}" type="slidenum">
              <a:rPr lang="fr-FR" smtClean="0">
                <a:latin typeface="Calibri" pitchFamily="34" charset="0"/>
                <a:ea typeface="ＭＳ Ｐゴシック"/>
                <a:cs typeface="ＭＳ Ｐゴシック"/>
              </a:rPr>
              <a:pPr/>
              <a:t>3</a:t>
            </a:fld>
            <a:endParaRPr lang="fr-FR" smtClean="0">
              <a:latin typeface="Calibri" pitchFamily="34" charset="0"/>
              <a:ea typeface="ＭＳ Ｐゴシック"/>
              <a:cs typeface="ＭＳ Ｐゴシック"/>
            </a:endParaRPr>
          </a:p>
        </p:txBody>
      </p:sp>
      <p:sp>
        <p:nvSpPr>
          <p:cNvPr id="9" name="Forme en L 5"/>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cs typeface="Calibri"/>
            </a:endParaRPr>
          </a:p>
        </p:txBody>
      </p:sp>
      <p:sp>
        <p:nvSpPr>
          <p:cNvPr id="11" name="Rectangle 19"/>
          <p:cNvSpPr>
            <a:spLocks noChangeArrowheads="1"/>
          </p:cNvSpPr>
          <p:nvPr/>
        </p:nvSpPr>
        <p:spPr bwMode="auto">
          <a:xfrm>
            <a:off x="249113" y="980728"/>
            <a:ext cx="8715375" cy="313949"/>
          </a:xfrm>
          <a:prstGeom prst="rect">
            <a:avLst/>
          </a:prstGeom>
          <a:solidFill>
            <a:srgbClr val="9F8AB8"/>
          </a:solidFill>
          <a:ln w="9525">
            <a:noFill/>
            <a:miter lim="800000"/>
            <a:headEnd/>
            <a:tailEnd/>
          </a:ln>
        </p:spPr>
        <p:txBody>
          <a:bodyPr wrap="square">
            <a:spAutoFit/>
          </a:bodyPr>
          <a:lstStyle/>
          <a:p>
            <a:pPr algn="ctr"/>
            <a:r>
              <a:rPr lang="fr-FR" sz="1400" b="1" dirty="0" smtClean="0">
                <a:solidFill>
                  <a:srgbClr val="EAEAEA"/>
                </a:solidFill>
                <a:latin typeface="Calibri" pitchFamily="34" charset="0"/>
              </a:rPr>
              <a:t>Encourager les élèves</a:t>
            </a:r>
            <a:endParaRPr lang="fr-FR" sz="1400" b="1" dirty="0">
              <a:solidFill>
                <a:srgbClr val="EAEAEA"/>
              </a:solidFill>
              <a:latin typeface="Calibri" pitchFamily="34" charset="0"/>
            </a:endParaRPr>
          </a:p>
        </p:txBody>
      </p:sp>
    </p:spTree>
    <p:extLst>
      <p:ext uri="{BB962C8B-B14F-4D97-AF65-F5344CB8AC3E}">
        <p14:creationId xmlns:p14="http://schemas.microsoft.com/office/powerpoint/2010/main" xmlns="" val="10523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38914"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grpSp>
        <p:nvGrpSpPr>
          <p:cNvPr id="38915" name="Grouper 36"/>
          <p:cNvGrpSpPr>
            <a:grpSpLocks/>
          </p:cNvGrpSpPr>
          <p:nvPr/>
        </p:nvGrpSpPr>
        <p:grpSpPr bwMode="auto">
          <a:xfrm>
            <a:off x="180975" y="228600"/>
            <a:ext cx="8810625" cy="6235700"/>
            <a:chOff x="180975" y="214313"/>
            <a:chExt cx="8810625" cy="6235700"/>
          </a:xfrm>
        </p:grpSpPr>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cs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38919" name="ZoneTexte 11"/>
            <p:cNvSpPr txBox="1">
              <a:spLocks noChangeArrowheads="1"/>
            </p:cNvSpPr>
            <p:nvPr/>
          </p:nvSpPr>
          <p:spPr bwMode="auto">
            <a:xfrm>
              <a:off x="327025" y="323850"/>
              <a:ext cx="8602663" cy="427038"/>
            </a:xfrm>
            <a:prstGeom prst="rect">
              <a:avLst/>
            </a:prstGeom>
            <a:noFill/>
            <a:ln w="9525">
              <a:noFill/>
              <a:miter lim="800000"/>
              <a:headEnd/>
              <a:tailEnd/>
            </a:ln>
          </p:spPr>
          <p:txBody>
            <a:bodyPr>
              <a:spAutoFit/>
            </a:bodyPr>
            <a:lstStyle/>
            <a:p>
              <a:r>
                <a:rPr lang="fr-FR" sz="2200" dirty="0" smtClean="0">
                  <a:solidFill>
                    <a:srgbClr val="604A7B"/>
                  </a:solidFill>
                  <a:latin typeface="Calibri" pitchFamily="34" charset="0"/>
                </a:rPr>
                <a:t>Lettre </a:t>
              </a:r>
              <a:r>
                <a:rPr lang="fr-FR" sz="2200" dirty="0">
                  <a:solidFill>
                    <a:srgbClr val="604A7B"/>
                  </a:solidFill>
                  <a:latin typeface="Calibri" pitchFamily="34" charset="0"/>
                </a:rPr>
                <a:t>à moi-même </a:t>
              </a:r>
              <a:endParaRPr lang="fr-FR" sz="2400" dirty="0">
                <a:solidFill>
                  <a:srgbClr val="604A7B"/>
                </a:solidFill>
                <a:latin typeface="Calibri" pitchFamily="34" charset="0"/>
              </a:endParaRPr>
            </a:p>
          </p:txBody>
        </p:sp>
        <p:sp>
          <p:nvSpPr>
            <p:cNvPr id="16" name="Rectangle 15"/>
            <p:cNvSpPr/>
            <p:nvPr/>
          </p:nvSpPr>
          <p:spPr>
            <a:xfrm>
              <a:off x="180975" y="1231900"/>
              <a:ext cx="1106488" cy="444500"/>
            </a:xfrm>
            <a:prstGeom prst="rect">
              <a:avLst/>
            </a:prstGeom>
            <a:ln>
              <a:noFill/>
            </a:ln>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cs typeface="ＭＳ Ｐゴシック" charset="-128"/>
                </a:rPr>
                <a:t>Publics</a:t>
              </a:r>
              <a:endParaRPr lang="fr-FR" sz="1400" b="1">
                <a:solidFill>
                  <a:schemeClr val="bg1"/>
                </a:solidFill>
                <a:ea typeface="ＭＳ Ｐゴシック" charset="-128"/>
                <a:cs typeface="ＭＳ Ｐゴシック" charset="-128"/>
              </a:endParaRPr>
            </a:p>
          </p:txBody>
        </p:sp>
        <p:sp>
          <p:nvSpPr>
            <p:cNvPr id="18" name="Pentagon 7"/>
            <p:cNvSpPr/>
            <p:nvPr/>
          </p:nvSpPr>
          <p:spPr>
            <a:xfrm>
              <a:off x="1358900" y="1231900"/>
              <a:ext cx="3067050" cy="4445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defRPr/>
              </a:pPr>
              <a:r>
                <a:rPr lang="fr-FR" sz="1100">
                  <a:solidFill>
                    <a:schemeClr val="tx2"/>
                  </a:solidFill>
                  <a:ea typeface="ＭＳ Ｐゴシック" charset="-128"/>
                  <a:cs typeface="ＭＳ Ｐゴシック" charset="-128"/>
                </a:rPr>
                <a:t>Les élèves de 3</a:t>
              </a:r>
              <a:r>
                <a:rPr lang="fr-FR" sz="1100" baseline="30000">
                  <a:solidFill>
                    <a:schemeClr val="tx2"/>
                  </a:solidFill>
                  <a:ea typeface="ＭＳ Ｐゴシック" charset="-128"/>
                  <a:cs typeface="ＭＳ Ｐゴシック" charset="-128"/>
                </a:rPr>
                <a:t>ème</a:t>
              </a:r>
              <a:r>
                <a:rPr lang="fr-FR" sz="1100">
                  <a:solidFill>
                    <a:schemeClr val="tx2"/>
                  </a:solidFill>
                  <a:ea typeface="ＭＳ Ｐゴシック" charset="-128"/>
                  <a:cs typeface="ＭＳ Ｐゴシック" charset="-128"/>
                </a:rPr>
                <a:t> </a:t>
              </a:r>
            </a:p>
          </p:txBody>
        </p:sp>
        <p:sp>
          <p:nvSpPr>
            <p:cNvPr id="21" name="Rectangle 20"/>
            <p:cNvSpPr/>
            <p:nvPr/>
          </p:nvSpPr>
          <p:spPr>
            <a:xfrm>
              <a:off x="184150" y="2417763"/>
              <a:ext cx="1103313" cy="2413000"/>
            </a:xfrm>
            <a:prstGeom prst="rect">
              <a:avLst/>
            </a:prstGeom>
            <a:ln>
              <a:noFill/>
            </a:ln>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cs typeface="ＭＳ Ｐゴシック" charset="-128"/>
                </a:rPr>
                <a:t>Organisation</a:t>
              </a:r>
            </a:p>
            <a:p>
              <a:pPr marL="0" lvl="1" algn="ctr">
                <a:lnSpc>
                  <a:spcPct val="80000"/>
                </a:lnSpc>
                <a:spcAft>
                  <a:spcPts val="600"/>
                </a:spcAft>
                <a:defRPr/>
              </a:pPr>
              <a:r>
                <a:rPr lang="fr-FR" sz="1200" b="1">
                  <a:solidFill>
                    <a:schemeClr val="bg1"/>
                  </a:solidFill>
                  <a:ea typeface="ＭＳ Ｐゴシック" charset="-128"/>
                  <a:cs typeface="ＭＳ Ｐゴシック" charset="-128"/>
                </a:rPr>
                <a:t>Modalités</a:t>
              </a:r>
            </a:p>
          </p:txBody>
        </p:sp>
        <p:sp>
          <p:nvSpPr>
            <p:cNvPr id="22" name="Pentagon 9"/>
            <p:cNvSpPr/>
            <p:nvPr/>
          </p:nvSpPr>
          <p:spPr>
            <a:xfrm>
              <a:off x="1331913" y="2413000"/>
              <a:ext cx="3087687" cy="2379663"/>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Ecriture d’une lettre qui commence par : </a:t>
              </a:r>
            </a:p>
            <a:p>
              <a:pPr marL="88900" lvl="3" indent="-88900" algn="just">
                <a:tabLst>
                  <a:tab pos="88900" algn="l"/>
                  <a:tab pos="271463" algn="l"/>
                </a:tabLst>
              </a:pPr>
              <a:r>
                <a:rPr lang="fr-FR" sz="1100">
                  <a:solidFill>
                    <a:schemeClr val="tx2"/>
                  </a:solidFill>
                  <a:ea typeface="ＭＳ Ｐゴシック"/>
                  <a:cs typeface="ＭＳ Ｐゴシック"/>
                </a:rPr>
                <a:t>	« Dans un an, je serai… »</a:t>
              </a:r>
            </a:p>
            <a:p>
              <a:pPr marL="88900" lvl="3" indent="-88900" algn="just">
                <a:buFont typeface="Arial" charset="0"/>
                <a:buChar char="•"/>
                <a:tabLst>
                  <a:tab pos="88900" algn="l"/>
                  <a:tab pos="271463" algn="l"/>
                </a:tabLst>
              </a:pPr>
              <a:endParaRPr lang="fr-FR" sz="1100">
                <a:solidFill>
                  <a:schemeClr val="tx2"/>
                </a:solidFill>
                <a:ea typeface="ＭＳ Ｐゴシック"/>
                <a:cs typeface="ＭＳ Ｐゴシック"/>
              </a:endParaRPr>
            </a:p>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La lettre est conservée dans l’établissement et sera envoyée aux élèves en février 2016. Cette lettre sera accompagnée d’une invitation qui les conviera à une soirée au collège où ils pourront se retrouver et voir leurs anciens professeurs.</a:t>
              </a:r>
            </a:p>
            <a:p>
              <a:pPr marL="88900" lvl="3" indent="-88900">
                <a:tabLst>
                  <a:tab pos="88900" algn="l"/>
                  <a:tab pos="271463" algn="l"/>
                </a:tabLst>
              </a:pPr>
              <a:endParaRPr lang="fr-FR" sz="1100">
                <a:solidFill>
                  <a:schemeClr val="tx2"/>
                </a:solidFill>
                <a:ea typeface="ＭＳ Ｐゴシック"/>
                <a:cs typeface="ＭＳ Ｐゴシック"/>
              </a:endParaRPr>
            </a:p>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Travail en classe avec le professeur de français et la documentaliste.</a:t>
              </a:r>
            </a:p>
          </p:txBody>
        </p:sp>
        <p:sp>
          <p:nvSpPr>
            <p:cNvPr id="26" name="Rectangle 25"/>
            <p:cNvSpPr/>
            <p:nvPr/>
          </p:nvSpPr>
          <p:spPr>
            <a:xfrm>
              <a:off x="184150" y="4918075"/>
              <a:ext cx="1103313" cy="785813"/>
            </a:xfrm>
            <a:prstGeom prst="rect">
              <a:avLst/>
            </a:prstGeom>
            <a:ln>
              <a:noFill/>
            </a:ln>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cs typeface="ＭＳ Ｐゴシック" charset="-128"/>
                </a:rPr>
                <a:t>Pilotage</a:t>
              </a:r>
            </a:p>
          </p:txBody>
        </p:sp>
        <p:sp>
          <p:nvSpPr>
            <p:cNvPr id="27" name="Pentagon 9"/>
            <p:cNvSpPr/>
            <p:nvPr/>
          </p:nvSpPr>
          <p:spPr>
            <a:xfrm>
              <a:off x="1331913" y="4899025"/>
              <a:ext cx="3079750" cy="785813"/>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Chef d’établissement</a:t>
              </a:r>
            </a:p>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Professeurs de français </a:t>
              </a:r>
            </a:p>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Documentaliste</a:t>
              </a:r>
            </a:p>
          </p:txBody>
        </p:sp>
        <p:sp>
          <p:nvSpPr>
            <p:cNvPr id="28" name="Rectangle 27"/>
            <p:cNvSpPr/>
            <p:nvPr/>
          </p:nvSpPr>
          <p:spPr>
            <a:xfrm>
              <a:off x="180975" y="1763713"/>
              <a:ext cx="1106488" cy="566737"/>
            </a:xfrm>
            <a:prstGeom prst="rect">
              <a:avLst/>
            </a:prstGeom>
            <a:ln>
              <a:noFill/>
            </a:ln>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cs typeface="ＭＳ Ｐゴシック" charset="-128"/>
                </a:rPr>
                <a:t>Objectifs</a:t>
              </a:r>
            </a:p>
          </p:txBody>
        </p:sp>
        <p:sp>
          <p:nvSpPr>
            <p:cNvPr id="29" name="Pentagon 7"/>
            <p:cNvSpPr/>
            <p:nvPr/>
          </p:nvSpPr>
          <p:spPr>
            <a:xfrm>
              <a:off x="1358900" y="1782763"/>
              <a:ext cx="3067050" cy="523875"/>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pPr>
              <a:r>
                <a:rPr lang="fr-FR" sz="1100">
                  <a:solidFill>
                    <a:srgbClr val="002060"/>
                  </a:solidFill>
                  <a:ea typeface="ＭＳ Ｐゴシック"/>
                  <a:cs typeface="ＭＳ Ｐゴシック"/>
                </a:rPr>
                <a:t>Faire écrire l’élève sur son projet pour l’année à venir et le faire partager en le lisant aux autres</a:t>
              </a:r>
            </a:p>
          </p:txBody>
        </p:sp>
        <p:sp>
          <p:nvSpPr>
            <p:cNvPr id="19" name="Rectangle 18"/>
            <p:cNvSpPr/>
            <p:nvPr/>
          </p:nvSpPr>
          <p:spPr>
            <a:xfrm>
              <a:off x="180975" y="5791200"/>
              <a:ext cx="1103313" cy="658813"/>
            </a:xfrm>
            <a:prstGeom prst="rect">
              <a:avLst/>
            </a:prstGeom>
            <a:ln>
              <a:noFill/>
            </a:ln>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cs typeface="ＭＳ Ｐゴシック" charset="-128"/>
                </a:rPr>
                <a:t>Réalisation</a:t>
              </a:r>
            </a:p>
            <a:p>
              <a:pPr marL="0" lvl="1" algn="ctr">
                <a:lnSpc>
                  <a:spcPct val="80000"/>
                </a:lnSpc>
                <a:spcAft>
                  <a:spcPts val="600"/>
                </a:spcAft>
                <a:defRPr/>
              </a:pPr>
              <a:r>
                <a:rPr lang="fr-FR" sz="1200" b="1">
                  <a:solidFill>
                    <a:schemeClr val="bg1"/>
                  </a:solidFill>
                  <a:ea typeface="ＭＳ Ｐゴシック" charset="-128"/>
                  <a:cs typeface="ＭＳ Ｐゴシック" charset="-128"/>
                </a:rPr>
                <a:t>Production</a:t>
              </a:r>
            </a:p>
          </p:txBody>
        </p:sp>
        <p:sp>
          <p:nvSpPr>
            <p:cNvPr id="23" name="Pentagon 9"/>
            <p:cNvSpPr/>
            <p:nvPr/>
          </p:nvSpPr>
          <p:spPr>
            <a:xfrm>
              <a:off x="1358900" y="5791200"/>
              <a:ext cx="3079750" cy="658813"/>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a:solidFill>
                    <a:schemeClr val="tx2"/>
                  </a:solidFill>
                  <a:ea typeface="ＭＳ Ｐゴシック" charset="-128"/>
                  <a:cs typeface="ＭＳ Ｐゴシック" charset="-128"/>
                </a:rPr>
                <a:t>Une lettre</a:t>
              </a:r>
            </a:p>
          </p:txBody>
        </p:sp>
        <p:sp>
          <p:nvSpPr>
            <p:cNvPr id="25" name="Rectangle 24"/>
            <p:cNvSpPr/>
            <p:nvPr/>
          </p:nvSpPr>
          <p:spPr>
            <a:xfrm>
              <a:off x="4572000" y="3860800"/>
              <a:ext cx="4267200" cy="381000"/>
            </a:xfrm>
            <a:prstGeom prst="rect">
              <a:avLst/>
            </a:prstGeom>
            <a:ln>
              <a:noFill/>
            </a:ln>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cs typeface="ＭＳ Ｐゴシック" charset="-128"/>
                </a:rPr>
                <a:t>Calendrier</a:t>
              </a:r>
            </a:p>
          </p:txBody>
        </p:sp>
        <p:sp>
          <p:nvSpPr>
            <p:cNvPr id="35" name="Flèche vers la droite 34"/>
            <p:cNvSpPr/>
            <p:nvPr/>
          </p:nvSpPr>
          <p:spPr>
            <a:xfrm>
              <a:off x="4643438" y="4800600"/>
              <a:ext cx="4191000" cy="1227138"/>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cs typeface="ＭＳ Ｐゴシック" charset="-128"/>
              </a:endParaRPr>
            </a:p>
          </p:txBody>
        </p:sp>
        <p:sp>
          <p:nvSpPr>
            <p:cNvPr id="38933" name="ZoneTexte 38"/>
            <p:cNvSpPr txBox="1">
              <a:spLocks noChangeArrowheads="1"/>
            </p:cNvSpPr>
            <p:nvPr/>
          </p:nvSpPr>
          <p:spPr bwMode="auto">
            <a:xfrm>
              <a:off x="4868862" y="5156199"/>
              <a:ext cx="1303338" cy="507831"/>
            </a:xfrm>
            <a:prstGeom prst="rect">
              <a:avLst/>
            </a:prstGeom>
            <a:noFill/>
            <a:ln w="9525">
              <a:noFill/>
              <a:miter lim="800000"/>
              <a:headEnd/>
              <a:tailEnd/>
            </a:ln>
          </p:spPr>
          <p:txBody>
            <a:bodyPr>
              <a:spAutoFit/>
            </a:bodyPr>
            <a:lstStyle/>
            <a:p>
              <a:r>
                <a:rPr lang="fr-FR" sz="900">
                  <a:solidFill>
                    <a:srgbClr val="FFFFFF"/>
                  </a:solidFill>
                  <a:latin typeface="Calibri" pitchFamily="34" charset="0"/>
                </a:rPr>
                <a:t>Réflexion des ateliers </a:t>
              </a:r>
              <a:r>
                <a:rPr lang="fr-FR" sz="800">
                  <a:solidFill>
                    <a:srgbClr val="FFFFFF"/>
                  </a:solidFill>
                  <a:latin typeface="Calibri" pitchFamily="34" charset="0"/>
                </a:rPr>
                <a:t>possibles</a:t>
              </a:r>
              <a:r>
                <a:rPr lang="fr-FR" sz="900">
                  <a:solidFill>
                    <a:srgbClr val="FFFFFF"/>
                  </a:solidFill>
                  <a:latin typeface="Calibri" pitchFamily="34" charset="0"/>
                </a:rPr>
                <a:t> en conseil pédagogique fin janvier</a:t>
              </a:r>
            </a:p>
          </p:txBody>
        </p:sp>
        <p:sp>
          <p:nvSpPr>
            <p:cNvPr id="38934" name="ZoneTexte 60"/>
            <p:cNvSpPr txBox="1">
              <a:spLocks noChangeArrowheads="1"/>
            </p:cNvSpPr>
            <p:nvPr/>
          </p:nvSpPr>
          <p:spPr bwMode="auto">
            <a:xfrm>
              <a:off x="6172204" y="5097101"/>
              <a:ext cx="1295400" cy="646331"/>
            </a:xfrm>
            <a:prstGeom prst="rect">
              <a:avLst/>
            </a:prstGeom>
            <a:noFill/>
            <a:ln w="9525">
              <a:noFill/>
              <a:miter lim="800000"/>
              <a:headEnd/>
              <a:tailEnd/>
            </a:ln>
          </p:spPr>
          <p:txBody>
            <a:bodyPr>
              <a:spAutoFit/>
            </a:bodyPr>
            <a:lstStyle/>
            <a:p>
              <a:r>
                <a:rPr lang="fr-FR" sz="900">
                  <a:solidFill>
                    <a:srgbClr val="FFFFFF"/>
                  </a:solidFill>
                  <a:latin typeface="Calibri" pitchFamily="34" charset="0"/>
                </a:rPr>
                <a:t>Séances d’écriture en classe en lien avec les compétences et le programme de 3°</a:t>
              </a:r>
            </a:p>
          </p:txBody>
        </p:sp>
        <p:pic>
          <p:nvPicPr>
            <p:cNvPr id="38935" name="Picture 39" descr="479889_552923911419067_1537405268_n"/>
            <p:cNvPicPr>
              <a:picLocks noChangeAspect="1" noChangeArrowheads="1"/>
            </p:cNvPicPr>
            <p:nvPr/>
          </p:nvPicPr>
          <p:blipFill>
            <a:blip r:embed="rId3" cstate="print"/>
            <a:srcRect/>
            <a:stretch>
              <a:fillRect/>
            </a:stretch>
          </p:blipFill>
          <p:spPr bwMode="auto">
            <a:xfrm>
              <a:off x="4419600" y="1066800"/>
              <a:ext cx="2016125" cy="2016125"/>
            </a:xfrm>
            <a:prstGeom prst="rect">
              <a:avLst/>
            </a:prstGeom>
            <a:noFill/>
            <a:ln w="9525">
              <a:noFill/>
              <a:miter lim="800000"/>
              <a:headEnd/>
              <a:tailEnd/>
            </a:ln>
          </p:spPr>
        </p:pic>
        <p:pic>
          <p:nvPicPr>
            <p:cNvPr id="38936" name="Picture 41" descr="564553_552924211419037_1633910628_n"/>
            <p:cNvPicPr>
              <a:picLocks noChangeAspect="1" noChangeArrowheads="1"/>
            </p:cNvPicPr>
            <p:nvPr/>
          </p:nvPicPr>
          <p:blipFill>
            <a:blip r:embed="rId4"/>
            <a:srcRect/>
            <a:stretch>
              <a:fillRect/>
            </a:stretch>
          </p:blipFill>
          <p:spPr bwMode="auto">
            <a:xfrm>
              <a:off x="6435725" y="1981200"/>
              <a:ext cx="2555875" cy="1703388"/>
            </a:xfrm>
            <a:prstGeom prst="rect">
              <a:avLst/>
            </a:prstGeom>
            <a:noFill/>
            <a:ln w="9525">
              <a:noFill/>
              <a:miter lim="800000"/>
              <a:headEnd/>
              <a:tailEnd/>
            </a:ln>
          </p:spPr>
        </p:pic>
        <p:sp>
          <p:nvSpPr>
            <p:cNvPr id="30" name="ZoneTexte 29"/>
            <p:cNvSpPr txBox="1"/>
            <p:nvPr/>
          </p:nvSpPr>
          <p:spPr bwMode="auto">
            <a:xfrm>
              <a:off x="4564063" y="4343400"/>
              <a:ext cx="24304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cs typeface="ＭＳ Ｐゴシック" charset="-128"/>
              </a:endParaRPr>
            </a:p>
          </p:txBody>
        </p:sp>
        <p:sp>
          <p:nvSpPr>
            <p:cNvPr id="31" name="ZoneTexte 30"/>
            <p:cNvSpPr txBox="1"/>
            <p:nvPr/>
          </p:nvSpPr>
          <p:spPr bwMode="auto">
            <a:xfrm>
              <a:off x="7104063" y="4343400"/>
              <a:ext cx="1736725"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38939" name="AutoShape 115"/>
            <p:cNvSpPr>
              <a:spLocks noChangeArrowheads="1"/>
            </p:cNvSpPr>
            <p:nvPr/>
          </p:nvSpPr>
          <p:spPr bwMode="auto">
            <a:xfrm flipH="1">
              <a:off x="4766735" y="5358869"/>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8940" name="AutoShape 115"/>
            <p:cNvSpPr>
              <a:spLocks noChangeArrowheads="1"/>
            </p:cNvSpPr>
            <p:nvPr/>
          </p:nvSpPr>
          <p:spPr bwMode="auto">
            <a:xfrm flipH="1">
              <a:off x="6054198" y="5350405"/>
              <a:ext cx="185738"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8941" name="ZoneTexte 38"/>
            <p:cNvSpPr txBox="1">
              <a:spLocks noChangeArrowheads="1"/>
            </p:cNvSpPr>
            <p:nvPr/>
          </p:nvSpPr>
          <p:spPr bwMode="auto">
            <a:xfrm>
              <a:off x="7451195" y="5314834"/>
              <a:ext cx="1303338" cy="230832"/>
            </a:xfrm>
            <a:prstGeom prst="rect">
              <a:avLst/>
            </a:prstGeom>
            <a:noFill/>
            <a:ln w="9525">
              <a:noFill/>
              <a:miter lim="800000"/>
              <a:headEnd/>
              <a:tailEnd/>
            </a:ln>
          </p:spPr>
          <p:txBody>
            <a:bodyPr>
              <a:spAutoFit/>
            </a:bodyPr>
            <a:lstStyle/>
            <a:p>
              <a:r>
                <a:rPr lang="fr-FR" sz="900">
                  <a:solidFill>
                    <a:srgbClr val="FFFFFF"/>
                  </a:solidFill>
                  <a:latin typeface="Calibri" pitchFamily="34" charset="0"/>
                </a:rPr>
                <a:t>Lecture des lettres</a:t>
              </a:r>
            </a:p>
          </p:txBody>
        </p:sp>
        <p:sp>
          <p:nvSpPr>
            <p:cNvPr id="38942" name="AutoShape 115"/>
            <p:cNvSpPr>
              <a:spLocks noChangeArrowheads="1"/>
            </p:cNvSpPr>
            <p:nvPr/>
          </p:nvSpPr>
          <p:spPr bwMode="auto">
            <a:xfrm flipH="1">
              <a:off x="7357535" y="5359040"/>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22530"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22534" name="ZoneTexte 11"/>
          <p:cNvSpPr txBox="1">
            <a:spLocks noChangeArrowheads="1"/>
          </p:cNvSpPr>
          <p:nvPr/>
        </p:nvSpPr>
        <p:spPr bwMode="auto">
          <a:xfrm>
            <a:off x="327025" y="323850"/>
            <a:ext cx="8602663" cy="769441"/>
          </a:xfrm>
          <a:prstGeom prst="rect">
            <a:avLst/>
          </a:prstGeom>
          <a:noFill/>
          <a:ln w="9525">
            <a:noFill/>
            <a:miter lim="800000"/>
            <a:headEnd/>
            <a:tailEnd/>
          </a:ln>
        </p:spPr>
        <p:txBody>
          <a:bodyPr>
            <a:spAutoFit/>
          </a:bodyPr>
          <a:lstStyle/>
          <a:p>
            <a:pPr lvl="0"/>
            <a:r>
              <a:rPr lang="fr-FR" sz="2200" dirty="0" smtClean="0">
                <a:solidFill>
                  <a:srgbClr val="604A7B"/>
                </a:solidFill>
                <a:latin typeface="Calibri" pitchFamily="34" charset="0"/>
              </a:rPr>
              <a:t>Rencontres </a:t>
            </a:r>
            <a:r>
              <a:rPr lang="fr-FR" sz="2200" dirty="0">
                <a:solidFill>
                  <a:srgbClr val="604A7B"/>
                </a:solidFill>
                <a:latin typeface="Calibri" pitchFamily="34" charset="0"/>
              </a:rPr>
              <a:t>avec les </a:t>
            </a:r>
            <a:r>
              <a:rPr lang="fr-FR" sz="2200" dirty="0" smtClean="0">
                <a:solidFill>
                  <a:srgbClr val="604A7B"/>
                </a:solidFill>
                <a:latin typeface="Calibri" pitchFamily="34" charset="0"/>
              </a:rPr>
              <a:t>pairs : la persévérance par l’exemple</a:t>
            </a:r>
          </a:p>
          <a:p>
            <a:pPr lvl="0"/>
            <a:r>
              <a:rPr lang="fr-FR" sz="2200" dirty="0" smtClean="0">
                <a:solidFill>
                  <a:srgbClr val="604A7B"/>
                </a:solidFill>
                <a:latin typeface="Calibri" pitchFamily="34" charset="0"/>
              </a:rPr>
              <a:t> </a:t>
            </a:r>
            <a:r>
              <a:rPr lang="fr-FR" sz="2200" dirty="0">
                <a:solidFill>
                  <a:srgbClr val="604A7B"/>
                </a:solidFill>
                <a:latin typeface="Calibri" pitchFamily="34" charset="0"/>
              </a:rPr>
              <a:t>   </a:t>
            </a:r>
          </a:p>
        </p:txBody>
      </p:sp>
      <p:sp>
        <p:nvSpPr>
          <p:cNvPr id="16" name="Rectangle 15"/>
          <p:cNvSpPr/>
          <p:nvPr/>
        </p:nvSpPr>
        <p:spPr>
          <a:xfrm>
            <a:off x="192088" y="1071563"/>
            <a:ext cx="1022350" cy="604837"/>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Publics</a:t>
            </a:r>
          </a:p>
        </p:txBody>
      </p:sp>
      <p:sp>
        <p:nvSpPr>
          <p:cNvPr id="18" name="Pentagon 7"/>
          <p:cNvSpPr/>
          <p:nvPr/>
        </p:nvSpPr>
        <p:spPr>
          <a:xfrm>
            <a:off x="1285875" y="1071563"/>
            <a:ext cx="3271838" cy="604837"/>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Les classes de 3</a:t>
            </a:r>
            <a:r>
              <a:rPr lang="fr-FR" sz="1100" baseline="30000" dirty="0">
                <a:solidFill>
                  <a:schemeClr val="tx2"/>
                </a:solidFill>
                <a:ea typeface="ＭＳ Ｐゴシック" charset="-128"/>
              </a:rPr>
              <a:t>ème</a:t>
            </a:r>
            <a:r>
              <a:rPr lang="fr-FR" sz="1100" dirty="0">
                <a:solidFill>
                  <a:schemeClr val="tx2"/>
                </a:solidFill>
                <a:ea typeface="ＭＳ Ｐゴシック" charset="-128"/>
              </a:rPr>
              <a:t> des  collèges du bassin</a:t>
            </a:r>
          </a:p>
          <a:p>
            <a:pPr marL="88900" lvl="3" indent="-88900" algn="just">
              <a:buFont typeface="Arial" charset="0"/>
              <a:buChar char="•"/>
              <a:tabLst>
                <a:tab pos="271463" algn="l"/>
              </a:tabLst>
              <a:defRPr/>
            </a:pPr>
            <a:r>
              <a:rPr lang="fr-FR" sz="1100" dirty="0">
                <a:solidFill>
                  <a:schemeClr val="tx2"/>
                </a:solidFill>
                <a:ea typeface="ＭＳ Ｐゴシック" charset="-128"/>
              </a:rPr>
              <a:t>Les lycées et centres de formation du bassin</a:t>
            </a:r>
          </a:p>
        </p:txBody>
      </p:sp>
      <p:sp>
        <p:nvSpPr>
          <p:cNvPr id="21" name="Rectangle 20"/>
          <p:cNvSpPr/>
          <p:nvPr/>
        </p:nvSpPr>
        <p:spPr>
          <a:xfrm>
            <a:off x="192088" y="2428875"/>
            <a:ext cx="1019175" cy="2055813"/>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Organisation</a:t>
            </a:r>
          </a:p>
          <a:p>
            <a:pPr marL="0" lvl="1" algn="ctr">
              <a:lnSpc>
                <a:spcPct val="80000"/>
              </a:lnSpc>
              <a:defRPr/>
            </a:pPr>
            <a:r>
              <a:rPr lang="fr-FR" sz="1200" b="1">
                <a:solidFill>
                  <a:schemeClr val="bg1"/>
                </a:solidFill>
                <a:ea typeface="ＭＳ Ｐゴシック" charset="-128"/>
              </a:rPr>
              <a:t>Modalités</a:t>
            </a:r>
          </a:p>
        </p:txBody>
      </p:sp>
      <p:sp>
        <p:nvSpPr>
          <p:cNvPr id="22" name="Pentagon 9"/>
          <p:cNvSpPr/>
          <p:nvPr/>
        </p:nvSpPr>
        <p:spPr>
          <a:xfrm>
            <a:off x="1285875" y="2428875"/>
            <a:ext cx="3263900" cy="2055813"/>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Les anciens élèves sont invités à présenter leur lycée et formation dans leur collège d’origine, si possible accompagnés d’un membre de l’équipe pédagogique</a:t>
            </a:r>
          </a:p>
          <a:p>
            <a:pPr marL="88900" lvl="3" indent="-88900" algn="just">
              <a:buFont typeface="Arial" charset="0"/>
              <a:buChar char="•"/>
              <a:tabLst>
                <a:tab pos="271463" algn="l"/>
              </a:tabLst>
              <a:defRPr/>
            </a:pPr>
            <a:r>
              <a:rPr lang="fr-FR" sz="1100" dirty="0">
                <a:solidFill>
                  <a:schemeClr val="tx2"/>
                </a:solidFill>
                <a:ea typeface="ＭＳ Ｐゴシック" charset="-128"/>
              </a:rPr>
              <a:t>Les collèges formalisent clairement leurs besoins aux lycées voire même le nom des élèves attendus</a:t>
            </a:r>
          </a:p>
          <a:p>
            <a:pPr marL="88900" lvl="3" indent="-88900" algn="just">
              <a:buFont typeface="Arial" charset="0"/>
              <a:buChar char="•"/>
              <a:tabLst>
                <a:tab pos="271463" algn="l"/>
              </a:tabLst>
              <a:defRPr/>
            </a:pPr>
            <a:r>
              <a:rPr lang="fr-FR" sz="1100" dirty="0">
                <a:solidFill>
                  <a:schemeClr val="tx2"/>
                </a:solidFill>
                <a:ea typeface="ＭＳ Ｐゴシック" charset="-128"/>
              </a:rPr>
              <a:t>2 à 3 représentants par lycée peuvent venir dans un collège</a:t>
            </a:r>
          </a:p>
          <a:p>
            <a:pPr marL="88900" lvl="3" indent="-88900" algn="just">
              <a:buFont typeface="Arial" charset="0"/>
              <a:buChar char="•"/>
              <a:tabLst>
                <a:tab pos="271463" algn="l"/>
              </a:tabLst>
              <a:defRPr/>
            </a:pPr>
            <a:r>
              <a:rPr lang="fr-FR" sz="1100" dirty="0">
                <a:solidFill>
                  <a:schemeClr val="tx2"/>
                </a:solidFill>
                <a:ea typeface="ＭＳ Ｐゴシック" charset="-128"/>
              </a:rPr>
              <a:t>Les collèges proposeront aux élèves de 3</a:t>
            </a:r>
            <a:r>
              <a:rPr lang="fr-FR" sz="1100" baseline="30000" dirty="0">
                <a:solidFill>
                  <a:schemeClr val="tx2"/>
                </a:solidFill>
                <a:ea typeface="ＭＳ Ｐゴシック" charset="-128"/>
              </a:rPr>
              <a:t>ème</a:t>
            </a:r>
            <a:r>
              <a:rPr lang="fr-FR" sz="1100" dirty="0">
                <a:solidFill>
                  <a:schemeClr val="tx2"/>
                </a:solidFill>
                <a:ea typeface="ＭＳ Ｐゴシック" charset="-128"/>
              </a:rPr>
              <a:t> de participer à une ou plusieurs présentations et peuvent proposer aux élèves de préparer leurs questions</a:t>
            </a:r>
          </a:p>
          <a:p>
            <a:pPr marL="88900" lvl="3" indent="-88900" algn="just">
              <a:buFont typeface="Arial" charset="0"/>
              <a:buChar char="•"/>
              <a:tabLst>
                <a:tab pos="271463" algn="l"/>
              </a:tabLst>
              <a:defRPr/>
            </a:pPr>
            <a:r>
              <a:rPr lang="fr-FR" sz="1100" dirty="0">
                <a:solidFill>
                  <a:schemeClr val="tx2"/>
                </a:solidFill>
                <a:ea typeface="ＭＳ Ｐゴシック" charset="-128"/>
              </a:rPr>
              <a:t>Les lycéens doivent être préparés à faire leur présentation</a:t>
            </a:r>
          </a:p>
        </p:txBody>
      </p:sp>
      <p:sp>
        <p:nvSpPr>
          <p:cNvPr id="26" name="Rectangle 25"/>
          <p:cNvSpPr/>
          <p:nvPr/>
        </p:nvSpPr>
        <p:spPr>
          <a:xfrm>
            <a:off x="192088" y="4575175"/>
            <a:ext cx="1019175" cy="517525"/>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dirty="0">
                <a:solidFill>
                  <a:schemeClr val="bg1"/>
                </a:solidFill>
                <a:ea typeface="ＭＳ Ｐゴシック" charset="-128"/>
              </a:rPr>
              <a:t>Pilotage</a:t>
            </a:r>
          </a:p>
        </p:txBody>
      </p:sp>
      <p:sp>
        <p:nvSpPr>
          <p:cNvPr id="27" name="Pentagon 9"/>
          <p:cNvSpPr/>
          <p:nvPr/>
        </p:nvSpPr>
        <p:spPr>
          <a:xfrm>
            <a:off x="1285875" y="4575175"/>
            <a:ext cx="3263900" cy="517525"/>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a:solidFill>
                  <a:schemeClr val="tx2"/>
                </a:solidFill>
                <a:ea typeface="ＭＳ Ｐゴシック" charset="-128"/>
              </a:rPr>
              <a:t>Un membre du groupe d’organisation</a:t>
            </a:r>
          </a:p>
          <a:p>
            <a:pPr marL="88900" lvl="3" indent="-88900" algn="just">
              <a:buFont typeface="Arial" charset="0"/>
              <a:buChar char="•"/>
              <a:tabLst>
                <a:tab pos="271463" algn="l"/>
              </a:tabLst>
              <a:defRPr/>
            </a:pPr>
            <a:r>
              <a:rPr lang="fr-FR" sz="1100">
                <a:solidFill>
                  <a:schemeClr val="tx2"/>
                </a:solidFill>
                <a:ea typeface="ＭＳ Ｐゴシック" charset="-128"/>
              </a:rPr>
              <a:t>Les équipes de direction des collèges et des lycées</a:t>
            </a:r>
          </a:p>
        </p:txBody>
      </p:sp>
      <p:sp>
        <p:nvSpPr>
          <p:cNvPr id="28" name="Rectangle 27"/>
          <p:cNvSpPr/>
          <p:nvPr/>
        </p:nvSpPr>
        <p:spPr>
          <a:xfrm>
            <a:off x="192088" y="1765300"/>
            <a:ext cx="1022350" cy="5715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Objectifs</a:t>
            </a:r>
          </a:p>
        </p:txBody>
      </p:sp>
      <p:sp>
        <p:nvSpPr>
          <p:cNvPr id="29" name="Pentagon 7"/>
          <p:cNvSpPr/>
          <p:nvPr/>
        </p:nvSpPr>
        <p:spPr>
          <a:xfrm>
            <a:off x="1285875" y="1765300"/>
            <a:ext cx="3273425" cy="5715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Connaître les formations du bassin</a:t>
            </a:r>
          </a:p>
          <a:p>
            <a:pPr marL="88900" lvl="3" indent="-88900" algn="just">
              <a:buFont typeface="Arial" charset="0"/>
              <a:buChar char="•"/>
              <a:tabLst>
                <a:tab pos="271463" algn="l"/>
              </a:tabLst>
              <a:defRPr/>
            </a:pPr>
            <a:r>
              <a:rPr lang="fr-FR" sz="1100" dirty="0">
                <a:solidFill>
                  <a:schemeClr val="tx2"/>
                </a:solidFill>
                <a:ea typeface="ＭＳ Ｐゴシック" charset="-128"/>
              </a:rPr>
              <a:t>Présenter le vécu des lycéens à</a:t>
            </a:r>
            <a:r>
              <a:rPr lang="fr-FR" sz="1100" dirty="0" smtClean="0">
                <a:solidFill>
                  <a:schemeClr val="tx2"/>
                </a:solidFill>
                <a:ea typeface="ＭＳ Ｐゴシック" charset="-128"/>
              </a:rPr>
              <a:t> partir </a:t>
            </a:r>
            <a:r>
              <a:rPr lang="fr-FR" sz="1100" dirty="0">
                <a:solidFill>
                  <a:schemeClr val="tx2"/>
                </a:solidFill>
                <a:ea typeface="ＭＳ Ｐゴシック" charset="-128"/>
              </a:rPr>
              <a:t>d’une rencontre entre pairs </a:t>
            </a:r>
          </a:p>
        </p:txBody>
      </p:sp>
      <p:sp>
        <p:nvSpPr>
          <p:cNvPr id="19" name="Rectangle 18"/>
          <p:cNvSpPr/>
          <p:nvPr/>
        </p:nvSpPr>
        <p:spPr>
          <a:xfrm>
            <a:off x="192088" y="5181600"/>
            <a:ext cx="1019175" cy="13970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Réalisation</a:t>
            </a:r>
          </a:p>
          <a:p>
            <a:pPr marL="0" lvl="1" algn="ctr">
              <a:lnSpc>
                <a:spcPct val="80000"/>
              </a:lnSpc>
              <a:defRPr/>
            </a:pPr>
            <a:r>
              <a:rPr lang="fr-FR" sz="1200" b="1">
                <a:solidFill>
                  <a:schemeClr val="bg1"/>
                </a:solidFill>
                <a:ea typeface="ＭＳ Ｐゴシック" charset="-128"/>
              </a:rPr>
              <a:t>Production</a:t>
            </a:r>
          </a:p>
          <a:p>
            <a:pPr marL="0" lvl="1" algn="ctr">
              <a:lnSpc>
                <a:spcPct val="80000"/>
              </a:lnSpc>
              <a:defRPr/>
            </a:pPr>
            <a:endParaRPr lang="fr-FR" sz="1200" b="1">
              <a:solidFill>
                <a:schemeClr val="bg1"/>
              </a:solidFill>
              <a:ea typeface="ＭＳ Ｐゴシック" charset="-128"/>
            </a:endParaRPr>
          </a:p>
        </p:txBody>
      </p:sp>
      <p:sp>
        <p:nvSpPr>
          <p:cNvPr id="23" name="Pentagon 9"/>
          <p:cNvSpPr/>
          <p:nvPr/>
        </p:nvSpPr>
        <p:spPr>
          <a:xfrm>
            <a:off x="1285875" y="5181600"/>
            <a:ext cx="3263900" cy="1397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Les équipes de direction des collèges organisent l’accueil des lycéens</a:t>
            </a:r>
          </a:p>
          <a:p>
            <a:pPr marL="88900" lvl="3" indent="-88900" algn="just">
              <a:buFont typeface="Arial" charset="0"/>
              <a:buChar char="•"/>
              <a:tabLst>
                <a:tab pos="271463" algn="l"/>
              </a:tabLst>
              <a:defRPr/>
            </a:pPr>
            <a:r>
              <a:rPr lang="fr-FR" sz="1100" dirty="0">
                <a:solidFill>
                  <a:schemeClr val="tx2"/>
                </a:solidFill>
                <a:ea typeface="ＭＳ Ｐゴシック" charset="-128"/>
              </a:rPr>
              <a:t>Modalités d’accueils possibles : speed meeting, forums, </a:t>
            </a:r>
            <a:r>
              <a:rPr lang="fr-FR" sz="1100" dirty="0" err="1">
                <a:solidFill>
                  <a:schemeClr val="tx2"/>
                </a:solidFill>
                <a:ea typeface="ＭＳ Ｐゴシック" charset="-128"/>
              </a:rPr>
              <a:t>mini-conférences</a:t>
            </a:r>
            <a:r>
              <a:rPr lang="fr-FR" sz="1100" dirty="0">
                <a:solidFill>
                  <a:schemeClr val="tx2"/>
                </a:solidFill>
                <a:ea typeface="ＭＳ Ｐゴシック" charset="-128"/>
              </a:rPr>
              <a:t> (deux classes par deux classes), passage dans les classes, etc. </a:t>
            </a:r>
          </a:p>
          <a:p>
            <a:pPr marL="88900" lvl="3" indent="-88900" algn="just">
              <a:buFont typeface="Arial" charset="0"/>
              <a:buChar char="•"/>
              <a:tabLst>
                <a:tab pos="271463" algn="l"/>
              </a:tabLst>
              <a:defRPr/>
            </a:pPr>
            <a:r>
              <a:rPr lang="fr-FR" sz="1100" dirty="0">
                <a:solidFill>
                  <a:schemeClr val="tx2"/>
                </a:solidFill>
                <a:ea typeface="ＭＳ Ｐゴシック" charset="-128"/>
              </a:rPr>
              <a:t>En amont, les lycéens préparent leurs interventions à partir d’une production numérique</a:t>
            </a:r>
          </a:p>
          <a:p>
            <a:pPr marL="88900" lvl="3" indent="-88900" algn="just">
              <a:buFont typeface="Arial" charset="0"/>
              <a:buChar char="•"/>
              <a:tabLst>
                <a:tab pos="271463" algn="l"/>
              </a:tabLst>
              <a:defRPr/>
            </a:pPr>
            <a:r>
              <a:rPr lang="fr-FR" sz="1100" dirty="0">
                <a:solidFill>
                  <a:schemeClr val="tx2"/>
                </a:solidFill>
                <a:ea typeface="ＭＳ Ｐゴシック" charset="-128"/>
              </a:rPr>
              <a:t>Mise en scène solennelle et professionnelle</a:t>
            </a:r>
          </a:p>
          <a:p>
            <a:pPr marL="88900" lvl="3" indent="-88900" algn="just">
              <a:tabLst>
                <a:tab pos="271463" algn="l"/>
              </a:tabLst>
              <a:defRPr/>
            </a:pPr>
            <a:endParaRPr lang="fr-FR" sz="1100" dirty="0">
              <a:solidFill>
                <a:schemeClr val="tx2"/>
              </a:solidFill>
              <a:ea typeface="ＭＳ Ｐゴシック" charset="-128"/>
            </a:endParaRPr>
          </a:p>
        </p:txBody>
      </p:sp>
      <p:sp>
        <p:nvSpPr>
          <p:cNvPr id="25" name="Rectangle 24"/>
          <p:cNvSpPr/>
          <p:nvPr/>
        </p:nvSpPr>
        <p:spPr>
          <a:xfrm>
            <a:off x="4665663" y="4224338"/>
            <a:ext cx="4248150" cy="3810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Calendrier</a:t>
            </a:r>
          </a:p>
        </p:txBody>
      </p:sp>
      <p:sp>
        <p:nvSpPr>
          <p:cNvPr id="32" name="Flèche vers la droite 31"/>
          <p:cNvSpPr/>
          <p:nvPr/>
        </p:nvSpPr>
        <p:spPr>
          <a:xfrm>
            <a:off x="4691063" y="5105400"/>
            <a:ext cx="4191000" cy="1219200"/>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22548" name="AutoShape 115"/>
          <p:cNvSpPr>
            <a:spLocks noChangeArrowheads="1"/>
          </p:cNvSpPr>
          <p:nvPr/>
        </p:nvSpPr>
        <p:spPr bwMode="auto">
          <a:xfrm flipH="1">
            <a:off x="4860925" y="5643563"/>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2549" name="ZoneTexte 37"/>
          <p:cNvSpPr txBox="1">
            <a:spLocks noChangeArrowheads="1"/>
          </p:cNvSpPr>
          <p:nvPr/>
        </p:nvSpPr>
        <p:spPr bwMode="auto">
          <a:xfrm>
            <a:off x="4981575" y="5375275"/>
            <a:ext cx="741363" cy="646113"/>
          </a:xfrm>
          <a:prstGeom prst="rect">
            <a:avLst/>
          </a:prstGeom>
          <a:noFill/>
          <a:ln w="9525">
            <a:noFill/>
            <a:miter lim="800000"/>
            <a:headEnd/>
            <a:tailEnd/>
          </a:ln>
        </p:spPr>
        <p:txBody>
          <a:bodyPr>
            <a:spAutoFit/>
          </a:bodyPr>
          <a:lstStyle/>
          <a:p>
            <a:r>
              <a:rPr lang="fr-FR" sz="900">
                <a:solidFill>
                  <a:schemeClr val="bg1"/>
                </a:solidFill>
                <a:latin typeface="Calibri" pitchFamily="34" charset="0"/>
              </a:rPr>
              <a:t>Prise de contact des lycées par les collèges</a:t>
            </a:r>
          </a:p>
        </p:txBody>
      </p:sp>
      <p:sp>
        <p:nvSpPr>
          <p:cNvPr id="22550" name="AutoShape 115"/>
          <p:cNvSpPr>
            <a:spLocks noChangeArrowheads="1"/>
          </p:cNvSpPr>
          <p:nvPr/>
        </p:nvSpPr>
        <p:spPr bwMode="auto">
          <a:xfrm flipH="1">
            <a:off x="6638925" y="5643563"/>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2551" name="ZoneTexte 39"/>
          <p:cNvSpPr txBox="1">
            <a:spLocks noChangeArrowheads="1"/>
          </p:cNvSpPr>
          <p:nvPr/>
        </p:nvSpPr>
        <p:spPr bwMode="auto">
          <a:xfrm>
            <a:off x="6734175" y="5534025"/>
            <a:ext cx="1741488" cy="368300"/>
          </a:xfrm>
          <a:prstGeom prst="rect">
            <a:avLst/>
          </a:prstGeom>
          <a:noFill/>
          <a:ln w="9525">
            <a:noFill/>
            <a:miter lim="800000"/>
            <a:headEnd/>
            <a:tailEnd/>
          </a:ln>
        </p:spPr>
        <p:txBody>
          <a:bodyPr>
            <a:spAutoFit/>
          </a:bodyPr>
          <a:lstStyle/>
          <a:p>
            <a:r>
              <a:rPr lang="fr-FR" sz="900">
                <a:solidFill>
                  <a:schemeClr val="bg1"/>
                </a:solidFill>
                <a:latin typeface="Calibri" pitchFamily="34" charset="0"/>
              </a:rPr>
              <a:t>Accueil des élèves de 2</a:t>
            </a:r>
            <a:r>
              <a:rPr lang="fr-FR" sz="900" baseline="30000">
                <a:solidFill>
                  <a:schemeClr val="bg1"/>
                </a:solidFill>
                <a:latin typeface="Calibri" pitchFamily="34" charset="0"/>
              </a:rPr>
              <a:t>ndes</a:t>
            </a:r>
            <a:r>
              <a:rPr lang="fr-FR" sz="900">
                <a:solidFill>
                  <a:schemeClr val="bg1"/>
                </a:solidFill>
                <a:latin typeface="Calibri" pitchFamily="34" charset="0"/>
              </a:rPr>
              <a:t> dans les collèges</a:t>
            </a:r>
          </a:p>
        </p:txBody>
      </p:sp>
      <p:sp>
        <p:nvSpPr>
          <p:cNvPr id="39" name="ZoneTexte 38"/>
          <p:cNvSpPr txBox="1"/>
          <p:nvPr/>
        </p:nvSpPr>
        <p:spPr>
          <a:xfrm>
            <a:off x="4673600" y="4643438"/>
            <a:ext cx="1516063"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endParaRPr>
          </a:p>
        </p:txBody>
      </p:sp>
      <p:sp>
        <p:nvSpPr>
          <p:cNvPr id="40" name="ZoneTexte 39"/>
          <p:cNvSpPr txBox="1"/>
          <p:nvPr/>
        </p:nvSpPr>
        <p:spPr>
          <a:xfrm>
            <a:off x="6283325" y="4643438"/>
            <a:ext cx="2633663"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22554" name="AutoShape 115"/>
          <p:cNvSpPr>
            <a:spLocks noChangeArrowheads="1"/>
          </p:cNvSpPr>
          <p:nvPr/>
        </p:nvSpPr>
        <p:spPr bwMode="auto">
          <a:xfrm flipH="1">
            <a:off x="5699125" y="5643563"/>
            <a:ext cx="144463"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2555" name="ZoneTexte 43"/>
          <p:cNvSpPr txBox="1">
            <a:spLocks noChangeArrowheads="1"/>
          </p:cNvSpPr>
          <p:nvPr/>
        </p:nvSpPr>
        <p:spPr bwMode="auto">
          <a:xfrm>
            <a:off x="5803900" y="5467350"/>
            <a:ext cx="936625" cy="508000"/>
          </a:xfrm>
          <a:prstGeom prst="rect">
            <a:avLst/>
          </a:prstGeom>
          <a:noFill/>
          <a:ln w="9525">
            <a:noFill/>
            <a:miter lim="800000"/>
            <a:headEnd/>
            <a:tailEnd/>
          </a:ln>
        </p:spPr>
        <p:txBody>
          <a:bodyPr>
            <a:spAutoFit/>
          </a:bodyPr>
          <a:lstStyle/>
          <a:p>
            <a:r>
              <a:rPr lang="fr-FR" sz="900">
                <a:solidFill>
                  <a:schemeClr val="bg1"/>
                </a:solidFill>
                <a:latin typeface="Calibri" pitchFamily="34" charset="0"/>
              </a:rPr>
              <a:t>Préparation des interventions par les lycéens</a:t>
            </a:r>
          </a:p>
        </p:txBody>
      </p:sp>
      <p:sp>
        <p:nvSpPr>
          <p:cNvPr id="22556" name="Espace réservé du numéro de diapositive 46"/>
          <p:cNvSpPr>
            <a:spLocks noGrp="1"/>
          </p:cNvSpPr>
          <p:nvPr>
            <p:ph type="sldNum" sz="quarter" idx="12"/>
          </p:nvPr>
        </p:nvSpPr>
        <p:spPr bwMode="auto">
          <a:noFill/>
          <a:ln>
            <a:miter lim="800000"/>
            <a:headEnd/>
            <a:tailEnd/>
          </a:ln>
        </p:spPr>
        <p:txBody>
          <a:bodyPr/>
          <a:lstStyle/>
          <a:p>
            <a:fld id="{FEF15618-2750-4E81-A149-77BA3563BC46}" type="slidenum">
              <a:rPr lang="fr-FR" smtClean="0">
                <a:latin typeface="Calibri" pitchFamily="34" charset="0"/>
                <a:ea typeface="ＭＳ Ｐゴシック"/>
                <a:cs typeface="ＭＳ Ｐゴシック"/>
              </a:rPr>
              <a:pPr/>
              <a:t>31</a:t>
            </a:fld>
            <a:endParaRPr lang="fr-FR" smtClean="0">
              <a:latin typeface="Calibri" pitchFamily="34" charset="0"/>
              <a:ea typeface="ＭＳ Ｐゴシック"/>
              <a:cs typeface="ＭＳ Ｐゴシック"/>
            </a:endParaRPr>
          </a:p>
        </p:txBody>
      </p:sp>
      <p:pic>
        <p:nvPicPr>
          <p:cNvPr id="22557" name="Image 48"/>
          <p:cNvPicPr>
            <a:picLocks noChangeAspect="1"/>
          </p:cNvPicPr>
          <p:nvPr/>
        </p:nvPicPr>
        <p:blipFill>
          <a:blip r:embed="rId2"/>
          <a:srcRect/>
          <a:stretch>
            <a:fillRect/>
          </a:stretch>
        </p:blipFill>
        <p:spPr bwMode="auto">
          <a:xfrm>
            <a:off x="5067300" y="1098550"/>
            <a:ext cx="3581400"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tLang="fr-FR">
              <a:latin typeface="Calibri" pitchFamily="34" charset="0"/>
              <a:cs typeface="Arial" charset="0"/>
            </a:endParaRPr>
          </a:p>
        </p:txBody>
      </p:sp>
      <p:sp>
        <p:nvSpPr>
          <p:cNvPr id="47107"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tLang="fr-FR">
              <a:latin typeface="Calibri" pitchFamily="34" charset="0"/>
              <a:cs typeface="Arial"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47111" name="ZoneTexte 11"/>
          <p:cNvSpPr txBox="1">
            <a:spLocks noChangeArrowheads="1"/>
          </p:cNvSpPr>
          <p:nvPr/>
        </p:nvSpPr>
        <p:spPr bwMode="auto">
          <a:xfrm>
            <a:off x="312738" y="304800"/>
            <a:ext cx="8602662" cy="427038"/>
          </a:xfrm>
          <a:prstGeom prst="rect">
            <a:avLst/>
          </a:prstGeom>
          <a:noFill/>
          <a:ln w="9525">
            <a:noFill/>
            <a:miter lim="800000"/>
            <a:headEnd/>
            <a:tailEnd/>
          </a:ln>
        </p:spPr>
        <p:txBody>
          <a:bodyPr>
            <a:spAutoFit/>
          </a:bodyPr>
          <a:lstStyle/>
          <a:p>
            <a:r>
              <a:rPr lang="fr-FR" altLang="fr-FR" sz="2200" dirty="0">
                <a:solidFill>
                  <a:srgbClr val="604A7B"/>
                </a:solidFill>
                <a:latin typeface="Calibri" pitchFamily="34" charset="0"/>
                <a:cs typeface="Arial" charset="0"/>
              </a:rPr>
              <a:t>Orientation choisie et réussie</a:t>
            </a:r>
            <a:endParaRPr lang="fr-FR" altLang="fr-FR" sz="2400" dirty="0">
              <a:solidFill>
                <a:srgbClr val="604A7B"/>
              </a:solidFill>
              <a:latin typeface="Calibri" pitchFamily="34" charset="0"/>
              <a:cs typeface="Arial" charset="0"/>
            </a:endParaRPr>
          </a:p>
        </p:txBody>
      </p:sp>
      <p:sp>
        <p:nvSpPr>
          <p:cNvPr id="16" name="Rectangle 15"/>
          <p:cNvSpPr/>
          <p:nvPr/>
        </p:nvSpPr>
        <p:spPr>
          <a:xfrm>
            <a:off x="107950" y="1035050"/>
            <a:ext cx="1111250" cy="4445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Publics</a:t>
            </a:r>
            <a:endParaRPr lang="fr-FR" sz="1400" b="1">
              <a:solidFill>
                <a:schemeClr val="bg1"/>
              </a:solidFill>
              <a:ea typeface="ＭＳ Ｐゴシック" charset="-128"/>
            </a:endParaRPr>
          </a:p>
        </p:txBody>
      </p:sp>
      <p:sp>
        <p:nvSpPr>
          <p:cNvPr id="18" name="Pentagon 7"/>
          <p:cNvSpPr/>
          <p:nvPr/>
        </p:nvSpPr>
        <p:spPr>
          <a:xfrm>
            <a:off x="1276350" y="1022350"/>
            <a:ext cx="3362325" cy="4445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pitchFamily="34" charset="0"/>
              <a:buChar char="•"/>
              <a:tabLst>
                <a:tab pos="88900" algn="l"/>
                <a:tab pos="271463" algn="l"/>
              </a:tabLst>
              <a:defRPr/>
            </a:pPr>
            <a:r>
              <a:rPr lang="fr-FR" sz="1100" dirty="0">
                <a:solidFill>
                  <a:schemeClr val="tx2"/>
                </a:solidFill>
                <a:ea typeface="ＭＳ Ｐゴシック" pitchFamily="34" charset="-128"/>
              </a:rPr>
              <a:t>Classe de 3</a:t>
            </a:r>
            <a:r>
              <a:rPr lang="fr-FR" sz="1100" baseline="30000" dirty="0">
                <a:solidFill>
                  <a:schemeClr val="tx2"/>
                </a:solidFill>
                <a:ea typeface="ＭＳ Ｐゴシック" pitchFamily="34" charset="-128"/>
              </a:rPr>
              <a:t>ème</a:t>
            </a:r>
            <a:r>
              <a:rPr lang="fr-FR" sz="1100" dirty="0">
                <a:solidFill>
                  <a:schemeClr val="tx2"/>
                </a:solidFill>
                <a:ea typeface="ＭＳ Ｐゴシック" pitchFamily="34" charset="-128"/>
              </a:rPr>
              <a:t> </a:t>
            </a:r>
            <a:r>
              <a:rPr lang="fr-FR" sz="1100" dirty="0" err="1">
                <a:solidFill>
                  <a:schemeClr val="tx2"/>
                </a:solidFill>
                <a:ea typeface="ＭＳ Ｐゴシック" pitchFamily="34" charset="-128"/>
              </a:rPr>
              <a:t>Prépapro</a:t>
            </a:r>
            <a:endParaRPr lang="fr-FR" sz="1100" dirty="0">
              <a:solidFill>
                <a:schemeClr val="tx2"/>
              </a:solidFill>
              <a:ea typeface="ＭＳ Ｐゴシック" pitchFamily="34" charset="-128"/>
            </a:endParaRPr>
          </a:p>
        </p:txBody>
      </p:sp>
      <p:sp>
        <p:nvSpPr>
          <p:cNvPr id="21" name="Rectangle 20"/>
          <p:cNvSpPr/>
          <p:nvPr/>
        </p:nvSpPr>
        <p:spPr>
          <a:xfrm>
            <a:off x="111125" y="1965325"/>
            <a:ext cx="1108075" cy="229235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pitchFamily="34" charset="-128"/>
              </a:rPr>
              <a:t>Organisation</a:t>
            </a:r>
          </a:p>
          <a:p>
            <a:pPr marL="0" lvl="1" algn="ctr">
              <a:lnSpc>
                <a:spcPct val="80000"/>
              </a:lnSpc>
              <a:spcAft>
                <a:spcPts val="600"/>
              </a:spcAft>
              <a:defRPr/>
            </a:pPr>
            <a:r>
              <a:rPr lang="fr-FR" sz="1200" b="1">
                <a:solidFill>
                  <a:schemeClr val="bg1"/>
                </a:solidFill>
                <a:ea typeface="ＭＳ Ｐゴシック" pitchFamily="34" charset="-128"/>
              </a:rPr>
              <a:t>Modalités</a:t>
            </a:r>
          </a:p>
        </p:txBody>
      </p:sp>
      <p:sp>
        <p:nvSpPr>
          <p:cNvPr id="22" name="Pentagon 9"/>
          <p:cNvSpPr/>
          <p:nvPr/>
        </p:nvSpPr>
        <p:spPr>
          <a:xfrm>
            <a:off x="1262063" y="1965325"/>
            <a:ext cx="3376612" cy="229235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pPr>
            <a:endParaRPr lang="fr-FR" sz="1100">
              <a:solidFill>
                <a:schemeClr val="tx2"/>
              </a:solidFill>
              <a:ea typeface="ＭＳ Ｐゴシック"/>
              <a:cs typeface="ＭＳ Ｐゴシック"/>
            </a:endParaRPr>
          </a:p>
          <a:p>
            <a:pPr marL="88900" lvl="3" indent="-88900" algn="just">
              <a:buFont typeface="Arial" charset="0"/>
              <a:buChar char="•"/>
              <a:tabLst>
                <a:tab pos="88900" algn="l"/>
                <a:tab pos="271463" algn="l"/>
              </a:tabLst>
            </a:pPr>
            <a:endParaRPr lang="fr-FR" sz="1100">
              <a:solidFill>
                <a:schemeClr val="tx2"/>
              </a:solidFill>
              <a:ea typeface="ＭＳ Ｐゴシック"/>
              <a:cs typeface="ＭＳ Ｐゴシック"/>
            </a:endParaRPr>
          </a:p>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Mise en place d’un partenariat entre un collège et un lycée voire une faculté.</a:t>
            </a:r>
          </a:p>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Les élèves suivent toutes les semaines  un enseignement professionnel dans les différentes filières  qui leur sont proposées en fonction de leurs préférences.</a:t>
            </a:r>
          </a:p>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Réalisation de stages en milieu professionnel en fonction de leur choix d’orientation.</a:t>
            </a:r>
          </a:p>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Réalisation de mini-stages et de visites personnalisés des différents lycées professionnels du bassin d’EVRY</a:t>
            </a:r>
          </a:p>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Visites d’entreprises partenaires .</a:t>
            </a:r>
          </a:p>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Conférences ciblées de différents partenaires auprès de nos élèves</a:t>
            </a:r>
          </a:p>
          <a:p>
            <a:pPr marL="88900" lvl="3" indent="-88900" algn="just">
              <a:buFont typeface="Arial" charset="0"/>
              <a:buChar char="•"/>
              <a:tabLst>
                <a:tab pos="88900" algn="l"/>
                <a:tab pos="271463" algn="l"/>
              </a:tabLst>
            </a:pPr>
            <a:endParaRPr lang="fr-FR" sz="1100">
              <a:solidFill>
                <a:schemeClr val="tx2"/>
              </a:solidFill>
              <a:ea typeface="ＭＳ Ｐゴシック"/>
              <a:cs typeface="ＭＳ Ｐゴシック"/>
            </a:endParaRPr>
          </a:p>
          <a:p>
            <a:pPr marL="88900" lvl="3" indent="-88900" algn="just">
              <a:buFont typeface="Arial" charset="0"/>
              <a:buChar char="•"/>
              <a:tabLst>
                <a:tab pos="88900" algn="l"/>
                <a:tab pos="271463" algn="l"/>
              </a:tabLst>
            </a:pPr>
            <a:endParaRPr lang="fr-FR" sz="1100">
              <a:solidFill>
                <a:schemeClr val="tx2"/>
              </a:solidFill>
              <a:ea typeface="ＭＳ Ｐゴシック"/>
              <a:cs typeface="ＭＳ Ｐゴシック"/>
            </a:endParaRPr>
          </a:p>
        </p:txBody>
      </p:sp>
      <p:sp>
        <p:nvSpPr>
          <p:cNvPr id="26" name="Rectangle 25"/>
          <p:cNvSpPr/>
          <p:nvPr/>
        </p:nvSpPr>
        <p:spPr>
          <a:xfrm>
            <a:off x="106363" y="4330700"/>
            <a:ext cx="1108075" cy="865188"/>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Pilotage</a:t>
            </a:r>
          </a:p>
        </p:txBody>
      </p:sp>
      <p:sp>
        <p:nvSpPr>
          <p:cNvPr id="27" name="Pentagon 9"/>
          <p:cNvSpPr/>
          <p:nvPr/>
        </p:nvSpPr>
        <p:spPr>
          <a:xfrm>
            <a:off x="1285875" y="4330700"/>
            <a:ext cx="3376613" cy="871538"/>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pitchFamily="34" charset="0"/>
              <a:buChar char="•"/>
              <a:tabLst>
                <a:tab pos="271463" algn="l"/>
              </a:tabLst>
              <a:defRPr/>
            </a:pPr>
            <a:r>
              <a:rPr lang="fr-FR" sz="1100" dirty="0">
                <a:solidFill>
                  <a:schemeClr val="tx2"/>
                </a:solidFill>
                <a:ea typeface="ＭＳ Ｐゴシック" pitchFamily="34" charset="-128"/>
              </a:rPr>
              <a:t>Pilote Lien entreprise, lycée  nommée par la direction</a:t>
            </a:r>
          </a:p>
          <a:p>
            <a:pPr marL="88900" lvl="3" indent="-88900" algn="just">
              <a:buFont typeface="Arial" pitchFamily="34" charset="0"/>
              <a:buChar char="•"/>
              <a:tabLst>
                <a:tab pos="271463" algn="l"/>
              </a:tabLst>
              <a:defRPr/>
            </a:pPr>
            <a:r>
              <a:rPr lang="fr-FR" sz="1100" dirty="0">
                <a:solidFill>
                  <a:schemeClr val="tx2"/>
                </a:solidFill>
                <a:ea typeface="ＭＳ Ｐゴシック" pitchFamily="34" charset="-128"/>
              </a:rPr>
              <a:t>Professeur principal de la classe</a:t>
            </a:r>
          </a:p>
          <a:p>
            <a:pPr marL="88900" lvl="3" indent="-88900" algn="just">
              <a:buFont typeface="Arial" pitchFamily="34" charset="0"/>
              <a:buChar char="•"/>
              <a:tabLst>
                <a:tab pos="271463" algn="l"/>
              </a:tabLst>
              <a:defRPr/>
            </a:pPr>
            <a:r>
              <a:rPr lang="fr-FR" sz="1100" dirty="0">
                <a:solidFill>
                  <a:schemeClr val="tx2"/>
                </a:solidFill>
                <a:ea typeface="ＭＳ Ｐゴシック" pitchFamily="34" charset="-128"/>
              </a:rPr>
              <a:t>Equipe pédagogique + COP</a:t>
            </a:r>
          </a:p>
          <a:p>
            <a:pPr marL="88900" lvl="3" indent="-88900" algn="just">
              <a:buFont typeface="Arial" pitchFamily="34" charset="0"/>
              <a:buChar char="•"/>
              <a:tabLst>
                <a:tab pos="271463" algn="l"/>
              </a:tabLst>
              <a:defRPr/>
            </a:pPr>
            <a:r>
              <a:rPr lang="fr-FR" sz="1100" dirty="0">
                <a:solidFill>
                  <a:schemeClr val="tx2"/>
                </a:solidFill>
                <a:ea typeface="ＭＳ Ｐゴシック" pitchFamily="34" charset="-128"/>
              </a:rPr>
              <a:t>Nombreux partenaires entreprises et lycées</a:t>
            </a:r>
          </a:p>
          <a:p>
            <a:pPr marL="88900" lvl="3" indent="-88900" algn="just">
              <a:buFont typeface="Arial" pitchFamily="34" charset="0"/>
              <a:buChar char="•"/>
              <a:tabLst>
                <a:tab pos="271463" algn="l"/>
              </a:tabLst>
              <a:defRPr/>
            </a:pPr>
            <a:r>
              <a:rPr lang="fr-FR" sz="1100" dirty="0">
                <a:solidFill>
                  <a:schemeClr val="tx2"/>
                </a:solidFill>
                <a:ea typeface="ＭＳ Ｐゴシック" pitchFamily="34" charset="-128"/>
              </a:rPr>
              <a:t>Chef d’établissement</a:t>
            </a:r>
          </a:p>
        </p:txBody>
      </p:sp>
      <p:sp>
        <p:nvSpPr>
          <p:cNvPr id="19" name="Rectangle 18"/>
          <p:cNvSpPr/>
          <p:nvPr/>
        </p:nvSpPr>
        <p:spPr>
          <a:xfrm>
            <a:off x="103188" y="5257800"/>
            <a:ext cx="1108075" cy="8636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pitchFamily="34" charset="-128"/>
              </a:rPr>
              <a:t>Réalisation</a:t>
            </a:r>
          </a:p>
          <a:p>
            <a:pPr marL="0" lvl="1" algn="ctr">
              <a:lnSpc>
                <a:spcPct val="80000"/>
              </a:lnSpc>
              <a:spcAft>
                <a:spcPts val="600"/>
              </a:spcAft>
              <a:defRPr/>
            </a:pPr>
            <a:r>
              <a:rPr lang="fr-FR" sz="1200" b="1" dirty="0">
                <a:solidFill>
                  <a:schemeClr val="bg1"/>
                </a:solidFill>
                <a:ea typeface="ＭＳ Ｐゴシック" pitchFamily="34" charset="-128"/>
              </a:rPr>
              <a:t>Production</a:t>
            </a:r>
          </a:p>
        </p:txBody>
      </p:sp>
      <p:sp>
        <p:nvSpPr>
          <p:cNvPr id="23" name="Pentagon 9"/>
          <p:cNvSpPr/>
          <p:nvPr/>
        </p:nvSpPr>
        <p:spPr>
          <a:xfrm>
            <a:off x="1285875" y="5257800"/>
            <a:ext cx="3376613" cy="8636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pitchFamily="34" charset="0"/>
              <a:buChar char="•"/>
              <a:tabLst>
                <a:tab pos="271463" algn="l"/>
              </a:tabLst>
              <a:defRPr/>
            </a:pPr>
            <a:r>
              <a:rPr lang="fr-FR" sz="1100" dirty="0">
                <a:solidFill>
                  <a:schemeClr val="tx2"/>
                </a:solidFill>
                <a:ea typeface="ＭＳ Ｐゴシック" pitchFamily="34" charset="-128"/>
              </a:rPr>
              <a:t>Rapport de stage </a:t>
            </a:r>
          </a:p>
          <a:p>
            <a:pPr marL="88900" lvl="3" indent="-88900" algn="just">
              <a:buFont typeface="Arial" pitchFamily="34" charset="0"/>
              <a:buChar char="•"/>
              <a:tabLst>
                <a:tab pos="271463" algn="l"/>
              </a:tabLst>
              <a:defRPr/>
            </a:pPr>
            <a:r>
              <a:rPr lang="fr-FR" sz="1100" dirty="0">
                <a:solidFill>
                  <a:schemeClr val="tx2"/>
                </a:solidFill>
                <a:ea typeface="ＭＳ Ｐゴシック" pitchFamily="34" charset="-128"/>
              </a:rPr>
              <a:t>Portfolio des différents métiers testés</a:t>
            </a:r>
          </a:p>
          <a:p>
            <a:pPr marL="88900" lvl="3" indent="-88900" algn="just">
              <a:buFont typeface="Arial" pitchFamily="34" charset="0"/>
              <a:buChar char="•"/>
              <a:tabLst>
                <a:tab pos="271463" algn="l"/>
              </a:tabLst>
              <a:defRPr/>
            </a:pPr>
            <a:r>
              <a:rPr lang="fr-FR" sz="1100" dirty="0">
                <a:solidFill>
                  <a:schemeClr val="tx2"/>
                </a:solidFill>
                <a:ea typeface="ＭＳ Ｐゴシック" pitchFamily="34" charset="-128"/>
              </a:rPr>
              <a:t>Film de présentation de la classe dans les diverses structures.</a:t>
            </a:r>
          </a:p>
        </p:txBody>
      </p:sp>
      <p:sp>
        <p:nvSpPr>
          <p:cNvPr id="25" name="Rectangle 24"/>
          <p:cNvSpPr/>
          <p:nvPr/>
        </p:nvSpPr>
        <p:spPr>
          <a:xfrm>
            <a:off x="4800600" y="3606800"/>
            <a:ext cx="4248150" cy="381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Calendrier</a:t>
            </a:r>
          </a:p>
        </p:txBody>
      </p:sp>
      <p:sp>
        <p:nvSpPr>
          <p:cNvPr id="35" name="Flèche vers la droite 34"/>
          <p:cNvSpPr/>
          <p:nvPr/>
        </p:nvSpPr>
        <p:spPr>
          <a:xfrm>
            <a:off x="4826000" y="4487863"/>
            <a:ext cx="4191000" cy="1227137"/>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44" name="ZoneTexte 43"/>
          <p:cNvSpPr txBox="1"/>
          <p:nvPr/>
        </p:nvSpPr>
        <p:spPr>
          <a:xfrm>
            <a:off x="4808538" y="4025900"/>
            <a:ext cx="15160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pitchFamily="34" charset="-128"/>
            </a:endParaRPr>
          </a:p>
        </p:txBody>
      </p:sp>
      <p:sp>
        <p:nvSpPr>
          <p:cNvPr id="52" name="ZoneTexte 51"/>
          <p:cNvSpPr txBox="1"/>
          <p:nvPr/>
        </p:nvSpPr>
        <p:spPr>
          <a:xfrm>
            <a:off x="6418263" y="4025900"/>
            <a:ext cx="26336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47127" name="AutoShape 115"/>
          <p:cNvSpPr>
            <a:spLocks noChangeArrowheads="1"/>
          </p:cNvSpPr>
          <p:nvPr/>
        </p:nvSpPr>
        <p:spPr bwMode="auto">
          <a:xfrm flipH="1">
            <a:off x="6035675" y="4983163"/>
            <a:ext cx="144463"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altLang="fr-FR" sz="1100" b="1">
              <a:latin typeface="Calibri" pitchFamily="34" charset="0"/>
              <a:cs typeface="Arial" charset="0"/>
            </a:endParaRPr>
          </a:p>
        </p:txBody>
      </p:sp>
      <p:sp>
        <p:nvSpPr>
          <p:cNvPr id="47128" name="ZoneTexte 58"/>
          <p:cNvSpPr txBox="1">
            <a:spLocks noChangeArrowheads="1"/>
          </p:cNvSpPr>
          <p:nvPr/>
        </p:nvSpPr>
        <p:spPr bwMode="auto">
          <a:xfrm>
            <a:off x="6199188" y="4764088"/>
            <a:ext cx="1647825" cy="647700"/>
          </a:xfrm>
          <a:prstGeom prst="rect">
            <a:avLst/>
          </a:prstGeom>
          <a:noFill/>
          <a:ln w="9525">
            <a:noFill/>
            <a:miter lim="800000"/>
            <a:headEnd/>
            <a:tailEnd/>
          </a:ln>
        </p:spPr>
        <p:txBody>
          <a:bodyPr>
            <a:spAutoFit/>
          </a:bodyPr>
          <a:lstStyle/>
          <a:p>
            <a:r>
              <a:rPr lang="fr-FR" altLang="fr-FR" sz="900">
                <a:solidFill>
                  <a:schemeClr val="bg1"/>
                </a:solidFill>
                <a:latin typeface="Calibri" pitchFamily="34" charset="0"/>
                <a:cs typeface="Arial" charset="0"/>
              </a:rPr>
              <a:t>Stages dans les entreprises,  mini stages en LP, visites des entreprises et lycées, interventions des partenanires</a:t>
            </a:r>
          </a:p>
        </p:txBody>
      </p:sp>
      <p:sp>
        <p:nvSpPr>
          <p:cNvPr id="47129" name="AutoShape 115"/>
          <p:cNvSpPr>
            <a:spLocks noChangeArrowheads="1"/>
          </p:cNvSpPr>
          <p:nvPr/>
        </p:nvSpPr>
        <p:spPr bwMode="auto">
          <a:xfrm flipH="1">
            <a:off x="7847013" y="4954588"/>
            <a:ext cx="144462"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altLang="fr-FR" sz="1100" b="1">
              <a:latin typeface="Calibri" pitchFamily="34" charset="0"/>
              <a:cs typeface="Arial" charset="0"/>
            </a:endParaRPr>
          </a:p>
        </p:txBody>
      </p:sp>
      <p:sp>
        <p:nvSpPr>
          <p:cNvPr id="47130" name="ZoneTexte 67"/>
          <p:cNvSpPr txBox="1">
            <a:spLocks noChangeArrowheads="1"/>
          </p:cNvSpPr>
          <p:nvPr/>
        </p:nvSpPr>
        <p:spPr bwMode="auto">
          <a:xfrm>
            <a:off x="7950200" y="4773613"/>
            <a:ext cx="1138238" cy="508000"/>
          </a:xfrm>
          <a:prstGeom prst="rect">
            <a:avLst/>
          </a:prstGeom>
          <a:noFill/>
          <a:ln w="9525">
            <a:noFill/>
            <a:miter lim="800000"/>
            <a:headEnd/>
            <a:tailEnd/>
          </a:ln>
        </p:spPr>
        <p:txBody>
          <a:bodyPr>
            <a:spAutoFit/>
          </a:bodyPr>
          <a:lstStyle/>
          <a:p>
            <a:r>
              <a:rPr lang="fr-FR" altLang="fr-FR" sz="900">
                <a:solidFill>
                  <a:schemeClr val="bg1"/>
                </a:solidFill>
                <a:latin typeface="Calibri" pitchFamily="34" charset="0"/>
                <a:cs typeface="Arial" charset="0"/>
              </a:rPr>
              <a:t>Rapport de stage, portfolio des métiers, video </a:t>
            </a:r>
          </a:p>
        </p:txBody>
      </p:sp>
      <p:sp>
        <p:nvSpPr>
          <p:cNvPr id="2081" name="Espace réservé du numéro de diapositive 38"/>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defRPr/>
            </a:pPr>
            <a:fld id="{903034D0-B63F-45EC-858B-61C9E92DA254}" type="slidenum">
              <a:rPr lang="fr-FR" altLang="fr-FR" sz="1200" smtClean="0">
                <a:solidFill>
                  <a:srgbClr val="898989"/>
                </a:solidFill>
                <a:latin typeface="Calibri" pitchFamily="34" charset="0"/>
                <a:cs typeface="+mn-cs"/>
              </a:rPr>
              <a:pPr algn="r" eaLnBrk="1" hangingPunct="1">
                <a:defRPr/>
              </a:pPr>
              <a:t>32</a:t>
            </a:fld>
            <a:endParaRPr lang="fr-FR" altLang="fr-FR" sz="1200" smtClean="0">
              <a:solidFill>
                <a:srgbClr val="898989"/>
              </a:solidFill>
              <a:latin typeface="Calibri" pitchFamily="34" charset="0"/>
              <a:cs typeface="+mn-cs"/>
            </a:endParaRPr>
          </a:p>
        </p:txBody>
      </p:sp>
      <p:sp>
        <p:nvSpPr>
          <p:cNvPr id="47132" name="AutoShape 115"/>
          <p:cNvSpPr>
            <a:spLocks noChangeArrowheads="1"/>
          </p:cNvSpPr>
          <p:nvPr/>
        </p:nvSpPr>
        <p:spPr bwMode="auto">
          <a:xfrm flipH="1">
            <a:off x="4930775" y="5054600"/>
            <a:ext cx="185738" cy="144463"/>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altLang="fr-FR" sz="1100" b="1">
              <a:latin typeface="Calibri" pitchFamily="34" charset="0"/>
              <a:cs typeface="Arial" charset="0"/>
            </a:endParaRPr>
          </a:p>
        </p:txBody>
      </p:sp>
      <p:sp>
        <p:nvSpPr>
          <p:cNvPr id="47133" name="ZoneTexte 36"/>
          <p:cNvSpPr txBox="1">
            <a:spLocks noChangeArrowheads="1"/>
          </p:cNvSpPr>
          <p:nvPr/>
        </p:nvSpPr>
        <p:spPr bwMode="auto">
          <a:xfrm>
            <a:off x="5024438" y="4845050"/>
            <a:ext cx="1058862" cy="508000"/>
          </a:xfrm>
          <a:prstGeom prst="rect">
            <a:avLst/>
          </a:prstGeom>
          <a:noFill/>
          <a:ln w="9525">
            <a:noFill/>
            <a:miter lim="800000"/>
            <a:headEnd/>
            <a:tailEnd/>
          </a:ln>
        </p:spPr>
        <p:txBody>
          <a:bodyPr>
            <a:spAutoFit/>
          </a:bodyPr>
          <a:lstStyle/>
          <a:p>
            <a:r>
              <a:rPr lang="fr-FR" altLang="fr-FR" sz="900">
                <a:solidFill>
                  <a:schemeClr val="bg1"/>
                </a:solidFill>
                <a:latin typeface="Calibri" pitchFamily="34" charset="0"/>
                <a:cs typeface="Arial" charset="0"/>
              </a:rPr>
              <a:t>Découverte des différents métiers dans les ateliers </a:t>
            </a:r>
          </a:p>
        </p:txBody>
      </p:sp>
      <p:sp>
        <p:nvSpPr>
          <p:cNvPr id="41" name="Pentagon 7"/>
          <p:cNvSpPr/>
          <p:nvPr/>
        </p:nvSpPr>
        <p:spPr>
          <a:xfrm>
            <a:off x="4800600" y="1219200"/>
            <a:ext cx="4114800" cy="19812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ctr">
              <a:tabLst>
                <a:tab pos="88900" algn="l"/>
                <a:tab pos="271463" algn="l"/>
              </a:tabLst>
              <a:defRPr/>
            </a:pPr>
            <a:r>
              <a:rPr lang="fr-FR" sz="1600" dirty="0">
                <a:solidFill>
                  <a:schemeClr val="tx2"/>
                </a:solidFill>
                <a:ea typeface="ＭＳ Ｐゴシック" charset="-128"/>
              </a:rPr>
              <a:t>Photo</a:t>
            </a:r>
          </a:p>
        </p:txBody>
      </p:sp>
      <p:sp>
        <p:nvSpPr>
          <p:cNvPr id="2" name="Rectangle 15"/>
          <p:cNvSpPr/>
          <p:nvPr/>
        </p:nvSpPr>
        <p:spPr>
          <a:xfrm>
            <a:off x="107950" y="1497013"/>
            <a:ext cx="1111250" cy="4445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pPr>
            <a:r>
              <a:rPr lang="fr-FR" sz="1200" b="1">
                <a:solidFill>
                  <a:schemeClr val="bg1"/>
                </a:solidFill>
                <a:ea typeface="ＭＳ Ｐゴシック"/>
                <a:cs typeface="ＭＳ Ｐゴシック"/>
              </a:rPr>
              <a:t>Objectifs</a:t>
            </a:r>
            <a:endParaRPr lang="fr-FR" sz="1400" b="1">
              <a:solidFill>
                <a:schemeClr val="bg1"/>
              </a:solidFill>
              <a:ea typeface="ＭＳ Ｐゴシック"/>
              <a:cs typeface="ＭＳ Ｐゴシック"/>
            </a:endParaRPr>
          </a:p>
        </p:txBody>
      </p:sp>
      <p:sp>
        <p:nvSpPr>
          <p:cNvPr id="3" name="Pentagon 7"/>
          <p:cNvSpPr/>
          <p:nvPr/>
        </p:nvSpPr>
        <p:spPr>
          <a:xfrm>
            <a:off x="1276350" y="1484313"/>
            <a:ext cx="3362325" cy="4445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Choisir sa filière et son lycée en toute connaissance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tLang="fr-FR">
              <a:latin typeface="Calibri" pitchFamily="34" charset="0"/>
            </a:endParaRPr>
          </a:p>
        </p:txBody>
      </p:sp>
      <p:sp>
        <p:nvSpPr>
          <p:cNvPr id="49155"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t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49159" name="ZoneTexte 11"/>
          <p:cNvSpPr txBox="1">
            <a:spLocks noChangeArrowheads="1"/>
          </p:cNvSpPr>
          <p:nvPr/>
        </p:nvSpPr>
        <p:spPr bwMode="auto">
          <a:xfrm>
            <a:off x="327025" y="323850"/>
            <a:ext cx="8602663" cy="461963"/>
          </a:xfrm>
          <a:prstGeom prst="rect">
            <a:avLst/>
          </a:prstGeom>
          <a:noFill/>
          <a:ln w="9525">
            <a:noFill/>
            <a:miter lim="800000"/>
            <a:headEnd/>
            <a:tailEnd/>
          </a:ln>
        </p:spPr>
        <p:txBody>
          <a:bodyPr>
            <a:spAutoFit/>
          </a:bodyPr>
          <a:lstStyle/>
          <a:p>
            <a:r>
              <a:rPr lang="fr-FR" altLang="fr-FR" sz="2200" dirty="0" smtClean="0">
                <a:solidFill>
                  <a:srgbClr val="604A7B"/>
                </a:solidFill>
                <a:latin typeface="Calibri" pitchFamily="34" charset="0"/>
              </a:rPr>
              <a:t>Forum </a:t>
            </a:r>
            <a:r>
              <a:rPr lang="fr-FR" altLang="fr-FR" sz="2200" dirty="0">
                <a:solidFill>
                  <a:srgbClr val="604A7B"/>
                </a:solidFill>
                <a:latin typeface="Calibri" pitchFamily="34" charset="0"/>
              </a:rPr>
              <a:t>des métiers 2014</a:t>
            </a:r>
            <a:r>
              <a:rPr lang="fr-FR" altLang="fr-FR" sz="2400" dirty="0">
                <a:solidFill>
                  <a:srgbClr val="604A7B"/>
                </a:solidFill>
                <a:latin typeface="Calibri" pitchFamily="34" charset="0"/>
              </a:rPr>
              <a:t> </a:t>
            </a:r>
          </a:p>
        </p:txBody>
      </p:sp>
      <p:sp>
        <p:nvSpPr>
          <p:cNvPr id="16" name="Rectangle 15"/>
          <p:cNvSpPr/>
          <p:nvPr/>
        </p:nvSpPr>
        <p:spPr>
          <a:xfrm>
            <a:off x="176213" y="1200150"/>
            <a:ext cx="1038225" cy="47625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Publics</a:t>
            </a:r>
            <a:endParaRPr lang="fr-FR" sz="1400" b="1">
              <a:solidFill>
                <a:schemeClr val="bg1"/>
              </a:solidFill>
              <a:ea typeface="ＭＳ Ｐゴシック" charset="-128"/>
            </a:endParaRPr>
          </a:p>
        </p:txBody>
      </p:sp>
      <p:sp>
        <p:nvSpPr>
          <p:cNvPr id="18" name="Pentagon 7"/>
          <p:cNvSpPr/>
          <p:nvPr/>
        </p:nvSpPr>
        <p:spPr>
          <a:xfrm>
            <a:off x="1285875" y="1231900"/>
            <a:ext cx="3362325" cy="4445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Tous les élèves de 3</a:t>
            </a:r>
            <a:r>
              <a:rPr lang="fr-FR" sz="1100" baseline="30000">
                <a:solidFill>
                  <a:schemeClr val="tx2"/>
                </a:solidFill>
                <a:ea typeface="ＭＳ Ｐゴシック"/>
                <a:cs typeface="ＭＳ Ｐゴシック"/>
              </a:rPr>
              <a:t>ème</a:t>
            </a:r>
            <a:endParaRPr lang="fr-FR" sz="1100">
              <a:solidFill>
                <a:schemeClr val="tx2"/>
              </a:solidFill>
              <a:ea typeface="ＭＳ Ｐゴシック"/>
              <a:cs typeface="ＭＳ Ｐゴシック"/>
            </a:endParaRPr>
          </a:p>
        </p:txBody>
      </p:sp>
      <p:sp>
        <p:nvSpPr>
          <p:cNvPr id="21" name="Rectangle 20"/>
          <p:cNvSpPr/>
          <p:nvPr/>
        </p:nvSpPr>
        <p:spPr>
          <a:xfrm>
            <a:off x="179388" y="2408238"/>
            <a:ext cx="1035050" cy="2449512"/>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pitchFamily="34" charset="-128"/>
              </a:rPr>
              <a:t>Organisation</a:t>
            </a:r>
          </a:p>
          <a:p>
            <a:pPr marL="0" lvl="1" algn="ctr">
              <a:lnSpc>
                <a:spcPct val="80000"/>
              </a:lnSpc>
              <a:spcAft>
                <a:spcPts val="600"/>
              </a:spcAft>
              <a:defRPr/>
            </a:pPr>
            <a:r>
              <a:rPr lang="fr-FR" sz="1200" b="1">
                <a:solidFill>
                  <a:schemeClr val="bg1"/>
                </a:solidFill>
                <a:ea typeface="ＭＳ Ｐゴシック" pitchFamily="34" charset="-128"/>
              </a:rPr>
              <a:t>Modalités</a:t>
            </a:r>
          </a:p>
        </p:txBody>
      </p:sp>
      <p:sp>
        <p:nvSpPr>
          <p:cNvPr id="22" name="Pentagon 9"/>
          <p:cNvSpPr/>
          <p:nvPr/>
        </p:nvSpPr>
        <p:spPr>
          <a:xfrm>
            <a:off x="1285875" y="2417763"/>
            <a:ext cx="3376613" cy="2413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Avec l’aide des élèves de 4</a:t>
            </a:r>
            <a:r>
              <a:rPr lang="fr-FR" sz="1100" baseline="30000">
                <a:solidFill>
                  <a:schemeClr val="tx2"/>
                </a:solidFill>
                <a:ea typeface="ＭＳ Ｐゴシック"/>
                <a:cs typeface="ＭＳ Ｐゴシック"/>
              </a:rPr>
              <a:t>ème</a:t>
            </a:r>
            <a:r>
              <a:rPr lang="fr-FR" sz="1100">
                <a:solidFill>
                  <a:schemeClr val="tx2"/>
                </a:solidFill>
                <a:ea typeface="ＭＳ Ｐゴシック"/>
                <a:cs typeface="ＭＳ Ｐゴシック"/>
              </a:rPr>
              <a:t> SEGPA section HAS, nous avons réalisé l’accueil des professionnels mais aussi des parents.</a:t>
            </a:r>
          </a:p>
          <a:p>
            <a:pPr marL="88900" lvl="3" indent="-88900" algn="just">
              <a:buFont typeface="Arial" charset="0"/>
              <a:buChar char="•"/>
              <a:tabLst>
                <a:tab pos="88900" algn="l"/>
                <a:tab pos="271463" algn="l"/>
              </a:tabLst>
            </a:pPr>
            <a:endParaRPr lang="fr-FR" sz="1100">
              <a:solidFill>
                <a:schemeClr val="tx2"/>
              </a:solidFill>
              <a:ea typeface="ＭＳ Ｐゴシック"/>
              <a:cs typeface="ＭＳ Ｐゴシック"/>
            </a:endParaRPr>
          </a:p>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Chaque élève de 3</a:t>
            </a:r>
            <a:r>
              <a:rPr lang="fr-FR" sz="1100" baseline="30000">
                <a:solidFill>
                  <a:schemeClr val="tx2"/>
                </a:solidFill>
                <a:ea typeface="ＭＳ Ｐゴシック"/>
                <a:cs typeface="ＭＳ Ｐゴシック"/>
              </a:rPr>
              <a:t>ème</a:t>
            </a:r>
            <a:r>
              <a:rPr lang="fr-FR" sz="1100">
                <a:solidFill>
                  <a:schemeClr val="tx2"/>
                </a:solidFill>
                <a:ea typeface="ＭＳ Ｐゴシック"/>
                <a:cs typeface="ＭＳ Ｐゴシック"/>
              </a:rPr>
              <a:t> a pu avoir un regard sur plusieurs métiers</a:t>
            </a:r>
          </a:p>
          <a:p>
            <a:pPr marL="88900" lvl="3" indent="-88900" algn="just">
              <a:buFont typeface="Arial" charset="0"/>
              <a:buChar char="•"/>
              <a:tabLst>
                <a:tab pos="88900" algn="l"/>
                <a:tab pos="271463" algn="l"/>
              </a:tabLst>
            </a:pPr>
            <a:endParaRPr lang="fr-FR" sz="1100">
              <a:solidFill>
                <a:schemeClr val="tx2"/>
              </a:solidFill>
              <a:ea typeface="ＭＳ Ｐゴシック"/>
              <a:cs typeface="ＭＳ Ｐゴシック"/>
            </a:endParaRPr>
          </a:p>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Puis, un oral sur les métiers a lieu en débriefing en classe</a:t>
            </a:r>
          </a:p>
          <a:p>
            <a:pPr marL="88900" lvl="3" indent="-88900" algn="just">
              <a:tabLst>
                <a:tab pos="88900" algn="l"/>
                <a:tab pos="271463" algn="l"/>
              </a:tabLst>
            </a:pPr>
            <a:endParaRPr lang="fr-FR" sz="1100">
              <a:solidFill>
                <a:schemeClr val="tx2"/>
              </a:solidFill>
              <a:ea typeface="ＭＳ Ｐゴシック"/>
              <a:cs typeface="ＭＳ Ｐゴシック"/>
            </a:endParaRPr>
          </a:p>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Bref de quoi alimenter l’appétence sur les métiers et l’Avenir</a:t>
            </a:r>
          </a:p>
          <a:p>
            <a:pPr marL="88900" lvl="3" indent="-88900" algn="just">
              <a:tabLst>
                <a:tab pos="88900" algn="l"/>
                <a:tab pos="271463" algn="l"/>
              </a:tabLst>
            </a:pPr>
            <a:r>
              <a:rPr lang="fr-FR" sz="1100">
                <a:solidFill>
                  <a:schemeClr val="tx2"/>
                </a:solidFill>
                <a:ea typeface="ＭＳ Ｐゴシック"/>
                <a:cs typeface="ＭＳ Ｐゴシック"/>
              </a:rPr>
              <a:t> </a:t>
            </a:r>
          </a:p>
        </p:txBody>
      </p:sp>
      <p:sp>
        <p:nvSpPr>
          <p:cNvPr id="26" name="Rectangle 25"/>
          <p:cNvSpPr/>
          <p:nvPr/>
        </p:nvSpPr>
        <p:spPr>
          <a:xfrm>
            <a:off x="179388" y="4933950"/>
            <a:ext cx="1035050" cy="785813"/>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Pilotage</a:t>
            </a:r>
          </a:p>
        </p:txBody>
      </p:sp>
      <p:sp>
        <p:nvSpPr>
          <p:cNvPr id="27" name="Pentagon 9"/>
          <p:cNvSpPr/>
          <p:nvPr/>
        </p:nvSpPr>
        <p:spPr>
          <a:xfrm>
            <a:off x="1285875" y="4933950"/>
            <a:ext cx="3376613" cy="792163"/>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pitchFamily="34" charset="0"/>
              <a:buChar char="•"/>
              <a:tabLst>
                <a:tab pos="271463" algn="l"/>
              </a:tabLst>
              <a:defRPr/>
            </a:pPr>
            <a:r>
              <a:rPr lang="fr-FR" sz="1100" dirty="0">
                <a:solidFill>
                  <a:schemeClr val="tx2"/>
                </a:solidFill>
                <a:ea typeface="ＭＳ Ｐゴシック" pitchFamily="34" charset="-128"/>
              </a:rPr>
              <a:t>Une enseignante, une CPE, l’équipe de direction</a:t>
            </a:r>
          </a:p>
        </p:txBody>
      </p:sp>
      <p:sp>
        <p:nvSpPr>
          <p:cNvPr id="28" name="Rectangle 27"/>
          <p:cNvSpPr/>
          <p:nvPr/>
        </p:nvSpPr>
        <p:spPr>
          <a:xfrm>
            <a:off x="176213" y="1752600"/>
            <a:ext cx="1038225" cy="566738"/>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Objectifs</a:t>
            </a:r>
          </a:p>
        </p:txBody>
      </p:sp>
      <p:sp>
        <p:nvSpPr>
          <p:cNvPr id="29" name="Pentagon 7"/>
          <p:cNvSpPr/>
          <p:nvPr/>
        </p:nvSpPr>
        <p:spPr>
          <a:xfrm>
            <a:off x="1285875" y="1752600"/>
            <a:ext cx="3362325" cy="566738"/>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pPr>
            <a:r>
              <a:rPr lang="fr-FR" sz="1100" dirty="0" smtClean="0">
                <a:solidFill>
                  <a:schemeClr val="tx2"/>
                </a:solidFill>
                <a:ea typeface="ＭＳ Ｐゴシック"/>
                <a:cs typeface="ＭＳ Ｐゴシック"/>
              </a:rPr>
              <a:t>S’ouvrir sur de nouveaux métiers</a:t>
            </a:r>
            <a:endParaRPr lang="fr-FR" sz="1100" dirty="0">
              <a:solidFill>
                <a:srgbClr val="002060"/>
              </a:solidFill>
              <a:ea typeface="ＭＳ Ｐゴシック"/>
              <a:cs typeface="ＭＳ Ｐゴシック"/>
            </a:endParaRPr>
          </a:p>
        </p:txBody>
      </p:sp>
      <p:sp>
        <p:nvSpPr>
          <p:cNvPr id="19" name="Rectangle 18"/>
          <p:cNvSpPr/>
          <p:nvPr/>
        </p:nvSpPr>
        <p:spPr>
          <a:xfrm>
            <a:off x="176213" y="5791200"/>
            <a:ext cx="1035050" cy="658813"/>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pitchFamily="34" charset="-128"/>
              </a:rPr>
              <a:t>Réalisation</a:t>
            </a:r>
          </a:p>
          <a:p>
            <a:pPr marL="0" lvl="1" algn="ctr">
              <a:lnSpc>
                <a:spcPct val="80000"/>
              </a:lnSpc>
              <a:spcAft>
                <a:spcPts val="600"/>
              </a:spcAft>
              <a:defRPr/>
            </a:pPr>
            <a:r>
              <a:rPr lang="fr-FR" sz="1200" b="1">
                <a:solidFill>
                  <a:schemeClr val="bg1"/>
                </a:solidFill>
                <a:ea typeface="ＭＳ Ｐゴシック" pitchFamily="34" charset="-128"/>
              </a:rPr>
              <a:t>Production</a:t>
            </a:r>
          </a:p>
        </p:txBody>
      </p:sp>
      <p:sp>
        <p:nvSpPr>
          <p:cNvPr id="23" name="Pentagon 9"/>
          <p:cNvSpPr/>
          <p:nvPr/>
        </p:nvSpPr>
        <p:spPr>
          <a:xfrm>
            <a:off x="1285875" y="5819775"/>
            <a:ext cx="3376613" cy="630238"/>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pPr>
            <a:r>
              <a:rPr lang="fr-FR" sz="1100">
                <a:solidFill>
                  <a:schemeClr val="tx2"/>
                </a:solidFill>
                <a:ea typeface="ＭＳ Ｐゴシック"/>
                <a:cs typeface="ＭＳ Ｐゴシック"/>
              </a:rPr>
              <a:t>Forum des métiers</a:t>
            </a:r>
          </a:p>
        </p:txBody>
      </p:sp>
      <p:sp>
        <p:nvSpPr>
          <p:cNvPr id="25" name="Rectangle 24"/>
          <p:cNvSpPr/>
          <p:nvPr/>
        </p:nvSpPr>
        <p:spPr>
          <a:xfrm>
            <a:off x="4800600" y="3606800"/>
            <a:ext cx="4248150" cy="381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Février 2014</a:t>
            </a:r>
          </a:p>
        </p:txBody>
      </p:sp>
      <p:sp>
        <p:nvSpPr>
          <p:cNvPr id="35" name="Flèche vers la droite 34"/>
          <p:cNvSpPr/>
          <p:nvPr/>
        </p:nvSpPr>
        <p:spPr>
          <a:xfrm>
            <a:off x="4826000" y="4487863"/>
            <a:ext cx="4191000" cy="1227137"/>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49173" name="AutoShape 115"/>
          <p:cNvSpPr>
            <a:spLocks noChangeArrowheads="1"/>
          </p:cNvSpPr>
          <p:nvPr/>
        </p:nvSpPr>
        <p:spPr bwMode="auto">
          <a:xfrm flipH="1">
            <a:off x="4876800" y="5164138"/>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altLang="fr-FR" sz="1100" b="1">
              <a:latin typeface="Calibri" pitchFamily="34" charset="0"/>
            </a:endParaRPr>
          </a:p>
        </p:txBody>
      </p:sp>
      <p:sp>
        <p:nvSpPr>
          <p:cNvPr id="49174" name="ZoneTexte 36"/>
          <p:cNvSpPr txBox="1">
            <a:spLocks noChangeArrowheads="1"/>
          </p:cNvSpPr>
          <p:nvPr/>
        </p:nvSpPr>
        <p:spPr bwMode="auto">
          <a:xfrm>
            <a:off x="5006975" y="5138738"/>
            <a:ext cx="741363" cy="230187"/>
          </a:xfrm>
          <a:prstGeom prst="rect">
            <a:avLst/>
          </a:prstGeom>
          <a:noFill/>
          <a:ln w="9525">
            <a:noFill/>
            <a:miter lim="800000"/>
            <a:headEnd/>
            <a:tailEnd/>
          </a:ln>
        </p:spPr>
        <p:txBody>
          <a:bodyPr>
            <a:spAutoFit/>
          </a:bodyPr>
          <a:lstStyle/>
          <a:p>
            <a:r>
              <a:rPr lang="fr-FR" altLang="fr-FR" sz="900">
                <a:solidFill>
                  <a:schemeClr val="bg1"/>
                </a:solidFill>
                <a:latin typeface="Calibri" pitchFamily="34" charset="0"/>
              </a:rPr>
              <a:t>…</a:t>
            </a:r>
          </a:p>
        </p:txBody>
      </p:sp>
      <p:sp>
        <p:nvSpPr>
          <p:cNvPr id="49175" name="AutoShape 115"/>
          <p:cNvSpPr>
            <a:spLocks noChangeArrowheads="1"/>
          </p:cNvSpPr>
          <p:nvPr/>
        </p:nvSpPr>
        <p:spPr bwMode="auto">
          <a:xfrm flipH="1">
            <a:off x="6773863" y="5059363"/>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altLang="fr-FR" sz="1100" b="1">
              <a:latin typeface="Calibri" pitchFamily="34" charset="0"/>
            </a:endParaRPr>
          </a:p>
        </p:txBody>
      </p:sp>
      <p:sp>
        <p:nvSpPr>
          <p:cNvPr id="49176" name="ZoneTexte 38"/>
          <p:cNvSpPr txBox="1">
            <a:spLocks noChangeArrowheads="1"/>
          </p:cNvSpPr>
          <p:nvPr/>
        </p:nvSpPr>
        <p:spPr bwMode="auto">
          <a:xfrm>
            <a:off x="6869113" y="5027613"/>
            <a:ext cx="747712" cy="230187"/>
          </a:xfrm>
          <a:prstGeom prst="rect">
            <a:avLst/>
          </a:prstGeom>
          <a:noFill/>
          <a:ln w="9525">
            <a:noFill/>
            <a:miter lim="800000"/>
            <a:headEnd/>
            <a:tailEnd/>
          </a:ln>
        </p:spPr>
        <p:txBody>
          <a:bodyPr>
            <a:spAutoFit/>
          </a:bodyPr>
          <a:lstStyle/>
          <a:p>
            <a:r>
              <a:rPr lang="fr-FR" altLang="fr-FR" sz="900">
                <a:solidFill>
                  <a:schemeClr val="bg1"/>
                </a:solidFill>
                <a:latin typeface="Calibri" pitchFamily="34" charset="0"/>
              </a:rPr>
              <a:t>…</a:t>
            </a:r>
          </a:p>
        </p:txBody>
      </p:sp>
      <p:sp>
        <p:nvSpPr>
          <p:cNvPr id="44" name="ZoneTexte 43"/>
          <p:cNvSpPr txBox="1"/>
          <p:nvPr/>
        </p:nvSpPr>
        <p:spPr>
          <a:xfrm>
            <a:off x="4808538" y="4025900"/>
            <a:ext cx="15160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pitchFamily="34" charset="-128"/>
            </a:endParaRPr>
          </a:p>
        </p:txBody>
      </p:sp>
      <p:sp>
        <p:nvSpPr>
          <p:cNvPr id="52" name="ZoneTexte 51"/>
          <p:cNvSpPr txBox="1"/>
          <p:nvPr/>
        </p:nvSpPr>
        <p:spPr>
          <a:xfrm>
            <a:off x="6418263" y="4025900"/>
            <a:ext cx="26336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49179" name="AutoShape 115"/>
          <p:cNvSpPr>
            <a:spLocks noChangeArrowheads="1"/>
          </p:cNvSpPr>
          <p:nvPr/>
        </p:nvSpPr>
        <p:spPr bwMode="auto">
          <a:xfrm flipH="1">
            <a:off x="5834063" y="5059363"/>
            <a:ext cx="144462"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altLang="fr-FR" sz="1100" b="1">
              <a:latin typeface="Calibri" pitchFamily="34" charset="0"/>
            </a:endParaRPr>
          </a:p>
        </p:txBody>
      </p:sp>
      <p:sp>
        <p:nvSpPr>
          <p:cNvPr id="49180" name="ZoneTexte 58"/>
          <p:cNvSpPr txBox="1">
            <a:spLocks noChangeArrowheads="1"/>
          </p:cNvSpPr>
          <p:nvPr/>
        </p:nvSpPr>
        <p:spPr bwMode="auto">
          <a:xfrm>
            <a:off x="5938838" y="5027613"/>
            <a:ext cx="936625" cy="230187"/>
          </a:xfrm>
          <a:prstGeom prst="rect">
            <a:avLst/>
          </a:prstGeom>
          <a:noFill/>
          <a:ln w="9525">
            <a:noFill/>
            <a:miter lim="800000"/>
            <a:headEnd/>
            <a:tailEnd/>
          </a:ln>
        </p:spPr>
        <p:txBody>
          <a:bodyPr>
            <a:spAutoFit/>
          </a:bodyPr>
          <a:lstStyle/>
          <a:p>
            <a:r>
              <a:rPr lang="fr-FR" altLang="fr-FR" sz="900">
                <a:solidFill>
                  <a:schemeClr val="bg1"/>
                </a:solidFill>
                <a:latin typeface="Calibri" pitchFamily="34" charset="0"/>
              </a:rPr>
              <a:t>…</a:t>
            </a:r>
          </a:p>
        </p:txBody>
      </p:sp>
      <p:sp>
        <p:nvSpPr>
          <p:cNvPr id="49181" name="AutoShape 115"/>
          <p:cNvSpPr>
            <a:spLocks noChangeArrowheads="1"/>
          </p:cNvSpPr>
          <p:nvPr/>
        </p:nvSpPr>
        <p:spPr bwMode="auto">
          <a:xfrm flipH="1">
            <a:off x="7493000" y="5059363"/>
            <a:ext cx="144463"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altLang="fr-FR" sz="1100" b="1">
              <a:latin typeface="Calibri" pitchFamily="34" charset="0"/>
            </a:endParaRPr>
          </a:p>
        </p:txBody>
      </p:sp>
      <p:sp>
        <p:nvSpPr>
          <p:cNvPr id="49182" name="ZoneTexte 60"/>
          <p:cNvSpPr txBox="1">
            <a:spLocks noChangeArrowheads="1"/>
          </p:cNvSpPr>
          <p:nvPr/>
        </p:nvSpPr>
        <p:spPr bwMode="auto">
          <a:xfrm>
            <a:off x="7597775" y="4949825"/>
            <a:ext cx="747713" cy="230188"/>
          </a:xfrm>
          <a:prstGeom prst="rect">
            <a:avLst/>
          </a:prstGeom>
          <a:noFill/>
          <a:ln w="9525">
            <a:noFill/>
            <a:miter lim="800000"/>
            <a:headEnd/>
            <a:tailEnd/>
          </a:ln>
        </p:spPr>
        <p:txBody>
          <a:bodyPr>
            <a:spAutoFit/>
          </a:bodyPr>
          <a:lstStyle/>
          <a:p>
            <a:r>
              <a:rPr lang="fr-FR" altLang="fr-FR" sz="900">
                <a:solidFill>
                  <a:schemeClr val="bg1"/>
                </a:solidFill>
                <a:latin typeface="Calibri" pitchFamily="34" charset="0"/>
              </a:rPr>
              <a:t>…</a:t>
            </a:r>
          </a:p>
        </p:txBody>
      </p:sp>
      <p:sp>
        <p:nvSpPr>
          <p:cNvPr id="49183" name="AutoShape 115"/>
          <p:cNvSpPr>
            <a:spLocks noChangeArrowheads="1"/>
          </p:cNvSpPr>
          <p:nvPr/>
        </p:nvSpPr>
        <p:spPr bwMode="auto">
          <a:xfrm flipH="1">
            <a:off x="8115300" y="5054600"/>
            <a:ext cx="144463" cy="144463"/>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altLang="fr-FR" sz="1100" b="1">
              <a:latin typeface="Calibri" pitchFamily="34" charset="0"/>
            </a:endParaRPr>
          </a:p>
        </p:txBody>
      </p:sp>
      <p:sp>
        <p:nvSpPr>
          <p:cNvPr id="49184" name="ZoneTexte 67"/>
          <p:cNvSpPr txBox="1">
            <a:spLocks noChangeArrowheads="1"/>
          </p:cNvSpPr>
          <p:nvPr/>
        </p:nvSpPr>
        <p:spPr bwMode="auto">
          <a:xfrm>
            <a:off x="8210550" y="5002213"/>
            <a:ext cx="900113" cy="230187"/>
          </a:xfrm>
          <a:prstGeom prst="rect">
            <a:avLst/>
          </a:prstGeom>
          <a:noFill/>
          <a:ln w="9525">
            <a:noFill/>
            <a:miter lim="800000"/>
            <a:headEnd/>
            <a:tailEnd/>
          </a:ln>
        </p:spPr>
        <p:txBody>
          <a:bodyPr>
            <a:spAutoFit/>
          </a:bodyPr>
          <a:lstStyle/>
          <a:p>
            <a:r>
              <a:rPr lang="fr-FR" altLang="fr-FR" sz="900">
                <a:solidFill>
                  <a:schemeClr val="bg1"/>
                </a:solidFill>
                <a:latin typeface="Calibri" pitchFamily="34" charset="0"/>
              </a:rPr>
              <a:t>…</a:t>
            </a:r>
          </a:p>
        </p:txBody>
      </p:sp>
      <p:sp>
        <p:nvSpPr>
          <p:cNvPr id="49185" name="AutoShape 115"/>
          <p:cNvSpPr>
            <a:spLocks noChangeArrowheads="1"/>
          </p:cNvSpPr>
          <p:nvPr/>
        </p:nvSpPr>
        <p:spPr bwMode="auto">
          <a:xfrm flipH="1">
            <a:off x="5003800" y="4840288"/>
            <a:ext cx="185738"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altLang="fr-FR" sz="1100" b="1">
              <a:latin typeface="Calibri" pitchFamily="34" charset="0"/>
            </a:endParaRPr>
          </a:p>
        </p:txBody>
      </p:sp>
      <p:sp>
        <p:nvSpPr>
          <p:cNvPr id="49186" name="ZoneTexte 36"/>
          <p:cNvSpPr txBox="1">
            <a:spLocks noChangeArrowheads="1"/>
          </p:cNvSpPr>
          <p:nvPr/>
        </p:nvSpPr>
        <p:spPr bwMode="auto">
          <a:xfrm>
            <a:off x="5133975" y="4759325"/>
            <a:ext cx="962025" cy="230188"/>
          </a:xfrm>
          <a:prstGeom prst="rect">
            <a:avLst/>
          </a:prstGeom>
          <a:noFill/>
          <a:ln w="9525">
            <a:noFill/>
            <a:miter lim="800000"/>
            <a:headEnd/>
            <a:tailEnd/>
          </a:ln>
        </p:spPr>
        <p:txBody>
          <a:bodyPr>
            <a:spAutoFit/>
          </a:bodyPr>
          <a:lstStyle/>
          <a:p>
            <a:r>
              <a:rPr lang="fr-FR" altLang="fr-FR" sz="900">
                <a:solidFill>
                  <a:schemeClr val="bg1"/>
                </a:solidFill>
                <a:latin typeface="Calibri" pitchFamily="34" charset="0"/>
              </a:rPr>
              <a:t>…</a:t>
            </a:r>
          </a:p>
        </p:txBody>
      </p:sp>
      <p:pic>
        <p:nvPicPr>
          <p:cNvPr id="49188" name="Image 36"/>
          <p:cNvPicPr>
            <a:picLocks noChangeAspect="1" noChangeArrowheads="1"/>
          </p:cNvPicPr>
          <p:nvPr/>
        </p:nvPicPr>
        <p:blipFill>
          <a:blip r:embed="rId3"/>
          <a:srcRect/>
          <a:stretch>
            <a:fillRect/>
          </a:stretch>
        </p:blipFill>
        <p:spPr bwMode="auto">
          <a:xfrm>
            <a:off x="5651500" y="1196975"/>
            <a:ext cx="1662113" cy="208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54275"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54279" name="ZoneTexte 11"/>
          <p:cNvSpPr txBox="1">
            <a:spLocks noChangeArrowheads="1"/>
          </p:cNvSpPr>
          <p:nvPr/>
        </p:nvSpPr>
        <p:spPr bwMode="auto">
          <a:xfrm>
            <a:off x="327025" y="323850"/>
            <a:ext cx="8602663" cy="457200"/>
          </a:xfrm>
          <a:prstGeom prst="rect">
            <a:avLst/>
          </a:prstGeom>
          <a:noFill/>
          <a:ln w="9525">
            <a:noFill/>
            <a:miter lim="800000"/>
            <a:headEnd/>
            <a:tailEnd/>
          </a:ln>
        </p:spPr>
        <p:txBody>
          <a:bodyPr>
            <a:spAutoFit/>
          </a:bodyPr>
          <a:lstStyle/>
          <a:p>
            <a:r>
              <a:rPr lang="fr-FR" sz="2200">
                <a:solidFill>
                  <a:srgbClr val="604A7B"/>
                </a:solidFill>
                <a:latin typeface="Calibri" pitchFamily="34" charset="0"/>
              </a:rPr>
              <a:t>Ma vie dans 10 ans </a:t>
            </a:r>
            <a:r>
              <a:rPr lang="fr-FR" sz="2400">
                <a:solidFill>
                  <a:srgbClr val="604A7B"/>
                </a:solidFill>
                <a:latin typeface="Calibri" pitchFamily="34" charset="0"/>
              </a:rPr>
              <a:t> </a:t>
            </a:r>
          </a:p>
        </p:txBody>
      </p:sp>
      <p:sp>
        <p:nvSpPr>
          <p:cNvPr id="16" name="Rectangle 15"/>
          <p:cNvSpPr/>
          <p:nvPr/>
        </p:nvSpPr>
        <p:spPr>
          <a:xfrm>
            <a:off x="192088" y="1231900"/>
            <a:ext cx="1022350" cy="4445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Publics</a:t>
            </a:r>
            <a:endParaRPr lang="fr-FR" sz="1400" b="1">
              <a:solidFill>
                <a:schemeClr val="bg1"/>
              </a:solidFill>
              <a:ea typeface="ＭＳ Ｐゴシック" charset="-128"/>
            </a:endParaRPr>
          </a:p>
        </p:txBody>
      </p:sp>
      <p:sp>
        <p:nvSpPr>
          <p:cNvPr id="18" name="Pentagon 7"/>
          <p:cNvSpPr/>
          <p:nvPr/>
        </p:nvSpPr>
        <p:spPr>
          <a:xfrm>
            <a:off x="1285875" y="1231900"/>
            <a:ext cx="3362325" cy="4445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Elèves des lycées</a:t>
            </a:r>
          </a:p>
        </p:txBody>
      </p:sp>
      <p:sp>
        <p:nvSpPr>
          <p:cNvPr id="21" name="Rectangle 20"/>
          <p:cNvSpPr/>
          <p:nvPr/>
        </p:nvSpPr>
        <p:spPr>
          <a:xfrm>
            <a:off x="195263" y="2417763"/>
            <a:ext cx="1019175" cy="2413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pitchFamily="34" charset="-128"/>
              </a:rPr>
              <a:t>Organisation</a:t>
            </a:r>
          </a:p>
          <a:p>
            <a:pPr marL="0" lvl="1" algn="ctr">
              <a:lnSpc>
                <a:spcPct val="80000"/>
              </a:lnSpc>
              <a:spcAft>
                <a:spcPts val="600"/>
              </a:spcAft>
              <a:defRPr/>
            </a:pPr>
            <a:r>
              <a:rPr lang="fr-FR" sz="1200" b="1">
                <a:solidFill>
                  <a:schemeClr val="bg1"/>
                </a:solidFill>
                <a:ea typeface="ＭＳ Ｐゴシック" pitchFamily="34" charset="-128"/>
              </a:rPr>
              <a:t>Modalités</a:t>
            </a:r>
          </a:p>
        </p:txBody>
      </p:sp>
      <p:sp>
        <p:nvSpPr>
          <p:cNvPr id="22" name="Pentagon 9"/>
          <p:cNvSpPr/>
          <p:nvPr/>
        </p:nvSpPr>
        <p:spPr>
          <a:xfrm>
            <a:off x="1285875" y="2417763"/>
            <a:ext cx="3376613" cy="2413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Etape 1 : Réalisation d’affiches</a:t>
            </a:r>
          </a:p>
          <a:p>
            <a:pPr marL="88900" lvl="3" indent="-88900" algn="just">
              <a:tabLst>
                <a:tab pos="88900" algn="l"/>
                <a:tab pos="271463" algn="l"/>
              </a:tabLst>
            </a:pPr>
            <a:r>
              <a:rPr lang="fr-FR" sz="1100">
                <a:solidFill>
                  <a:schemeClr val="tx2"/>
                </a:solidFill>
                <a:ea typeface="ＭＳ Ｐゴシック"/>
                <a:cs typeface="ＭＳ Ｐゴシック"/>
              </a:rPr>
              <a:t>	Chaque élève réalise une affiche personnelle sous word au format A3 à partir d’images numériques recherchées sur Internet. Cette affiche représente les éléments caractéristiques de sa vie dans 10 ans</a:t>
            </a:r>
          </a:p>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Etape 2 : Exposition  </a:t>
            </a:r>
          </a:p>
          <a:p>
            <a:pPr marL="88900" lvl="3" indent="-88900" algn="just">
              <a:tabLst>
                <a:tab pos="88900" algn="l"/>
                <a:tab pos="271463" algn="l"/>
              </a:tabLst>
            </a:pPr>
            <a:r>
              <a:rPr lang="fr-FR" sz="1100">
                <a:solidFill>
                  <a:schemeClr val="tx2"/>
                </a:solidFill>
                <a:ea typeface="ＭＳ Ｐゴシック"/>
                <a:cs typeface="ＭＳ Ｐゴシック"/>
              </a:rPr>
              <a:t>	Toutes les affiches sont exposées dans le hall du lycée pendant deux semaines</a:t>
            </a:r>
          </a:p>
          <a:p>
            <a:pPr marL="88900" lvl="3" indent="-88900" algn="just">
              <a:buFont typeface="Arial" charset="0"/>
              <a:buChar char="•"/>
              <a:tabLst>
                <a:tab pos="88900" algn="l"/>
                <a:tab pos="271463" algn="l"/>
              </a:tabLst>
            </a:pPr>
            <a:r>
              <a:rPr lang="fr-FR" sz="1100">
                <a:solidFill>
                  <a:schemeClr val="tx2"/>
                </a:solidFill>
                <a:ea typeface="ＭＳ Ｐゴシック"/>
                <a:cs typeface="ＭＳ Ｐゴシック"/>
              </a:rPr>
              <a:t>Etape 3 : Présentation des affiches et débat</a:t>
            </a:r>
          </a:p>
          <a:p>
            <a:pPr marL="88900" lvl="3" indent="-88900" algn="just">
              <a:tabLst>
                <a:tab pos="88900" algn="l"/>
                <a:tab pos="271463" algn="l"/>
              </a:tabLst>
            </a:pPr>
            <a:r>
              <a:rPr lang="fr-FR" sz="1100">
                <a:solidFill>
                  <a:schemeClr val="tx2"/>
                </a:solidFill>
                <a:ea typeface="ＭＳ Ｐゴシック"/>
                <a:cs typeface="ＭＳ Ｐゴシック"/>
              </a:rPr>
              <a:t>	L’affiche est-elle réaliste ? Que faudrait-il pour qu’elle le devienne? Quelle est la place de mes études dans cette évolution ? </a:t>
            </a:r>
          </a:p>
        </p:txBody>
      </p:sp>
      <p:sp>
        <p:nvSpPr>
          <p:cNvPr id="26" name="Rectangle 25"/>
          <p:cNvSpPr/>
          <p:nvPr/>
        </p:nvSpPr>
        <p:spPr>
          <a:xfrm>
            <a:off x="195263" y="4933950"/>
            <a:ext cx="1019175" cy="785813"/>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Pilotage</a:t>
            </a:r>
          </a:p>
        </p:txBody>
      </p:sp>
      <p:sp>
        <p:nvSpPr>
          <p:cNvPr id="27" name="Pentagon 9"/>
          <p:cNvSpPr/>
          <p:nvPr/>
        </p:nvSpPr>
        <p:spPr>
          <a:xfrm>
            <a:off x="1285875" y="4933950"/>
            <a:ext cx="3376613" cy="792163"/>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pPr>
            <a:r>
              <a:rPr lang="fr-FR" sz="1100">
                <a:solidFill>
                  <a:schemeClr val="tx2"/>
                </a:solidFill>
                <a:ea typeface="ＭＳ Ｐゴシック"/>
                <a:cs typeface="ＭＳ Ｐゴシック"/>
              </a:rPr>
              <a:t>Proviseur</a:t>
            </a:r>
          </a:p>
        </p:txBody>
      </p:sp>
      <p:sp>
        <p:nvSpPr>
          <p:cNvPr id="28" name="Rectangle 27"/>
          <p:cNvSpPr/>
          <p:nvPr/>
        </p:nvSpPr>
        <p:spPr>
          <a:xfrm>
            <a:off x="192088" y="1752600"/>
            <a:ext cx="1022350" cy="566738"/>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Objectifs</a:t>
            </a:r>
          </a:p>
        </p:txBody>
      </p:sp>
      <p:sp>
        <p:nvSpPr>
          <p:cNvPr id="29" name="Pentagon 7"/>
          <p:cNvSpPr/>
          <p:nvPr/>
        </p:nvSpPr>
        <p:spPr>
          <a:xfrm>
            <a:off x="1285875" y="1752600"/>
            <a:ext cx="3362325" cy="566738"/>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pPr>
            <a:r>
              <a:rPr lang="fr-FR" sz="1100">
                <a:solidFill>
                  <a:schemeClr val="tx2"/>
                </a:solidFill>
                <a:ea typeface="ＭＳ Ｐゴシック"/>
                <a:cs typeface="ＭＳ Ｐゴシック"/>
              </a:rPr>
              <a:t>Se projeter dans un avenir à moyen terme</a:t>
            </a:r>
          </a:p>
          <a:p>
            <a:pPr marL="88900" lvl="3" indent="-88900" algn="just">
              <a:buFont typeface="Arial" charset="0"/>
              <a:buChar char="•"/>
              <a:tabLst>
                <a:tab pos="271463" algn="l"/>
              </a:tabLst>
            </a:pPr>
            <a:r>
              <a:rPr lang="fr-FR" sz="1100">
                <a:solidFill>
                  <a:schemeClr val="tx2"/>
                </a:solidFill>
                <a:ea typeface="ＭＳ Ｐゴシック"/>
                <a:cs typeface="ＭＳ Ｐゴシック"/>
              </a:rPr>
              <a:t>Ancrer l’accrochage scolaire comme valeur de l’élévation personnelle, sociale et professionnelle</a:t>
            </a:r>
          </a:p>
        </p:txBody>
      </p:sp>
      <p:sp>
        <p:nvSpPr>
          <p:cNvPr id="19" name="Rectangle 18"/>
          <p:cNvSpPr/>
          <p:nvPr/>
        </p:nvSpPr>
        <p:spPr>
          <a:xfrm>
            <a:off x="192088" y="5791200"/>
            <a:ext cx="1019175" cy="658813"/>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pitchFamily="34" charset="-128"/>
              </a:rPr>
              <a:t>Réalisation</a:t>
            </a:r>
          </a:p>
          <a:p>
            <a:pPr marL="0" lvl="1" algn="ctr">
              <a:lnSpc>
                <a:spcPct val="80000"/>
              </a:lnSpc>
              <a:spcAft>
                <a:spcPts val="600"/>
              </a:spcAft>
              <a:defRPr/>
            </a:pPr>
            <a:r>
              <a:rPr lang="fr-FR" sz="1200" b="1">
                <a:solidFill>
                  <a:schemeClr val="bg1"/>
                </a:solidFill>
                <a:ea typeface="ＭＳ Ｐゴシック" pitchFamily="34" charset="-128"/>
              </a:rPr>
              <a:t>Production</a:t>
            </a:r>
          </a:p>
        </p:txBody>
      </p:sp>
      <p:sp>
        <p:nvSpPr>
          <p:cNvPr id="23" name="Pentagon 9"/>
          <p:cNvSpPr/>
          <p:nvPr/>
        </p:nvSpPr>
        <p:spPr>
          <a:xfrm>
            <a:off x="1285875" y="5791200"/>
            <a:ext cx="3376613" cy="658813"/>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pitchFamily="34" charset="0"/>
              <a:buChar char="•"/>
              <a:tabLst>
                <a:tab pos="271463" algn="l"/>
              </a:tabLst>
              <a:defRPr/>
            </a:pPr>
            <a:r>
              <a:rPr lang="fr-FR" sz="1100" dirty="0">
                <a:solidFill>
                  <a:schemeClr val="tx2"/>
                </a:solidFill>
                <a:ea typeface="ＭＳ Ｐゴシック" pitchFamily="34" charset="-128"/>
              </a:rPr>
              <a:t>Affiches en version numérique et imprimées au format A3 couleur</a:t>
            </a:r>
          </a:p>
          <a:p>
            <a:pPr marL="88900" lvl="3" indent="-88900" algn="just">
              <a:buFont typeface="Arial" pitchFamily="34" charset="0"/>
              <a:buChar char="•"/>
              <a:tabLst>
                <a:tab pos="271463" algn="l"/>
              </a:tabLst>
              <a:defRPr/>
            </a:pPr>
            <a:r>
              <a:rPr lang="fr-FR" sz="1100" dirty="0">
                <a:solidFill>
                  <a:schemeClr val="tx2"/>
                </a:solidFill>
                <a:ea typeface="ＭＳ Ｐゴシック" pitchFamily="34" charset="-128"/>
              </a:rPr>
              <a:t>Exposition</a:t>
            </a:r>
          </a:p>
          <a:p>
            <a:pPr marL="88900" lvl="3" indent="-88900" algn="just">
              <a:buFont typeface="Arial" pitchFamily="34" charset="0"/>
              <a:buChar char="•"/>
              <a:tabLst>
                <a:tab pos="271463" algn="l"/>
              </a:tabLst>
              <a:defRPr/>
            </a:pPr>
            <a:r>
              <a:rPr lang="fr-FR" sz="1100" dirty="0">
                <a:solidFill>
                  <a:schemeClr val="tx2"/>
                </a:solidFill>
                <a:ea typeface="ＭＳ Ｐゴシック" pitchFamily="34" charset="-128"/>
              </a:rPr>
              <a:t>Débat</a:t>
            </a:r>
          </a:p>
        </p:txBody>
      </p:sp>
      <p:sp>
        <p:nvSpPr>
          <p:cNvPr id="25" name="Rectangle 24"/>
          <p:cNvSpPr/>
          <p:nvPr/>
        </p:nvSpPr>
        <p:spPr>
          <a:xfrm>
            <a:off x="4800600" y="3606800"/>
            <a:ext cx="4248150" cy="381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Calendrier</a:t>
            </a:r>
          </a:p>
        </p:txBody>
      </p:sp>
      <p:sp>
        <p:nvSpPr>
          <p:cNvPr id="35" name="Flèche vers la droite 34"/>
          <p:cNvSpPr/>
          <p:nvPr/>
        </p:nvSpPr>
        <p:spPr>
          <a:xfrm>
            <a:off x="4826000" y="4487863"/>
            <a:ext cx="4191000" cy="1227137"/>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54293" name="AutoShape 115"/>
          <p:cNvSpPr>
            <a:spLocks noChangeArrowheads="1"/>
          </p:cNvSpPr>
          <p:nvPr/>
        </p:nvSpPr>
        <p:spPr bwMode="auto">
          <a:xfrm flipH="1">
            <a:off x="4868863" y="5035550"/>
            <a:ext cx="142875" cy="144463"/>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54294" name="ZoneTexte 36"/>
          <p:cNvSpPr txBox="1">
            <a:spLocks noChangeArrowheads="1"/>
          </p:cNvSpPr>
          <p:nvPr/>
        </p:nvSpPr>
        <p:spPr bwMode="auto">
          <a:xfrm>
            <a:off x="5018088" y="5011738"/>
            <a:ext cx="1501775" cy="230187"/>
          </a:xfrm>
          <a:prstGeom prst="rect">
            <a:avLst/>
          </a:prstGeom>
          <a:noFill/>
          <a:ln w="9525">
            <a:noFill/>
            <a:miter lim="800000"/>
            <a:headEnd/>
            <a:tailEnd/>
          </a:ln>
        </p:spPr>
        <p:txBody>
          <a:bodyPr>
            <a:spAutoFit/>
          </a:bodyPr>
          <a:lstStyle/>
          <a:p>
            <a:r>
              <a:rPr lang="fr-FR" sz="900">
                <a:solidFill>
                  <a:schemeClr val="bg1"/>
                </a:solidFill>
                <a:latin typeface="Calibri" pitchFamily="34" charset="0"/>
              </a:rPr>
              <a:t>Réalisation des affiches</a:t>
            </a:r>
          </a:p>
        </p:txBody>
      </p:sp>
      <p:sp>
        <p:nvSpPr>
          <p:cNvPr id="54295" name="AutoShape 115"/>
          <p:cNvSpPr>
            <a:spLocks noChangeArrowheads="1"/>
          </p:cNvSpPr>
          <p:nvPr/>
        </p:nvSpPr>
        <p:spPr bwMode="auto">
          <a:xfrm flipH="1">
            <a:off x="6773863" y="5059363"/>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54296" name="ZoneTexte 38"/>
          <p:cNvSpPr txBox="1">
            <a:spLocks noChangeArrowheads="1"/>
          </p:cNvSpPr>
          <p:nvPr/>
        </p:nvSpPr>
        <p:spPr bwMode="auto">
          <a:xfrm>
            <a:off x="6869113" y="5027613"/>
            <a:ext cx="747712" cy="230187"/>
          </a:xfrm>
          <a:prstGeom prst="rect">
            <a:avLst/>
          </a:prstGeom>
          <a:noFill/>
          <a:ln w="9525">
            <a:noFill/>
            <a:miter lim="800000"/>
            <a:headEnd/>
            <a:tailEnd/>
          </a:ln>
        </p:spPr>
        <p:txBody>
          <a:bodyPr>
            <a:spAutoFit/>
          </a:bodyPr>
          <a:lstStyle/>
          <a:p>
            <a:r>
              <a:rPr lang="fr-FR" sz="900">
                <a:solidFill>
                  <a:schemeClr val="bg1"/>
                </a:solidFill>
                <a:latin typeface="Calibri" pitchFamily="34" charset="0"/>
              </a:rPr>
              <a:t>Exposition</a:t>
            </a:r>
          </a:p>
        </p:txBody>
      </p:sp>
      <p:sp>
        <p:nvSpPr>
          <p:cNvPr id="44" name="ZoneTexte 43"/>
          <p:cNvSpPr txBox="1"/>
          <p:nvPr/>
        </p:nvSpPr>
        <p:spPr>
          <a:xfrm>
            <a:off x="4808538" y="4025900"/>
            <a:ext cx="15160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pPr>
            <a:r>
              <a:rPr lang="fr-FR" sz="1000" b="1" dirty="0" smtClean="0">
                <a:solidFill>
                  <a:schemeClr val="bg1"/>
                </a:solidFill>
                <a:ea typeface="ＭＳ Ｐゴシック" charset="-128"/>
              </a:rPr>
              <a:t>Préparation</a:t>
            </a:r>
            <a:endParaRPr lang="fr-FR" sz="1000" b="1" dirty="0">
              <a:solidFill>
                <a:schemeClr val="bg1"/>
              </a:solidFill>
              <a:ea typeface="ＭＳ Ｐゴシック"/>
              <a:cs typeface="ＭＳ Ｐゴシック"/>
            </a:endParaRPr>
          </a:p>
        </p:txBody>
      </p:sp>
      <p:sp>
        <p:nvSpPr>
          <p:cNvPr id="52" name="ZoneTexte 51"/>
          <p:cNvSpPr txBox="1"/>
          <p:nvPr/>
        </p:nvSpPr>
        <p:spPr>
          <a:xfrm>
            <a:off x="6418263" y="4025900"/>
            <a:ext cx="26336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54299" name="AutoShape 115"/>
          <p:cNvSpPr>
            <a:spLocks noChangeArrowheads="1"/>
          </p:cNvSpPr>
          <p:nvPr/>
        </p:nvSpPr>
        <p:spPr bwMode="auto">
          <a:xfrm flipH="1">
            <a:off x="8115300" y="5054600"/>
            <a:ext cx="144463" cy="144463"/>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54300" name="ZoneTexte 67"/>
          <p:cNvSpPr txBox="1">
            <a:spLocks noChangeArrowheads="1"/>
          </p:cNvSpPr>
          <p:nvPr/>
        </p:nvSpPr>
        <p:spPr bwMode="auto">
          <a:xfrm>
            <a:off x="8210550" y="5002213"/>
            <a:ext cx="900113" cy="230187"/>
          </a:xfrm>
          <a:prstGeom prst="rect">
            <a:avLst/>
          </a:prstGeom>
          <a:noFill/>
          <a:ln w="9525">
            <a:noFill/>
            <a:miter lim="800000"/>
            <a:headEnd/>
            <a:tailEnd/>
          </a:ln>
        </p:spPr>
        <p:txBody>
          <a:bodyPr>
            <a:spAutoFit/>
          </a:bodyPr>
          <a:lstStyle/>
          <a:p>
            <a:r>
              <a:rPr lang="fr-FR" sz="900">
                <a:solidFill>
                  <a:schemeClr val="bg1"/>
                </a:solidFill>
                <a:latin typeface="Calibri" pitchFamily="34" charset="0"/>
              </a:rPr>
              <a:t>Débats</a:t>
            </a:r>
          </a:p>
        </p:txBody>
      </p:sp>
      <p:sp>
        <p:nvSpPr>
          <p:cNvPr id="54301" name="Espace réservé du numéro de diapositive 3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228966F-5E60-4FE9-97CD-E75070F4484E}" type="slidenum">
              <a:rPr lang="fr-FR" sz="1200">
                <a:solidFill>
                  <a:srgbClr val="898989"/>
                </a:solidFill>
                <a:latin typeface="Calibri" pitchFamily="34" charset="0"/>
              </a:rPr>
              <a:pPr algn="r"/>
              <a:t>34</a:t>
            </a:fld>
            <a:endParaRPr lang="fr-FR" sz="1200">
              <a:solidFill>
                <a:srgbClr val="898989"/>
              </a:solidFill>
              <a:latin typeface="Calibri" pitchFamily="34" charset="0"/>
            </a:endParaRPr>
          </a:p>
        </p:txBody>
      </p:sp>
      <p:pic>
        <p:nvPicPr>
          <p:cNvPr id="31" name="Picture 30" descr="http://lachepaslecole.ac-versailles.fr/squelettes/evry_origine.jpg"/>
          <p:cNvPicPr>
            <a:picLocks noChangeAspect="1" noChangeArrowheads="1"/>
          </p:cNvPicPr>
          <p:nvPr/>
        </p:nvPicPr>
        <p:blipFill>
          <a:blip r:embed="rId2" cstate="print"/>
          <a:srcRect/>
          <a:stretch>
            <a:fillRect/>
          </a:stretch>
        </p:blipFill>
        <p:spPr bwMode="auto">
          <a:xfrm>
            <a:off x="5699674" y="1192290"/>
            <a:ext cx="2376488" cy="2376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fr-FR" altLang="fr-FR" sz="1800">
              <a:latin typeface="Calibri" pitchFamily="34" charset="0"/>
            </a:endParaRPr>
          </a:p>
        </p:txBody>
      </p:sp>
      <p:sp>
        <p:nvSpPr>
          <p:cNvPr id="2051"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fr-FR" altLang="fr-FR" sz="1800">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solidFill>
                <a:srgbClr val="FFFFFF"/>
              </a:solidFill>
              <a:ea typeface="ＭＳ Ｐゴシック" charset="-128"/>
            </a:endParaRPr>
          </a:p>
        </p:txBody>
      </p:sp>
      <p:sp>
        <p:nvSpPr>
          <p:cNvPr id="2055" name="ZoneTexte 11"/>
          <p:cNvSpPr txBox="1">
            <a:spLocks noChangeArrowheads="1"/>
          </p:cNvSpPr>
          <p:nvPr/>
        </p:nvSpPr>
        <p:spPr bwMode="auto">
          <a:xfrm>
            <a:off x="327025" y="323850"/>
            <a:ext cx="8602663"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fr-FR" altLang="fr-FR" sz="2200" dirty="0">
                <a:solidFill>
                  <a:srgbClr val="604A7B"/>
                </a:solidFill>
                <a:latin typeface="Calibri" pitchFamily="34" charset="0"/>
              </a:rPr>
              <a:t>Réunion – débat : Mallette des parents </a:t>
            </a:r>
            <a:r>
              <a:rPr lang="fr-FR" altLang="fr-FR" sz="2200" dirty="0" smtClean="0">
                <a:solidFill>
                  <a:srgbClr val="604A7B"/>
                </a:solidFill>
                <a:latin typeface="Calibri" pitchFamily="34" charset="0"/>
              </a:rPr>
              <a:t>3</a:t>
            </a:r>
            <a:r>
              <a:rPr lang="fr-FR" altLang="fr-FR" sz="2200" baseline="30000" dirty="0" smtClean="0">
                <a:solidFill>
                  <a:srgbClr val="604A7B"/>
                </a:solidFill>
                <a:latin typeface="Calibri" pitchFamily="34" charset="0"/>
              </a:rPr>
              <a:t>ème</a:t>
            </a:r>
            <a:r>
              <a:rPr lang="fr-FR" altLang="fr-FR" sz="2200" dirty="0" smtClean="0">
                <a:solidFill>
                  <a:srgbClr val="604A7B"/>
                </a:solidFill>
                <a:latin typeface="Calibri" pitchFamily="34" charset="0"/>
              </a:rPr>
              <a:t>  </a:t>
            </a:r>
            <a:endParaRPr lang="fr-FR" altLang="fr-FR" dirty="0">
              <a:solidFill>
                <a:srgbClr val="604A7B"/>
              </a:solidFill>
              <a:latin typeface="Calibri" pitchFamily="34" charset="0"/>
            </a:endParaRPr>
          </a:p>
        </p:txBody>
      </p:sp>
      <p:sp>
        <p:nvSpPr>
          <p:cNvPr id="16" name="Rectangle 15"/>
          <p:cNvSpPr/>
          <p:nvPr/>
        </p:nvSpPr>
        <p:spPr>
          <a:xfrm>
            <a:off x="179388" y="1125538"/>
            <a:ext cx="1022350" cy="515937"/>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Publics</a:t>
            </a:r>
            <a:endParaRPr lang="fr-FR" sz="1400" b="1">
              <a:solidFill>
                <a:schemeClr val="bg1"/>
              </a:solidFill>
              <a:ea typeface="ＭＳ Ｐゴシック" charset="-128"/>
            </a:endParaRPr>
          </a:p>
        </p:txBody>
      </p:sp>
      <p:sp>
        <p:nvSpPr>
          <p:cNvPr id="18" name="Pentagon 7"/>
          <p:cNvSpPr/>
          <p:nvPr/>
        </p:nvSpPr>
        <p:spPr>
          <a:xfrm>
            <a:off x="1285875" y="1052513"/>
            <a:ext cx="3362325" cy="6477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defRPr/>
            </a:pPr>
            <a:r>
              <a:rPr lang="fr-FR" sz="1100">
                <a:solidFill>
                  <a:schemeClr val="tx2"/>
                </a:solidFill>
                <a:ea typeface="ＭＳ Ｐゴシック" pitchFamily="34" charset="-128"/>
              </a:rPr>
              <a:t>Parents d’élèves de 3ème du collège Senghor de CORBEIL en ciblant particulièrement ceux éloignés du système éducatif</a:t>
            </a:r>
          </a:p>
        </p:txBody>
      </p:sp>
      <p:sp>
        <p:nvSpPr>
          <p:cNvPr id="21" name="Rectangle 20"/>
          <p:cNvSpPr/>
          <p:nvPr/>
        </p:nvSpPr>
        <p:spPr>
          <a:xfrm>
            <a:off x="179388" y="2420938"/>
            <a:ext cx="1008062" cy="2413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100" b="1">
                <a:solidFill>
                  <a:schemeClr val="bg1"/>
                </a:solidFill>
                <a:ea typeface="ＭＳ Ｐゴシック" pitchFamily="34" charset="-128"/>
              </a:rPr>
              <a:t>Organisation</a:t>
            </a:r>
          </a:p>
          <a:p>
            <a:pPr marL="0" lvl="1" algn="ctr">
              <a:lnSpc>
                <a:spcPct val="80000"/>
              </a:lnSpc>
              <a:spcAft>
                <a:spcPts val="600"/>
              </a:spcAft>
              <a:defRPr/>
            </a:pPr>
            <a:r>
              <a:rPr lang="fr-FR" sz="1100" b="1">
                <a:solidFill>
                  <a:schemeClr val="bg1"/>
                </a:solidFill>
                <a:ea typeface="ＭＳ Ｐゴシック" pitchFamily="34" charset="-128"/>
              </a:rPr>
              <a:t>Modalités</a:t>
            </a:r>
          </a:p>
        </p:txBody>
      </p:sp>
      <p:sp>
        <p:nvSpPr>
          <p:cNvPr id="22" name="Pentagon 9"/>
          <p:cNvSpPr/>
          <p:nvPr/>
        </p:nvSpPr>
        <p:spPr>
          <a:xfrm>
            <a:off x="1285875" y="2417763"/>
            <a:ext cx="3376613" cy="2413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defRPr/>
            </a:pPr>
            <a:r>
              <a:rPr lang="fr-FR" sz="1100">
                <a:solidFill>
                  <a:schemeClr val="tx2"/>
                </a:solidFill>
                <a:ea typeface="ＭＳ Ｐゴシック" pitchFamily="34" charset="-128"/>
              </a:rPr>
              <a:t>Réunion débat sur les questions d’orientation entre parents et équipes éducatives avec comme support d’échanges les vidéos de la Mallette des parents 3ème</a:t>
            </a:r>
          </a:p>
          <a:p>
            <a:pPr marL="88900" lvl="3" indent="-88900" algn="just">
              <a:buFont typeface="Arial" charset="0"/>
              <a:buChar char="•"/>
              <a:tabLst>
                <a:tab pos="88900" algn="l"/>
                <a:tab pos="271463" algn="l"/>
              </a:tabLst>
              <a:defRPr/>
            </a:pPr>
            <a:endParaRPr lang="fr-FR" sz="1100">
              <a:solidFill>
                <a:schemeClr val="tx2"/>
              </a:solidFill>
              <a:ea typeface="ＭＳ Ｐゴシック" pitchFamily="34" charset="-128"/>
            </a:endParaRPr>
          </a:p>
          <a:p>
            <a:pPr marL="88900" lvl="3" indent="-88900" algn="just">
              <a:buFont typeface="Arial" charset="0"/>
              <a:buChar char="•"/>
              <a:tabLst>
                <a:tab pos="88900" algn="l"/>
                <a:tab pos="271463" algn="l"/>
              </a:tabLst>
              <a:defRPr/>
            </a:pPr>
            <a:r>
              <a:rPr lang="fr-FR" sz="1100">
                <a:solidFill>
                  <a:schemeClr val="tx2"/>
                </a:solidFill>
                <a:ea typeface="ＭＳ Ｐゴシック" pitchFamily="34" charset="-128"/>
              </a:rPr>
              <a:t>Animation et régulation par DCIO et Chef d’établissement</a:t>
            </a:r>
          </a:p>
          <a:p>
            <a:pPr marL="88900" lvl="3" indent="-88900" algn="just">
              <a:buFont typeface="Arial" charset="0"/>
              <a:buChar char="•"/>
              <a:tabLst>
                <a:tab pos="88900" algn="l"/>
                <a:tab pos="271463" algn="l"/>
              </a:tabLst>
              <a:defRPr/>
            </a:pPr>
            <a:endParaRPr lang="fr-FR" sz="1100">
              <a:solidFill>
                <a:schemeClr val="tx2"/>
              </a:solidFill>
              <a:ea typeface="ＭＳ Ｐゴシック" pitchFamily="34" charset="-128"/>
            </a:endParaRPr>
          </a:p>
          <a:p>
            <a:pPr marL="88900" lvl="3" indent="-88900" algn="just">
              <a:buFont typeface="Arial" charset="0"/>
              <a:buChar char="•"/>
              <a:tabLst>
                <a:tab pos="88900" algn="l"/>
                <a:tab pos="271463" algn="l"/>
              </a:tabLst>
              <a:defRPr/>
            </a:pPr>
            <a:r>
              <a:rPr lang="fr-FR" sz="1100">
                <a:solidFill>
                  <a:schemeClr val="tx2"/>
                </a:solidFill>
                <a:ea typeface="ＭＳ Ｐゴシック" pitchFamily="34" charset="-128"/>
              </a:rPr>
              <a:t>Partenariat avec le Centre social CAF des Tarterêts pour le lieu de la réunion et le relais auprès des familles.</a:t>
            </a:r>
          </a:p>
          <a:p>
            <a:pPr marL="88900" lvl="3" indent="-88900" algn="just">
              <a:buFont typeface="Arial" charset="0"/>
              <a:buChar char="•"/>
              <a:tabLst>
                <a:tab pos="88900" algn="l"/>
                <a:tab pos="271463" algn="l"/>
              </a:tabLst>
              <a:defRPr/>
            </a:pPr>
            <a:r>
              <a:rPr lang="fr-FR" sz="1100">
                <a:solidFill>
                  <a:schemeClr val="tx2"/>
                </a:solidFill>
                <a:ea typeface="ＭＳ Ｐゴシック" pitchFamily="34" charset="-128"/>
              </a:rPr>
              <a:t>Planning de la réunion : le Mardi 1er avril2014 à 18h</a:t>
            </a:r>
          </a:p>
          <a:p>
            <a:pPr marL="88900" lvl="3" indent="-88900" algn="just">
              <a:buFont typeface="Arial" charset="0"/>
              <a:buNone/>
              <a:tabLst>
                <a:tab pos="88900" algn="l"/>
                <a:tab pos="271463" algn="l"/>
              </a:tabLst>
              <a:defRPr/>
            </a:pPr>
            <a:endParaRPr lang="fr-FR" sz="1100">
              <a:solidFill>
                <a:schemeClr val="tx2"/>
              </a:solidFill>
              <a:ea typeface="ＭＳ Ｐゴシック" pitchFamily="34" charset="-128"/>
            </a:endParaRPr>
          </a:p>
          <a:p>
            <a:pPr marL="88900" lvl="3" indent="-88900" algn="just">
              <a:buFont typeface="Arial" charset="0"/>
              <a:buChar char="•"/>
              <a:tabLst>
                <a:tab pos="88900" algn="l"/>
                <a:tab pos="271463" algn="l"/>
              </a:tabLst>
              <a:defRPr/>
            </a:pPr>
            <a:r>
              <a:rPr lang="fr-FR" sz="1100">
                <a:solidFill>
                  <a:schemeClr val="tx2"/>
                </a:solidFill>
                <a:ea typeface="ＭＳ Ｐゴシック" pitchFamily="34" charset="-128"/>
              </a:rPr>
              <a:t>Salle avec disposition conviviale et équipement audiovisuel. Collation proposée après le débat.</a:t>
            </a:r>
          </a:p>
          <a:p>
            <a:pPr marL="88900" lvl="3" indent="-88900" algn="just">
              <a:buFont typeface="Arial" charset="0"/>
              <a:buNone/>
              <a:tabLst>
                <a:tab pos="88900" algn="l"/>
                <a:tab pos="271463" algn="l"/>
              </a:tabLst>
              <a:defRPr/>
            </a:pPr>
            <a:endParaRPr lang="fr-FR" sz="1100">
              <a:solidFill>
                <a:schemeClr val="tx2"/>
              </a:solidFill>
              <a:ea typeface="ＭＳ Ｐゴシック" pitchFamily="34" charset="-128"/>
            </a:endParaRPr>
          </a:p>
        </p:txBody>
      </p:sp>
      <p:sp>
        <p:nvSpPr>
          <p:cNvPr id="26" name="Rectangle 25"/>
          <p:cNvSpPr/>
          <p:nvPr/>
        </p:nvSpPr>
        <p:spPr>
          <a:xfrm>
            <a:off x="195263" y="4933950"/>
            <a:ext cx="1019175" cy="785813"/>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Pilotage</a:t>
            </a:r>
          </a:p>
        </p:txBody>
      </p:sp>
      <p:sp>
        <p:nvSpPr>
          <p:cNvPr id="27" name="Pentagon 9"/>
          <p:cNvSpPr/>
          <p:nvPr/>
        </p:nvSpPr>
        <p:spPr>
          <a:xfrm>
            <a:off x="1285875" y="4933950"/>
            <a:ext cx="3376613" cy="792163"/>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a:solidFill>
                  <a:schemeClr val="tx2"/>
                </a:solidFill>
                <a:ea typeface="ＭＳ Ｐゴシック" pitchFamily="34" charset="-128"/>
              </a:rPr>
              <a:t>Directrice CIO de Corbeil </a:t>
            </a:r>
          </a:p>
          <a:p>
            <a:pPr marL="88900" lvl="3" indent="-88900" algn="just">
              <a:buFont typeface="Arial" charset="0"/>
              <a:buChar char="•"/>
              <a:tabLst>
                <a:tab pos="271463" algn="l"/>
              </a:tabLst>
              <a:defRPr/>
            </a:pPr>
            <a:r>
              <a:rPr lang="fr-FR" sz="1100">
                <a:solidFill>
                  <a:schemeClr val="tx2"/>
                </a:solidFill>
                <a:ea typeface="ＭＳ Ｐゴシック" pitchFamily="34" charset="-128"/>
              </a:rPr>
              <a:t>Equipe de direction du collège Senghor </a:t>
            </a:r>
          </a:p>
          <a:p>
            <a:pPr marL="88900" lvl="3" indent="-88900" algn="just">
              <a:buFont typeface="Arial" charset="0"/>
              <a:buChar char="•"/>
              <a:tabLst>
                <a:tab pos="271463" algn="l"/>
              </a:tabLst>
              <a:defRPr/>
            </a:pPr>
            <a:r>
              <a:rPr lang="fr-FR" sz="1100">
                <a:solidFill>
                  <a:schemeClr val="tx2"/>
                </a:solidFill>
                <a:ea typeface="ＭＳ Ｐゴシック" pitchFamily="34" charset="-128"/>
              </a:rPr>
              <a:t>Directrice Centre social CAF des Tarterêts</a:t>
            </a:r>
          </a:p>
        </p:txBody>
      </p:sp>
      <p:sp>
        <p:nvSpPr>
          <p:cNvPr id="28" name="Rectangle 27"/>
          <p:cNvSpPr/>
          <p:nvPr/>
        </p:nvSpPr>
        <p:spPr>
          <a:xfrm>
            <a:off x="179388" y="1773238"/>
            <a:ext cx="1022350" cy="566737"/>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Objectifs</a:t>
            </a:r>
          </a:p>
        </p:txBody>
      </p:sp>
      <p:sp>
        <p:nvSpPr>
          <p:cNvPr id="29" name="Pentagon 7"/>
          <p:cNvSpPr/>
          <p:nvPr/>
        </p:nvSpPr>
        <p:spPr>
          <a:xfrm>
            <a:off x="1285875" y="1752600"/>
            <a:ext cx="3362325" cy="566738"/>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a:solidFill>
                  <a:schemeClr val="tx2"/>
                </a:solidFill>
                <a:ea typeface="ＭＳ Ｐゴシック" pitchFamily="34" charset="-128"/>
              </a:rPr>
              <a:t>Associer parents à la construction du projet d’orientation de l’élève et les accompagner dans la compréhension des enjeux de l’orientation.</a:t>
            </a:r>
            <a:endParaRPr lang="fr-FR" sz="1100">
              <a:solidFill>
                <a:srgbClr val="002060"/>
              </a:solidFill>
              <a:ea typeface="ＭＳ Ｐゴシック" pitchFamily="34" charset="-128"/>
            </a:endParaRPr>
          </a:p>
        </p:txBody>
      </p:sp>
      <p:sp>
        <p:nvSpPr>
          <p:cNvPr id="19" name="Rectangle 18"/>
          <p:cNvSpPr/>
          <p:nvPr/>
        </p:nvSpPr>
        <p:spPr>
          <a:xfrm>
            <a:off x="179388" y="5805488"/>
            <a:ext cx="1019175" cy="8636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pitchFamily="34" charset="-128"/>
              </a:rPr>
              <a:t>Réalisation</a:t>
            </a:r>
          </a:p>
          <a:p>
            <a:pPr marL="0" lvl="1" algn="ctr">
              <a:lnSpc>
                <a:spcPct val="80000"/>
              </a:lnSpc>
              <a:spcAft>
                <a:spcPts val="600"/>
              </a:spcAft>
              <a:defRPr/>
            </a:pPr>
            <a:r>
              <a:rPr lang="fr-FR" sz="1200" b="1">
                <a:solidFill>
                  <a:schemeClr val="bg1"/>
                </a:solidFill>
                <a:ea typeface="ＭＳ Ｐゴシック" pitchFamily="34" charset="-128"/>
              </a:rPr>
              <a:t>Production</a:t>
            </a:r>
          </a:p>
        </p:txBody>
      </p:sp>
      <p:sp>
        <p:nvSpPr>
          <p:cNvPr id="23" name="Pentagon 9"/>
          <p:cNvSpPr/>
          <p:nvPr/>
        </p:nvSpPr>
        <p:spPr>
          <a:xfrm>
            <a:off x="1285875" y="5791200"/>
            <a:ext cx="3357563" cy="877888"/>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a:solidFill>
                  <a:schemeClr val="tx2"/>
                </a:solidFill>
                <a:ea typeface="ＭＳ Ｐゴシック" pitchFamily="34" charset="-128"/>
              </a:rPr>
              <a:t>Installation de l’exposition réalisée par l’équipe du CIO sur les voies d’orientation après la 3ème</a:t>
            </a:r>
          </a:p>
          <a:p>
            <a:pPr marL="88900" lvl="3" indent="-88900" algn="just">
              <a:buFont typeface="Arial" charset="0"/>
              <a:buChar char="•"/>
              <a:tabLst>
                <a:tab pos="271463" algn="l"/>
              </a:tabLst>
              <a:defRPr/>
            </a:pPr>
            <a:r>
              <a:rPr lang="fr-FR" sz="1100">
                <a:solidFill>
                  <a:schemeClr val="tx2"/>
                </a:solidFill>
                <a:ea typeface="ＭＳ Ｐゴシック" pitchFamily="34" charset="-128"/>
              </a:rPr>
              <a:t>Ressources documentaires</a:t>
            </a:r>
          </a:p>
          <a:p>
            <a:pPr marL="88900" lvl="3" indent="-88900" algn="just">
              <a:buFont typeface="Arial" charset="0"/>
              <a:buChar char="•"/>
              <a:tabLst>
                <a:tab pos="271463" algn="l"/>
              </a:tabLst>
              <a:defRPr/>
            </a:pPr>
            <a:r>
              <a:rPr lang="fr-FR" sz="1100">
                <a:solidFill>
                  <a:schemeClr val="tx2"/>
                </a:solidFill>
                <a:ea typeface="ＭＳ Ｐゴシック" pitchFamily="34" charset="-128"/>
              </a:rPr>
              <a:t>Propositions d’entretiens individuels au CIO ou au collège </a:t>
            </a:r>
          </a:p>
        </p:txBody>
      </p:sp>
      <p:sp>
        <p:nvSpPr>
          <p:cNvPr id="25" name="Rectangle 24"/>
          <p:cNvSpPr/>
          <p:nvPr/>
        </p:nvSpPr>
        <p:spPr>
          <a:xfrm>
            <a:off x="4716463" y="3500438"/>
            <a:ext cx="4427537" cy="360362"/>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Calendrier</a:t>
            </a:r>
          </a:p>
        </p:txBody>
      </p:sp>
      <p:sp>
        <p:nvSpPr>
          <p:cNvPr id="35" name="Flèche vers la droite 34"/>
          <p:cNvSpPr>
            <a:spLocks noChangeArrowheads="1"/>
          </p:cNvSpPr>
          <p:nvPr/>
        </p:nvSpPr>
        <p:spPr bwMode="auto">
          <a:xfrm>
            <a:off x="4716463" y="4508500"/>
            <a:ext cx="4427537" cy="1657350"/>
          </a:xfrm>
          <a:prstGeom prst="rightArrow">
            <a:avLst>
              <a:gd name="adj1" fmla="val 64139"/>
              <a:gd name="adj2" fmla="val 42805"/>
            </a:avLst>
          </a:prstGeom>
          <a:solidFill>
            <a:srgbClr val="D99694"/>
          </a:solidFill>
          <a:ln w="25400" algn="ctr">
            <a:noFill/>
            <a:miter lim="800000"/>
            <a:headEnd/>
            <a:tailEnd/>
          </a:ln>
        </p:spPr>
        <p:txBody>
          <a:bodyPr lIns="36000" rIns="36000" anchor="ctr"/>
          <a:lstStyle/>
          <a:p>
            <a:pPr marL="0" lvl="1" algn="ctr">
              <a:lnSpc>
                <a:spcPct val="80000"/>
              </a:lnSpc>
              <a:defRPr/>
            </a:pPr>
            <a:endParaRPr lang="fr-FR" sz="1200" b="1">
              <a:solidFill>
                <a:schemeClr val="bg1"/>
              </a:solidFill>
              <a:latin typeface="+mn-lt"/>
              <a:ea typeface="ＭＳ Ｐゴシック" charset="-128"/>
              <a:cs typeface="+mn-cs"/>
            </a:endParaRPr>
          </a:p>
        </p:txBody>
      </p:sp>
      <p:sp>
        <p:nvSpPr>
          <p:cNvPr id="2069" name="ZoneTexte 36"/>
          <p:cNvSpPr txBox="1">
            <a:spLocks noChangeArrowheads="1"/>
          </p:cNvSpPr>
          <p:nvPr/>
        </p:nvSpPr>
        <p:spPr bwMode="auto">
          <a:xfrm>
            <a:off x="4787900" y="5300663"/>
            <a:ext cx="86360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FontTx/>
              <a:buChar char="•"/>
            </a:pPr>
            <a:r>
              <a:rPr lang="fr-FR" altLang="fr-FR" sz="900">
                <a:solidFill>
                  <a:schemeClr val="bg1"/>
                </a:solidFill>
                <a:latin typeface="Calibri" pitchFamily="34" charset="0"/>
              </a:rPr>
              <a:t> </a:t>
            </a:r>
            <a:r>
              <a:rPr lang="fr-FR" altLang="fr-FR" sz="900">
                <a:latin typeface="Calibri" pitchFamily="34" charset="0"/>
              </a:rPr>
              <a:t>Cadrage  : lieu et public ciblé</a:t>
            </a:r>
          </a:p>
        </p:txBody>
      </p:sp>
      <p:sp>
        <p:nvSpPr>
          <p:cNvPr id="2070" name="ZoneTexte 38"/>
          <p:cNvSpPr txBox="1">
            <a:spLocks noChangeArrowheads="1"/>
          </p:cNvSpPr>
          <p:nvPr/>
        </p:nvSpPr>
        <p:spPr bwMode="auto">
          <a:xfrm>
            <a:off x="6732588" y="5013325"/>
            <a:ext cx="79216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FontTx/>
              <a:buChar char="•"/>
            </a:pPr>
            <a:r>
              <a:rPr lang="fr-FR" altLang="fr-FR" sz="900">
                <a:solidFill>
                  <a:schemeClr val="bg1"/>
                </a:solidFill>
                <a:latin typeface="Calibri" pitchFamily="34" charset="0"/>
              </a:rPr>
              <a:t> </a:t>
            </a:r>
            <a:r>
              <a:rPr lang="fr-FR" altLang="fr-FR" sz="900">
                <a:latin typeface="Calibri" pitchFamily="34" charset="0"/>
              </a:rPr>
              <a:t>Relance invitation (tél ou sms)</a:t>
            </a:r>
          </a:p>
        </p:txBody>
      </p:sp>
      <p:sp>
        <p:nvSpPr>
          <p:cNvPr id="44" name="ZoneTexte 43"/>
          <p:cNvSpPr txBox="1"/>
          <p:nvPr/>
        </p:nvSpPr>
        <p:spPr>
          <a:xfrm>
            <a:off x="4787900" y="4005263"/>
            <a:ext cx="2016125"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pitchFamily="34" charset="-128"/>
            </a:endParaRPr>
          </a:p>
        </p:txBody>
      </p:sp>
      <p:sp>
        <p:nvSpPr>
          <p:cNvPr id="52" name="ZoneTexte 51"/>
          <p:cNvSpPr txBox="1"/>
          <p:nvPr/>
        </p:nvSpPr>
        <p:spPr>
          <a:xfrm>
            <a:off x="6877050" y="4005263"/>
            <a:ext cx="2087563" cy="503237"/>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2073" name="ZoneTexte 58"/>
          <p:cNvSpPr txBox="1">
            <a:spLocks noChangeArrowheads="1"/>
          </p:cNvSpPr>
          <p:nvPr/>
        </p:nvSpPr>
        <p:spPr bwMode="auto">
          <a:xfrm>
            <a:off x="5651500" y="5300663"/>
            <a:ext cx="936625"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FontTx/>
              <a:buChar char="•"/>
            </a:pPr>
            <a:r>
              <a:rPr lang="fr-FR" altLang="fr-FR" sz="900">
                <a:solidFill>
                  <a:schemeClr val="bg1"/>
                </a:solidFill>
                <a:latin typeface="Calibri" pitchFamily="34" charset="0"/>
              </a:rPr>
              <a:t> </a:t>
            </a:r>
            <a:r>
              <a:rPr lang="fr-FR" altLang="fr-FR" sz="900">
                <a:latin typeface="Calibri" pitchFamily="34" charset="0"/>
              </a:rPr>
              <a:t>Organisation         logistique et matérielle</a:t>
            </a:r>
          </a:p>
        </p:txBody>
      </p:sp>
      <p:sp>
        <p:nvSpPr>
          <p:cNvPr id="2074" name="ZoneTexte 60"/>
          <p:cNvSpPr txBox="1">
            <a:spLocks noChangeArrowheads="1"/>
          </p:cNvSpPr>
          <p:nvPr/>
        </p:nvSpPr>
        <p:spPr bwMode="auto">
          <a:xfrm>
            <a:off x="7740650" y="5013325"/>
            <a:ext cx="792163"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FontTx/>
              <a:buChar char="•"/>
            </a:pPr>
            <a:r>
              <a:rPr lang="fr-FR" altLang="fr-FR" sz="900">
                <a:latin typeface="Calibri" pitchFamily="34" charset="0"/>
              </a:rPr>
              <a:t> Débat      avec support vidéos</a:t>
            </a:r>
            <a:r>
              <a:rPr lang="fr-FR" altLang="fr-FR" sz="900">
                <a:solidFill>
                  <a:schemeClr val="bg1"/>
                </a:solidFill>
                <a:latin typeface="Calibri" pitchFamily="34" charset="0"/>
              </a:rPr>
              <a:t> : </a:t>
            </a:r>
            <a:r>
              <a:rPr lang="fr-FR" altLang="fr-FR" sz="900" b="1">
                <a:latin typeface="Calibri" pitchFamily="34" charset="0"/>
              </a:rPr>
              <a:t>mardi 1er avril à 18 h </a:t>
            </a:r>
          </a:p>
        </p:txBody>
      </p:sp>
      <p:sp>
        <p:nvSpPr>
          <p:cNvPr id="15392" name="Espace réservé du numéro de diapositive 38"/>
          <p:cNvSpPr>
            <a:spLocks noGrp="1"/>
          </p:cNvSpPr>
          <p:nvPr>
            <p:ph type="sldNum" sz="quarter" idx="12"/>
          </p:nvPr>
        </p:nvSpPr>
        <p:spPr bwMode="auto">
          <a:ln>
            <a:miter lim="800000"/>
            <a:headEnd/>
            <a:tailEnd/>
          </a:ln>
        </p:spPr>
        <p:txBody>
          <a:bodyPr/>
          <a:lstStyle/>
          <a:p>
            <a:pPr>
              <a:defRPr/>
            </a:pPr>
            <a:fld id="{D44D7E50-895B-4234-BBD5-78FE2055B3C2}" type="slidenum">
              <a:rPr lang="fr-FR" smtClean="0"/>
              <a:pPr>
                <a:defRPr/>
              </a:pPr>
              <a:t>35</a:t>
            </a:fld>
            <a:endParaRPr lang="fr-FR" smtClean="0"/>
          </a:p>
        </p:txBody>
      </p:sp>
      <p:sp>
        <p:nvSpPr>
          <p:cNvPr id="2076" name="ZoneTexte 36"/>
          <p:cNvSpPr txBox="1">
            <a:spLocks noChangeArrowheads="1"/>
          </p:cNvSpPr>
          <p:nvPr/>
        </p:nvSpPr>
        <p:spPr bwMode="auto">
          <a:xfrm>
            <a:off x="5148263" y="4941888"/>
            <a:ext cx="12954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FontTx/>
              <a:buChar char="•"/>
            </a:pPr>
            <a:r>
              <a:rPr lang="fr-FR" altLang="fr-FR" sz="900">
                <a:solidFill>
                  <a:schemeClr val="bg1"/>
                </a:solidFill>
                <a:latin typeface="Calibri" pitchFamily="34" charset="0"/>
              </a:rPr>
              <a:t> </a:t>
            </a:r>
            <a:r>
              <a:rPr lang="fr-FR" altLang="fr-FR" sz="900">
                <a:latin typeface="Calibri" pitchFamily="34" charset="0"/>
              </a:rPr>
              <a:t>Courrier d’invitation adressé au public  ciblé</a:t>
            </a:r>
          </a:p>
        </p:txBody>
      </p:sp>
      <p:sp>
        <p:nvSpPr>
          <p:cNvPr id="41" name="Pentagon 7"/>
          <p:cNvSpPr/>
          <p:nvPr/>
        </p:nvSpPr>
        <p:spPr>
          <a:xfrm>
            <a:off x="4787900" y="1052513"/>
            <a:ext cx="4114800" cy="2270125"/>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ctr">
              <a:tabLst>
                <a:tab pos="88900" algn="l"/>
                <a:tab pos="271463" algn="l"/>
              </a:tabLst>
              <a:defRPr/>
            </a:pPr>
            <a:r>
              <a:rPr lang="fr-FR" sz="1600" dirty="0">
                <a:solidFill>
                  <a:schemeClr val="tx2"/>
                </a:solidFill>
                <a:ea typeface="ＭＳ Ｐゴシック" charset="-128"/>
              </a:rPr>
              <a:t>Photo</a:t>
            </a:r>
          </a:p>
        </p:txBody>
      </p:sp>
      <p:pic>
        <p:nvPicPr>
          <p:cNvPr id="2078" name="Picture 40" descr="ANd9GcSWMjWxqBM0BEYlRFpcVdjtIHyeeknPGMfxrxj9mMJW32qlfSqN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3800" y="1125538"/>
            <a:ext cx="3816350" cy="215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206120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19458"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9462" name="ZoneTexte 11"/>
          <p:cNvSpPr txBox="1">
            <a:spLocks noChangeArrowheads="1"/>
          </p:cNvSpPr>
          <p:nvPr/>
        </p:nvSpPr>
        <p:spPr bwMode="auto">
          <a:xfrm>
            <a:off x="327025" y="323850"/>
            <a:ext cx="8602663" cy="430887"/>
          </a:xfrm>
          <a:prstGeom prst="rect">
            <a:avLst/>
          </a:prstGeom>
          <a:noFill/>
          <a:ln w="9525">
            <a:noFill/>
            <a:miter lim="800000"/>
            <a:headEnd/>
            <a:tailEnd/>
          </a:ln>
        </p:spPr>
        <p:txBody>
          <a:bodyPr>
            <a:spAutoFit/>
          </a:bodyPr>
          <a:lstStyle/>
          <a:p>
            <a:r>
              <a:rPr lang="fr-FR" sz="2200" dirty="0" smtClean="0">
                <a:solidFill>
                  <a:srgbClr val="604A7B"/>
                </a:solidFill>
                <a:latin typeface="Calibri" pitchFamily="34" charset="0"/>
              </a:rPr>
              <a:t>La réunion parents-professeurs dédiée</a:t>
            </a:r>
            <a:endParaRPr lang="fr-FR" sz="2400" dirty="0">
              <a:solidFill>
                <a:srgbClr val="604A7B"/>
              </a:solidFill>
              <a:latin typeface="Calibri" pitchFamily="34" charset="0"/>
            </a:endParaRPr>
          </a:p>
        </p:txBody>
      </p:sp>
      <p:grpSp>
        <p:nvGrpSpPr>
          <p:cNvPr id="2" name="Group 29"/>
          <p:cNvGrpSpPr/>
          <p:nvPr/>
        </p:nvGrpSpPr>
        <p:grpSpPr>
          <a:xfrm>
            <a:off x="192088" y="1052736"/>
            <a:ext cx="4456112" cy="288000"/>
            <a:chOff x="192088" y="1052736"/>
            <a:chExt cx="4456112" cy="288000"/>
          </a:xfrm>
        </p:grpSpPr>
        <p:sp>
          <p:nvSpPr>
            <p:cNvPr id="16" name="Rectangle 15"/>
            <p:cNvSpPr/>
            <p:nvPr/>
          </p:nvSpPr>
          <p:spPr>
            <a:xfrm>
              <a:off x="192088" y="1052736"/>
              <a:ext cx="1022350" cy="288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Publics</a:t>
              </a:r>
              <a:endParaRPr lang="fr-FR" sz="1400" b="1" dirty="0">
                <a:solidFill>
                  <a:schemeClr val="bg1"/>
                </a:solidFill>
                <a:ea typeface="ＭＳ Ｐゴシック" charset="-128"/>
              </a:endParaRPr>
            </a:p>
          </p:txBody>
        </p:sp>
        <p:sp>
          <p:nvSpPr>
            <p:cNvPr id="18" name="Pentagon 7"/>
            <p:cNvSpPr/>
            <p:nvPr/>
          </p:nvSpPr>
          <p:spPr>
            <a:xfrm>
              <a:off x="1285875" y="1052736"/>
              <a:ext cx="3362325" cy="288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Parents, tous niveaux</a:t>
              </a:r>
              <a:endParaRPr lang="fr-FR" sz="1100" dirty="0">
                <a:solidFill>
                  <a:schemeClr val="tx2"/>
                </a:solidFill>
                <a:ea typeface="ＭＳ Ｐゴシック" charset="-128"/>
              </a:endParaRPr>
            </a:p>
          </p:txBody>
        </p:sp>
      </p:grpSp>
      <p:grpSp>
        <p:nvGrpSpPr>
          <p:cNvPr id="3" name="Group 31"/>
          <p:cNvGrpSpPr/>
          <p:nvPr/>
        </p:nvGrpSpPr>
        <p:grpSpPr>
          <a:xfrm>
            <a:off x="195263" y="2203508"/>
            <a:ext cx="4467225" cy="2631000"/>
            <a:chOff x="195263" y="2166152"/>
            <a:chExt cx="4467225" cy="2631000"/>
          </a:xfrm>
        </p:grpSpPr>
        <p:sp>
          <p:nvSpPr>
            <p:cNvPr id="21" name="Rectangle 20"/>
            <p:cNvSpPr/>
            <p:nvPr/>
          </p:nvSpPr>
          <p:spPr>
            <a:xfrm>
              <a:off x="195263" y="2166152"/>
              <a:ext cx="1019175" cy="2631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Organisation</a:t>
              </a:r>
            </a:p>
            <a:p>
              <a:pPr marL="0" lvl="1" algn="ctr">
                <a:lnSpc>
                  <a:spcPct val="80000"/>
                </a:lnSpc>
                <a:spcAft>
                  <a:spcPts val="600"/>
                </a:spcAft>
                <a:defRPr/>
              </a:pPr>
              <a:r>
                <a:rPr lang="fr-FR" sz="1200" b="1">
                  <a:solidFill>
                    <a:schemeClr val="bg1"/>
                  </a:solidFill>
                  <a:ea typeface="ＭＳ Ｐゴシック" charset="-128"/>
                </a:rPr>
                <a:t>Modalités</a:t>
              </a:r>
            </a:p>
          </p:txBody>
        </p:sp>
        <p:sp>
          <p:nvSpPr>
            <p:cNvPr id="22" name="Pentagon 9"/>
            <p:cNvSpPr/>
            <p:nvPr/>
          </p:nvSpPr>
          <p:spPr>
            <a:xfrm>
              <a:off x="1285875" y="2166152"/>
              <a:ext cx="3376613" cy="2631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36000" anchor="ctr"/>
            <a:lstStyle/>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L’action consiste à organiser, pendant la semaine de la persévérance scolaire, une réunion élèves-parents-professeurs</a:t>
              </a: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Cette réunion associera les CIO, voire les personnels de la MLDS et des représentants des métiers, qui seront disponibles pour travailler les projets des élèves</a:t>
              </a: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Cette réunion concerne tous les niveaux, au collège et au lycée bien sûr, mais également au primaire où les premières discussions sur le projet de l’élève peuvent se construire</a:t>
              </a: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Cette réunion peut donner lieu à la formalisation d’un projet d’élève</a:t>
              </a: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Cette réunion traite le moins possible des résultats de l’élève, la discussion est bienveillante et porteuse d’ambition</a:t>
              </a:r>
            </a:p>
          </p:txBody>
        </p:sp>
      </p:grpSp>
      <p:grpSp>
        <p:nvGrpSpPr>
          <p:cNvPr id="4" name="Group 32"/>
          <p:cNvGrpSpPr/>
          <p:nvPr/>
        </p:nvGrpSpPr>
        <p:grpSpPr>
          <a:xfrm>
            <a:off x="195263" y="4923894"/>
            <a:ext cx="4467225" cy="1152024"/>
            <a:chOff x="195263" y="4869160"/>
            <a:chExt cx="4467225" cy="1152024"/>
          </a:xfrm>
        </p:grpSpPr>
        <p:sp>
          <p:nvSpPr>
            <p:cNvPr id="26" name="Rectangle 25"/>
            <p:cNvSpPr/>
            <p:nvPr/>
          </p:nvSpPr>
          <p:spPr>
            <a:xfrm>
              <a:off x="195263" y="4869160"/>
              <a:ext cx="1019175" cy="1152024"/>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Pilotage</a:t>
              </a:r>
            </a:p>
          </p:txBody>
        </p:sp>
        <p:sp>
          <p:nvSpPr>
            <p:cNvPr id="27" name="Pentagon 9"/>
            <p:cNvSpPr/>
            <p:nvPr/>
          </p:nvSpPr>
          <p:spPr>
            <a:xfrm>
              <a:off x="1285875" y="4869160"/>
              <a:ext cx="3376613" cy="1152024"/>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Un acteur par établissement est responsable de la mobilisation des parents, en lien avec une équipe d’enseignants et d’élèves volontaires</a:t>
              </a:r>
            </a:p>
            <a:p>
              <a:pPr marL="88900" lvl="3" indent="-88900" algn="just">
                <a:buFont typeface="Arial" charset="0"/>
                <a:buChar char="•"/>
                <a:tabLst>
                  <a:tab pos="271463" algn="l"/>
                </a:tabLst>
                <a:defRPr/>
              </a:pPr>
              <a:r>
                <a:rPr lang="fr-FR" sz="1100" dirty="0" smtClean="0">
                  <a:solidFill>
                    <a:schemeClr val="tx2"/>
                  </a:solidFill>
                  <a:ea typeface="ＭＳ Ｐゴシック" charset="-128"/>
                </a:rPr>
                <a:t>Cette action est préparée et animée avec des parents d’élève</a:t>
              </a:r>
            </a:p>
            <a:p>
              <a:pPr marL="88900" lvl="3" indent="-88900" algn="just">
                <a:buFont typeface="Arial" charset="0"/>
                <a:buChar char="•"/>
                <a:tabLst>
                  <a:tab pos="271463" algn="l"/>
                </a:tabLst>
                <a:defRPr/>
              </a:pPr>
              <a:r>
                <a:rPr lang="fr-FR" sz="1100" dirty="0" smtClean="0">
                  <a:solidFill>
                    <a:schemeClr val="tx2"/>
                  </a:solidFill>
                  <a:ea typeface="ＭＳ Ｐゴシック" charset="-128"/>
                </a:rPr>
                <a:t>Cette réunion suit l’organisation conventionnelle des réunions parents-professeurs</a:t>
              </a:r>
              <a:endParaRPr lang="fr-FR" sz="1100" dirty="0">
                <a:solidFill>
                  <a:schemeClr val="tx2"/>
                </a:solidFill>
                <a:ea typeface="ＭＳ Ｐゴシック" charset="-128"/>
              </a:endParaRPr>
            </a:p>
          </p:txBody>
        </p:sp>
      </p:grpSp>
      <p:grpSp>
        <p:nvGrpSpPr>
          <p:cNvPr id="5" name="Group 30"/>
          <p:cNvGrpSpPr/>
          <p:nvPr/>
        </p:nvGrpSpPr>
        <p:grpSpPr>
          <a:xfrm>
            <a:off x="192088" y="1430122"/>
            <a:ext cx="4456112" cy="684000"/>
            <a:chOff x="192088" y="1412776"/>
            <a:chExt cx="4456112" cy="684000"/>
          </a:xfrm>
        </p:grpSpPr>
        <p:sp>
          <p:nvSpPr>
            <p:cNvPr id="28" name="Rectangle 27"/>
            <p:cNvSpPr/>
            <p:nvPr/>
          </p:nvSpPr>
          <p:spPr>
            <a:xfrm>
              <a:off x="192088" y="1412776"/>
              <a:ext cx="1022350" cy="684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Objectifs</a:t>
              </a:r>
            </a:p>
          </p:txBody>
        </p:sp>
        <p:sp>
          <p:nvSpPr>
            <p:cNvPr id="29" name="Pentagon 7"/>
            <p:cNvSpPr/>
            <p:nvPr/>
          </p:nvSpPr>
          <p:spPr>
            <a:xfrm>
              <a:off x="1285875" y="1412776"/>
              <a:ext cx="3362325" cy="684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Créer un temps de dialogue entre les enseignants, les parents, et les élèves</a:t>
              </a:r>
            </a:p>
            <a:p>
              <a:pPr marL="88900" lvl="3" indent="-88900" algn="just">
                <a:buFont typeface="Arial" charset="0"/>
                <a:buChar char="•"/>
                <a:tabLst>
                  <a:tab pos="271463" algn="l"/>
                </a:tabLst>
                <a:defRPr/>
              </a:pPr>
              <a:r>
                <a:rPr lang="fr-FR" sz="1100" dirty="0" smtClean="0">
                  <a:solidFill>
                    <a:schemeClr val="tx2"/>
                  </a:solidFill>
                  <a:ea typeface="ＭＳ Ｐゴシック" charset="-128"/>
                </a:rPr>
                <a:t>Construire le projet de l’élève, en dehors des réunions traditionnellement consacrées au suivi scolaire</a:t>
              </a:r>
              <a:endParaRPr lang="fr-FR" sz="1100" dirty="0">
                <a:solidFill>
                  <a:srgbClr val="002060"/>
                </a:solidFill>
                <a:ea typeface="ＭＳ Ｐゴシック" charset="-128"/>
              </a:endParaRPr>
            </a:p>
          </p:txBody>
        </p:sp>
      </p:grpSp>
      <p:grpSp>
        <p:nvGrpSpPr>
          <p:cNvPr id="7" name="Group 36"/>
          <p:cNvGrpSpPr/>
          <p:nvPr/>
        </p:nvGrpSpPr>
        <p:grpSpPr>
          <a:xfrm>
            <a:off x="192088" y="6165304"/>
            <a:ext cx="4470400" cy="468000"/>
            <a:chOff x="192088" y="6165304"/>
            <a:chExt cx="4470400" cy="468000"/>
          </a:xfrm>
        </p:grpSpPr>
        <p:sp>
          <p:nvSpPr>
            <p:cNvPr id="19" name="Rectangle 18"/>
            <p:cNvSpPr/>
            <p:nvPr/>
          </p:nvSpPr>
          <p:spPr>
            <a:xfrm>
              <a:off x="192088" y="6165304"/>
              <a:ext cx="1019175" cy="468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Réalisation</a:t>
              </a:r>
            </a:p>
            <a:p>
              <a:pPr marL="0" lvl="1" algn="ctr">
                <a:lnSpc>
                  <a:spcPct val="80000"/>
                </a:lnSpc>
                <a:spcAft>
                  <a:spcPts val="600"/>
                </a:spcAft>
                <a:defRPr/>
              </a:pPr>
              <a:r>
                <a:rPr lang="fr-FR" sz="1200" b="1" dirty="0">
                  <a:solidFill>
                    <a:schemeClr val="bg1"/>
                  </a:solidFill>
                  <a:ea typeface="ＭＳ Ｐゴシック" charset="-128"/>
                </a:rPr>
                <a:t>Production</a:t>
              </a:r>
            </a:p>
          </p:txBody>
        </p:sp>
        <p:sp>
          <p:nvSpPr>
            <p:cNvPr id="23" name="Pentagon 9"/>
            <p:cNvSpPr/>
            <p:nvPr/>
          </p:nvSpPr>
          <p:spPr>
            <a:xfrm>
              <a:off x="1285875" y="6165304"/>
              <a:ext cx="3376613" cy="468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Projets des élèves</a:t>
              </a:r>
              <a:endParaRPr lang="fr-FR" sz="1100" dirty="0">
                <a:solidFill>
                  <a:schemeClr val="tx2"/>
                </a:solidFill>
                <a:ea typeface="ＭＳ Ｐゴシック" charset="-128"/>
              </a:endParaRPr>
            </a:p>
          </p:txBody>
        </p:sp>
      </p:grpSp>
      <p:sp>
        <p:nvSpPr>
          <p:cNvPr id="25" name="Rectangle 24"/>
          <p:cNvSpPr/>
          <p:nvPr/>
        </p:nvSpPr>
        <p:spPr>
          <a:xfrm>
            <a:off x="4800600" y="3606800"/>
            <a:ext cx="4248150" cy="381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Calendrier</a:t>
            </a:r>
          </a:p>
        </p:txBody>
      </p:sp>
      <p:sp>
        <p:nvSpPr>
          <p:cNvPr id="35" name="Flèche vers la droite 34"/>
          <p:cNvSpPr/>
          <p:nvPr/>
        </p:nvSpPr>
        <p:spPr>
          <a:xfrm>
            <a:off x="4826000" y="4415855"/>
            <a:ext cx="4191000" cy="1749449"/>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44" name="ZoneTexte 43"/>
          <p:cNvSpPr txBox="1"/>
          <p:nvPr/>
        </p:nvSpPr>
        <p:spPr>
          <a:xfrm>
            <a:off x="4808538" y="4025900"/>
            <a:ext cx="15160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endParaRPr>
          </a:p>
        </p:txBody>
      </p:sp>
      <p:sp>
        <p:nvSpPr>
          <p:cNvPr id="52" name="ZoneTexte 51"/>
          <p:cNvSpPr txBox="1"/>
          <p:nvPr/>
        </p:nvSpPr>
        <p:spPr>
          <a:xfrm>
            <a:off x="6418263" y="4025900"/>
            <a:ext cx="26336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19493" name="Espace réservé du numéro de diapositive 38"/>
          <p:cNvSpPr>
            <a:spLocks noGrp="1"/>
          </p:cNvSpPr>
          <p:nvPr>
            <p:ph type="sldNum" sz="quarter" idx="12"/>
          </p:nvPr>
        </p:nvSpPr>
        <p:spPr bwMode="auto">
          <a:noFill/>
          <a:ln>
            <a:miter lim="800000"/>
            <a:headEnd/>
            <a:tailEnd/>
          </a:ln>
        </p:spPr>
        <p:txBody>
          <a:bodyPr/>
          <a:lstStyle/>
          <a:p>
            <a:fld id="{452F00B1-CAAE-4167-AB10-F70F55AA5974}" type="slidenum">
              <a:rPr lang="fr-FR" smtClean="0">
                <a:latin typeface="Calibri" pitchFamily="34" charset="0"/>
                <a:ea typeface="ＭＳ Ｐゴシック"/>
                <a:cs typeface="ＭＳ Ｐゴシック"/>
              </a:rPr>
              <a:pPr/>
              <a:t>36</a:t>
            </a:fld>
            <a:endParaRPr lang="fr-FR" smtClean="0">
              <a:latin typeface="Calibri" pitchFamily="34" charset="0"/>
              <a:ea typeface="ＭＳ Ｐゴシック"/>
              <a:cs typeface="ＭＳ Ｐゴシック"/>
            </a:endParaRPr>
          </a:p>
        </p:txBody>
      </p:sp>
      <p:sp>
        <p:nvSpPr>
          <p:cNvPr id="19494" name="AutoShape 115"/>
          <p:cNvSpPr>
            <a:spLocks noChangeArrowheads="1"/>
          </p:cNvSpPr>
          <p:nvPr/>
        </p:nvSpPr>
        <p:spPr bwMode="auto">
          <a:xfrm flipH="1">
            <a:off x="4860032" y="4970896"/>
            <a:ext cx="185738"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19495" name="ZoneTexte 36"/>
          <p:cNvSpPr txBox="1">
            <a:spLocks noChangeArrowheads="1"/>
          </p:cNvSpPr>
          <p:nvPr/>
        </p:nvSpPr>
        <p:spPr bwMode="auto">
          <a:xfrm>
            <a:off x="5076057" y="4797152"/>
            <a:ext cx="1008111" cy="646331"/>
          </a:xfrm>
          <a:prstGeom prst="rect">
            <a:avLst/>
          </a:prstGeom>
          <a:noFill/>
          <a:ln w="9525">
            <a:noFill/>
            <a:miter lim="800000"/>
            <a:headEnd/>
            <a:tailEnd/>
          </a:ln>
        </p:spPr>
        <p:txBody>
          <a:bodyPr wrap="square">
            <a:spAutoFit/>
          </a:bodyPr>
          <a:lstStyle/>
          <a:p>
            <a:r>
              <a:rPr lang="fr-FR" sz="900" dirty="0" smtClean="0">
                <a:solidFill>
                  <a:schemeClr val="bg1"/>
                </a:solidFill>
                <a:latin typeface="Calibri" pitchFamily="34" charset="0"/>
              </a:rPr>
              <a:t>Organisation de la réunion parents-professeurs</a:t>
            </a:r>
            <a:endParaRPr lang="fr-FR" sz="900" dirty="0">
              <a:solidFill>
                <a:schemeClr val="bg1"/>
              </a:solidFill>
              <a:latin typeface="Calibri" pitchFamily="34" charset="0"/>
            </a:endParaRPr>
          </a:p>
        </p:txBody>
      </p:sp>
      <p:sp>
        <p:nvSpPr>
          <p:cNvPr id="34" name="AutoShape 115"/>
          <p:cNvSpPr>
            <a:spLocks noChangeArrowheads="1"/>
          </p:cNvSpPr>
          <p:nvPr/>
        </p:nvSpPr>
        <p:spPr bwMode="auto">
          <a:xfrm flipH="1">
            <a:off x="6516216" y="4970896"/>
            <a:ext cx="185738"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6" name="ZoneTexte 36"/>
          <p:cNvSpPr txBox="1">
            <a:spLocks noChangeArrowheads="1"/>
          </p:cNvSpPr>
          <p:nvPr/>
        </p:nvSpPr>
        <p:spPr bwMode="auto">
          <a:xfrm>
            <a:off x="6732241" y="4797152"/>
            <a:ext cx="1440159" cy="369332"/>
          </a:xfrm>
          <a:prstGeom prst="rect">
            <a:avLst/>
          </a:prstGeom>
          <a:noFill/>
          <a:ln w="9525">
            <a:noFill/>
            <a:miter lim="800000"/>
            <a:headEnd/>
            <a:tailEnd/>
          </a:ln>
        </p:spPr>
        <p:txBody>
          <a:bodyPr wrap="square">
            <a:spAutoFit/>
          </a:bodyPr>
          <a:lstStyle/>
          <a:p>
            <a:r>
              <a:rPr lang="fr-FR" sz="900" dirty="0" smtClean="0">
                <a:solidFill>
                  <a:schemeClr val="bg1"/>
                </a:solidFill>
                <a:latin typeface="Calibri" pitchFamily="34" charset="0"/>
              </a:rPr>
              <a:t>Tenue des réunions parents-professeurs</a:t>
            </a:r>
          </a:p>
        </p:txBody>
      </p:sp>
      <p:pic>
        <p:nvPicPr>
          <p:cNvPr id="2050" name="Picture 2" descr="https://encrypted-tbn3.gstatic.com/images?q=tbn:ANd9GcTJ6AQg0-KmkURtuoGJlcnk-hQ_79u2_PUurT8t0c6c6vv9qAjz4w"/>
          <p:cNvPicPr>
            <a:picLocks noChangeAspect="1" noChangeArrowheads="1"/>
          </p:cNvPicPr>
          <p:nvPr/>
        </p:nvPicPr>
        <p:blipFill>
          <a:blip r:embed="rId2" cstate="print"/>
          <a:srcRect/>
          <a:stretch>
            <a:fillRect/>
          </a:stretch>
        </p:blipFill>
        <p:spPr bwMode="auto">
          <a:xfrm>
            <a:off x="5664374" y="1052735"/>
            <a:ext cx="3384376" cy="2470723"/>
          </a:xfrm>
          <a:prstGeom prst="rect">
            <a:avLst/>
          </a:prstGeom>
          <a:noFill/>
        </p:spPr>
      </p:pic>
    </p:spTree>
    <p:extLst>
      <p:ext uri="{BB962C8B-B14F-4D97-AF65-F5344CB8AC3E}">
        <p14:creationId xmlns:p14="http://schemas.microsoft.com/office/powerpoint/2010/main" xmlns="" val="35447782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19458"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9462" name="ZoneTexte 11"/>
          <p:cNvSpPr txBox="1">
            <a:spLocks noChangeArrowheads="1"/>
          </p:cNvSpPr>
          <p:nvPr/>
        </p:nvSpPr>
        <p:spPr bwMode="auto">
          <a:xfrm>
            <a:off x="327025" y="323850"/>
            <a:ext cx="8602663" cy="430887"/>
          </a:xfrm>
          <a:prstGeom prst="rect">
            <a:avLst/>
          </a:prstGeom>
          <a:noFill/>
          <a:ln w="9525">
            <a:noFill/>
            <a:miter lim="800000"/>
            <a:headEnd/>
            <a:tailEnd/>
          </a:ln>
        </p:spPr>
        <p:txBody>
          <a:bodyPr>
            <a:spAutoFit/>
          </a:bodyPr>
          <a:lstStyle/>
          <a:p>
            <a:r>
              <a:rPr lang="fr-FR" sz="2200" dirty="0" smtClean="0">
                <a:solidFill>
                  <a:srgbClr val="604A7B"/>
                </a:solidFill>
                <a:latin typeface="Calibri" pitchFamily="34" charset="0"/>
              </a:rPr>
              <a:t>La bourse des métiers</a:t>
            </a:r>
            <a:endParaRPr lang="fr-FR" sz="2400" dirty="0">
              <a:solidFill>
                <a:srgbClr val="604A7B"/>
              </a:solidFill>
              <a:latin typeface="Calibri" pitchFamily="34" charset="0"/>
            </a:endParaRPr>
          </a:p>
        </p:txBody>
      </p:sp>
      <p:grpSp>
        <p:nvGrpSpPr>
          <p:cNvPr id="2" name="Group 36"/>
          <p:cNvGrpSpPr/>
          <p:nvPr/>
        </p:nvGrpSpPr>
        <p:grpSpPr>
          <a:xfrm>
            <a:off x="192088" y="1052736"/>
            <a:ext cx="4456112" cy="444500"/>
            <a:chOff x="192088" y="1052736"/>
            <a:chExt cx="4456112" cy="444500"/>
          </a:xfrm>
        </p:grpSpPr>
        <p:sp>
          <p:nvSpPr>
            <p:cNvPr id="16" name="Rectangle 15"/>
            <p:cNvSpPr/>
            <p:nvPr/>
          </p:nvSpPr>
          <p:spPr>
            <a:xfrm>
              <a:off x="192088" y="1052736"/>
              <a:ext cx="1022350" cy="4445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Publics</a:t>
              </a:r>
              <a:endParaRPr lang="fr-FR" sz="1400" b="1" dirty="0">
                <a:solidFill>
                  <a:schemeClr val="bg1"/>
                </a:solidFill>
                <a:ea typeface="ＭＳ Ｐゴシック" charset="-128"/>
              </a:endParaRPr>
            </a:p>
          </p:txBody>
        </p:sp>
        <p:sp>
          <p:nvSpPr>
            <p:cNvPr id="18" name="Pentagon 7"/>
            <p:cNvSpPr/>
            <p:nvPr/>
          </p:nvSpPr>
          <p:spPr>
            <a:xfrm>
              <a:off x="1285875" y="1052736"/>
              <a:ext cx="3362325" cy="4445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Parents, tous niveaux</a:t>
              </a:r>
              <a:endParaRPr lang="fr-FR" sz="1100" dirty="0">
                <a:solidFill>
                  <a:schemeClr val="tx2"/>
                </a:solidFill>
                <a:ea typeface="ＭＳ Ｐゴシック" charset="-128"/>
              </a:endParaRPr>
            </a:p>
          </p:txBody>
        </p:sp>
      </p:grpSp>
      <p:grpSp>
        <p:nvGrpSpPr>
          <p:cNvPr id="3" name="Group 38"/>
          <p:cNvGrpSpPr/>
          <p:nvPr/>
        </p:nvGrpSpPr>
        <p:grpSpPr>
          <a:xfrm>
            <a:off x="195263" y="2278640"/>
            <a:ext cx="4467225" cy="2736000"/>
            <a:chOff x="195263" y="2277176"/>
            <a:chExt cx="4467225" cy="2736000"/>
          </a:xfrm>
        </p:grpSpPr>
        <p:sp>
          <p:nvSpPr>
            <p:cNvPr id="21" name="Rectangle 20"/>
            <p:cNvSpPr/>
            <p:nvPr/>
          </p:nvSpPr>
          <p:spPr>
            <a:xfrm>
              <a:off x="195263" y="2277176"/>
              <a:ext cx="1019175" cy="2736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Organisation</a:t>
              </a:r>
            </a:p>
            <a:p>
              <a:pPr marL="0" lvl="1" algn="ctr">
                <a:lnSpc>
                  <a:spcPct val="80000"/>
                </a:lnSpc>
                <a:spcAft>
                  <a:spcPts val="600"/>
                </a:spcAft>
                <a:defRPr/>
              </a:pPr>
              <a:r>
                <a:rPr lang="fr-FR" sz="1200" b="1">
                  <a:solidFill>
                    <a:schemeClr val="bg1"/>
                  </a:solidFill>
                  <a:ea typeface="ＭＳ Ｐゴシック" charset="-128"/>
                </a:rPr>
                <a:t>Modalités</a:t>
              </a:r>
            </a:p>
          </p:txBody>
        </p:sp>
        <p:sp>
          <p:nvSpPr>
            <p:cNvPr id="22" name="Pentagon 9"/>
            <p:cNvSpPr/>
            <p:nvPr/>
          </p:nvSpPr>
          <p:spPr>
            <a:xfrm>
              <a:off x="1285875" y="2277176"/>
              <a:ext cx="3376613" cy="2736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36000" anchor="ctr"/>
            <a:lstStyle/>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L’action consiste à proposer aux parents volontaires un cycle de présentations de leurs parcours, de leur métier actuel, et du lien avec la persévérance scolaire</a:t>
              </a:r>
            </a:p>
            <a:p>
              <a:pPr marL="88900" lvl="3" indent="-88900" algn="just">
                <a:buFont typeface="Arial" charset="0"/>
                <a:buChar char="•"/>
                <a:tabLst>
                  <a:tab pos="88900" algn="l"/>
                  <a:tab pos="271463" algn="l"/>
                </a:tabLst>
                <a:defRPr/>
              </a:pPr>
              <a:endParaRPr lang="fr-FR" sz="1100" dirty="0" smtClean="0">
                <a:solidFill>
                  <a:schemeClr val="tx2"/>
                </a:solidFill>
                <a:ea typeface="ＭＳ Ｐゴシック" charset="-128"/>
              </a:endParaRP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L’action peut être couplé à un forum des métiers</a:t>
              </a:r>
            </a:p>
            <a:p>
              <a:pPr marL="88900" lvl="3" indent="-88900" algn="just">
                <a:buFont typeface="Arial" charset="0"/>
                <a:buChar char="•"/>
                <a:tabLst>
                  <a:tab pos="88900" algn="l"/>
                  <a:tab pos="271463" algn="l"/>
                </a:tabLst>
                <a:defRPr/>
              </a:pPr>
              <a:endParaRPr lang="fr-FR" sz="1100" dirty="0" smtClean="0">
                <a:solidFill>
                  <a:schemeClr val="tx2"/>
                </a:solidFill>
                <a:ea typeface="ＭＳ Ｐゴシック" charset="-128"/>
              </a:endParaRP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Elle peut prendre la forme d’une table ronde dans l’établissement, animée avec des CIO par exemple, ou d’un salon réussissant l’ensemble des parents volontaires</a:t>
              </a:r>
            </a:p>
          </p:txBody>
        </p:sp>
      </p:grpSp>
      <p:grpSp>
        <p:nvGrpSpPr>
          <p:cNvPr id="4" name="Group 39"/>
          <p:cNvGrpSpPr/>
          <p:nvPr/>
        </p:nvGrpSpPr>
        <p:grpSpPr>
          <a:xfrm>
            <a:off x="195263" y="5121973"/>
            <a:ext cx="4467225" cy="936000"/>
            <a:chOff x="195263" y="5085184"/>
            <a:chExt cx="4467225" cy="936000"/>
          </a:xfrm>
        </p:grpSpPr>
        <p:sp>
          <p:nvSpPr>
            <p:cNvPr id="26" name="Rectangle 25"/>
            <p:cNvSpPr/>
            <p:nvPr/>
          </p:nvSpPr>
          <p:spPr>
            <a:xfrm>
              <a:off x="195263" y="5085184"/>
              <a:ext cx="1019175" cy="936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Pilotage</a:t>
              </a:r>
            </a:p>
          </p:txBody>
        </p:sp>
        <p:sp>
          <p:nvSpPr>
            <p:cNvPr id="27" name="Pentagon 9"/>
            <p:cNvSpPr/>
            <p:nvPr/>
          </p:nvSpPr>
          <p:spPr>
            <a:xfrm>
              <a:off x="1285875" y="5085184"/>
              <a:ext cx="3376613" cy="936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Un acteur par établissement est responsable de la mobilisation des parents, en lien avec une équipe d’enseignants et d’élèves volontaires</a:t>
              </a:r>
            </a:p>
            <a:p>
              <a:pPr marL="88900" lvl="3" indent="-88900" algn="just">
                <a:buFont typeface="Arial" charset="0"/>
                <a:buChar char="•"/>
                <a:tabLst>
                  <a:tab pos="271463" algn="l"/>
                </a:tabLst>
                <a:defRPr/>
              </a:pPr>
              <a:r>
                <a:rPr lang="fr-FR" sz="1100" dirty="0" smtClean="0">
                  <a:solidFill>
                    <a:schemeClr val="tx2"/>
                  </a:solidFill>
                  <a:ea typeface="ＭＳ Ｐゴシック" charset="-128"/>
                </a:rPr>
                <a:t>Cette action est préparée et animée avec des parents d’élève</a:t>
              </a:r>
              <a:endParaRPr lang="fr-FR" sz="1100" dirty="0">
                <a:solidFill>
                  <a:schemeClr val="tx2"/>
                </a:solidFill>
                <a:ea typeface="ＭＳ Ｐゴシック" charset="-128"/>
              </a:endParaRPr>
            </a:p>
          </p:txBody>
        </p:sp>
      </p:grpSp>
      <p:grpSp>
        <p:nvGrpSpPr>
          <p:cNvPr id="5" name="Group 37"/>
          <p:cNvGrpSpPr/>
          <p:nvPr/>
        </p:nvGrpSpPr>
        <p:grpSpPr>
          <a:xfrm>
            <a:off x="192088" y="1604569"/>
            <a:ext cx="4456112" cy="566738"/>
            <a:chOff x="192088" y="1579389"/>
            <a:chExt cx="4456112" cy="566738"/>
          </a:xfrm>
        </p:grpSpPr>
        <p:sp>
          <p:nvSpPr>
            <p:cNvPr id="28" name="Rectangle 27"/>
            <p:cNvSpPr/>
            <p:nvPr/>
          </p:nvSpPr>
          <p:spPr>
            <a:xfrm>
              <a:off x="192088" y="1579389"/>
              <a:ext cx="1022350" cy="566738"/>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Objectifs</a:t>
              </a:r>
            </a:p>
          </p:txBody>
        </p:sp>
        <p:sp>
          <p:nvSpPr>
            <p:cNvPr id="29" name="Pentagon 7"/>
            <p:cNvSpPr/>
            <p:nvPr/>
          </p:nvSpPr>
          <p:spPr>
            <a:xfrm>
              <a:off x="1285875" y="1579389"/>
              <a:ext cx="3362325" cy="566738"/>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Faire parler les parents de leurs parcours scolaires et de leurs parcours professionnels et métiers pour créer de l’ambition pour les élèves</a:t>
              </a:r>
              <a:endParaRPr lang="fr-FR" sz="1100" dirty="0">
                <a:solidFill>
                  <a:srgbClr val="002060"/>
                </a:solidFill>
                <a:ea typeface="ＭＳ Ｐゴシック" charset="-128"/>
              </a:endParaRPr>
            </a:p>
          </p:txBody>
        </p:sp>
      </p:grpSp>
      <p:grpSp>
        <p:nvGrpSpPr>
          <p:cNvPr id="7" name="Group 40"/>
          <p:cNvGrpSpPr/>
          <p:nvPr/>
        </p:nvGrpSpPr>
        <p:grpSpPr>
          <a:xfrm>
            <a:off x="192088" y="6165304"/>
            <a:ext cx="4470400" cy="468000"/>
            <a:chOff x="192088" y="6165304"/>
            <a:chExt cx="4470400" cy="468000"/>
          </a:xfrm>
        </p:grpSpPr>
        <p:sp>
          <p:nvSpPr>
            <p:cNvPr id="19" name="Rectangle 18"/>
            <p:cNvSpPr/>
            <p:nvPr/>
          </p:nvSpPr>
          <p:spPr>
            <a:xfrm>
              <a:off x="192088" y="6165304"/>
              <a:ext cx="1019175" cy="468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Réalisation</a:t>
              </a:r>
            </a:p>
            <a:p>
              <a:pPr marL="0" lvl="1" algn="ctr">
                <a:lnSpc>
                  <a:spcPct val="80000"/>
                </a:lnSpc>
                <a:spcAft>
                  <a:spcPts val="600"/>
                </a:spcAft>
                <a:defRPr/>
              </a:pPr>
              <a:r>
                <a:rPr lang="fr-FR" sz="1200" b="1" dirty="0">
                  <a:solidFill>
                    <a:schemeClr val="bg1"/>
                  </a:solidFill>
                  <a:ea typeface="ＭＳ Ｐゴシック" charset="-128"/>
                </a:rPr>
                <a:t>Production</a:t>
              </a:r>
            </a:p>
          </p:txBody>
        </p:sp>
        <p:sp>
          <p:nvSpPr>
            <p:cNvPr id="23" name="Pentagon 9"/>
            <p:cNvSpPr/>
            <p:nvPr/>
          </p:nvSpPr>
          <p:spPr>
            <a:xfrm>
              <a:off x="1285875" y="6165304"/>
              <a:ext cx="3376613" cy="468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Synthèse des échanges avec les parents, photos, etc.</a:t>
              </a:r>
              <a:endParaRPr lang="fr-FR" sz="1100" dirty="0">
                <a:solidFill>
                  <a:schemeClr val="tx2"/>
                </a:solidFill>
                <a:ea typeface="ＭＳ Ｐゴシック" charset="-128"/>
              </a:endParaRPr>
            </a:p>
          </p:txBody>
        </p:sp>
      </p:grpSp>
      <p:sp>
        <p:nvSpPr>
          <p:cNvPr id="25" name="Rectangle 24"/>
          <p:cNvSpPr/>
          <p:nvPr/>
        </p:nvSpPr>
        <p:spPr>
          <a:xfrm>
            <a:off x="4800600" y="3606800"/>
            <a:ext cx="4248150" cy="381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Calendrier</a:t>
            </a:r>
          </a:p>
        </p:txBody>
      </p:sp>
      <p:sp>
        <p:nvSpPr>
          <p:cNvPr id="35" name="Flèche vers la droite 34"/>
          <p:cNvSpPr/>
          <p:nvPr/>
        </p:nvSpPr>
        <p:spPr>
          <a:xfrm>
            <a:off x="4826000" y="4415855"/>
            <a:ext cx="4191000" cy="1749449"/>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44" name="ZoneTexte 43"/>
          <p:cNvSpPr txBox="1"/>
          <p:nvPr/>
        </p:nvSpPr>
        <p:spPr>
          <a:xfrm>
            <a:off x="4808538" y="4025900"/>
            <a:ext cx="15160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smtClean="0">
                <a:solidFill>
                  <a:schemeClr val="bg1"/>
                </a:solidFill>
                <a:ea typeface="ＭＳ Ｐゴシック" charset="-128"/>
              </a:rPr>
              <a:t>Préparation</a:t>
            </a:r>
            <a:endParaRPr lang="fr-FR" sz="1000" b="1" dirty="0">
              <a:solidFill>
                <a:schemeClr val="bg1"/>
              </a:solidFill>
              <a:ea typeface="ＭＳ Ｐゴシック" charset="-128"/>
            </a:endParaRPr>
          </a:p>
        </p:txBody>
      </p:sp>
      <p:sp>
        <p:nvSpPr>
          <p:cNvPr id="52" name="ZoneTexte 51"/>
          <p:cNvSpPr txBox="1"/>
          <p:nvPr/>
        </p:nvSpPr>
        <p:spPr>
          <a:xfrm>
            <a:off x="6418263" y="4025900"/>
            <a:ext cx="26336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19493" name="Espace réservé du numéro de diapositive 38"/>
          <p:cNvSpPr>
            <a:spLocks noGrp="1"/>
          </p:cNvSpPr>
          <p:nvPr>
            <p:ph type="sldNum" sz="quarter" idx="12"/>
          </p:nvPr>
        </p:nvSpPr>
        <p:spPr bwMode="auto">
          <a:noFill/>
          <a:ln>
            <a:miter lim="800000"/>
            <a:headEnd/>
            <a:tailEnd/>
          </a:ln>
        </p:spPr>
        <p:txBody>
          <a:bodyPr/>
          <a:lstStyle/>
          <a:p>
            <a:fld id="{452F00B1-CAAE-4167-AB10-F70F55AA5974}" type="slidenum">
              <a:rPr lang="fr-FR" smtClean="0">
                <a:latin typeface="Calibri" pitchFamily="34" charset="0"/>
                <a:ea typeface="ＭＳ Ｐゴシック"/>
                <a:cs typeface="ＭＳ Ｐゴシック"/>
              </a:rPr>
              <a:pPr/>
              <a:t>37</a:t>
            </a:fld>
            <a:endParaRPr lang="fr-FR" smtClean="0">
              <a:latin typeface="Calibri" pitchFamily="34" charset="0"/>
              <a:ea typeface="ＭＳ Ｐゴシック"/>
              <a:cs typeface="ＭＳ Ｐゴシック"/>
            </a:endParaRPr>
          </a:p>
        </p:txBody>
      </p:sp>
      <p:sp>
        <p:nvSpPr>
          <p:cNvPr id="19494" name="AutoShape 115"/>
          <p:cNvSpPr>
            <a:spLocks noChangeArrowheads="1"/>
          </p:cNvSpPr>
          <p:nvPr/>
        </p:nvSpPr>
        <p:spPr bwMode="auto">
          <a:xfrm flipH="1">
            <a:off x="4860032" y="4970896"/>
            <a:ext cx="185738"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19495" name="ZoneTexte 36"/>
          <p:cNvSpPr txBox="1">
            <a:spLocks noChangeArrowheads="1"/>
          </p:cNvSpPr>
          <p:nvPr/>
        </p:nvSpPr>
        <p:spPr bwMode="auto">
          <a:xfrm>
            <a:off x="5076057" y="4797152"/>
            <a:ext cx="1008111" cy="923330"/>
          </a:xfrm>
          <a:prstGeom prst="rect">
            <a:avLst/>
          </a:prstGeom>
          <a:noFill/>
          <a:ln w="9525">
            <a:noFill/>
            <a:miter lim="800000"/>
            <a:headEnd/>
            <a:tailEnd/>
          </a:ln>
        </p:spPr>
        <p:txBody>
          <a:bodyPr wrap="square">
            <a:spAutoFit/>
          </a:bodyPr>
          <a:lstStyle/>
          <a:p>
            <a:r>
              <a:rPr lang="fr-FR" sz="900" dirty="0" smtClean="0">
                <a:solidFill>
                  <a:schemeClr val="bg1"/>
                </a:solidFill>
                <a:latin typeface="Calibri" pitchFamily="34" charset="0"/>
              </a:rPr>
              <a:t>Proposition et préparation de l’action : trouver un lieu, les thématiques, les animateurs, etc.</a:t>
            </a:r>
            <a:endParaRPr lang="fr-FR" sz="900" dirty="0">
              <a:solidFill>
                <a:schemeClr val="bg1"/>
              </a:solidFill>
              <a:latin typeface="Calibri" pitchFamily="34" charset="0"/>
            </a:endParaRPr>
          </a:p>
        </p:txBody>
      </p:sp>
      <p:sp>
        <p:nvSpPr>
          <p:cNvPr id="30" name="AutoShape 115"/>
          <p:cNvSpPr>
            <a:spLocks noChangeArrowheads="1"/>
          </p:cNvSpPr>
          <p:nvPr/>
        </p:nvSpPr>
        <p:spPr bwMode="auto">
          <a:xfrm flipH="1">
            <a:off x="7236048" y="4970896"/>
            <a:ext cx="185738"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3" name="ZoneTexte 36"/>
          <p:cNvSpPr txBox="1">
            <a:spLocks noChangeArrowheads="1"/>
          </p:cNvSpPr>
          <p:nvPr/>
        </p:nvSpPr>
        <p:spPr bwMode="auto">
          <a:xfrm>
            <a:off x="7366223" y="4797152"/>
            <a:ext cx="1382241" cy="369332"/>
          </a:xfrm>
          <a:prstGeom prst="rect">
            <a:avLst/>
          </a:prstGeom>
          <a:noFill/>
          <a:ln w="9525">
            <a:noFill/>
            <a:miter lim="800000"/>
            <a:headEnd/>
            <a:tailEnd/>
          </a:ln>
        </p:spPr>
        <p:txBody>
          <a:bodyPr wrap="square">
            <a:spAutoFit/>
          </a:bodyPr>
          <a:lstStyle/>
          <a:p>
            <a:r>
              <a:rPr lang="fr-FR" sz="900" dirty="0" smtClean="0">
                <a:solidFill>
                  <a:schemeClr val="bg1"/>
                </a:solidFill>
                <a:latin typeface="Calibri" pitchFamily="34" charset="0"/>
              </a:rPr>
              <a:t>Organisation des interventions</a:t>
            </a:r>
            <a:endParaRPr lang="fr-FR" sz="900" dirty="0">
              <a:solidFill>
                <a:schemeClr val="bg1"/>
              </a:solidFill>
              <a:latin typeface="Calibri" pitchFamily="34" charset="0"/>
            </a:endParaRPr>
          </a:p>
        </p:txBody>
      </p:sp>
      <p:sp>
        <p:nvSpPr>
          <p:cNvPr id="31" name="AutoShape 115"/>
          <p:cNvSpPr>
            <a:spLocks noChangeArrowheads="1"/>
          </p:cNvSpPr>
          <p:nvPr/>
        </p:nvSpPr>
        <p:spPr bwMode="auto">
          <a:xfrm flipH="1">
            <a:off x="7668344" y="5300762"/>
            <a:ext cx="185738"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2" name="ZoneTexte 36"/>
          <p:cNvSpPr txBox="1">
            <a:spLocks noChangeArrowheads="1"/>
          </p:cNvSpPr>
          <p:nvPr/>
        </p:nvSpPr>
        <p:spPr bwMode="auto">
          <a:xfrm>
            <a:off x="7798519" y="5127018"/>
            <a:ext cx="1129457" cy="507831"/>
          </a:xfrm>
          <a:prstGeom prst="rect">
            <a:avLst/>
          </a:prstGeom>
          <a:noFill/>
          <a:ln w="9525">
            <a:noFill/>
            <a:miter lim="800000"/>
            <a:headEnd/>
            <a:tailEnd/>
          </a:ln>
        </p:spPr>
        <p:txBody>
          <a:bodyPr wrap="square">
            <a:spAutoFit/>
          </a:bodyPr>
          <a:lstStyle/>
          <a:p>
            <a:r>
              <a:rPr lang="fr-FR" sz="900" dirty="0" smtClean="0">
                <a:solidFill>
                  <a:schemeClr val="bg1"/>
                </a:solidFill>
                <a:latin typeface="Calibri" pitchFamily="34" charset="0"/>
              </a:rPr>
              <a:t>Synthèse des échanges avec </a:t>
            </a:r>
            <a:r>
              <a:rPr lang="fr-FR" sz="900" smtClean="0">
                <a:solidFill>
                  <a:schemeClr val="bg1"/>
                </a:solidFill>
                <a:latin typeface="Calibri" pitchFamily="34" charset="0"/>
              </a:rPr>
              <a:t>les parents</a:t>
            </a:r>
            <a:endParaRPr lang="fr-FR" sz="900" dirty="0">
              <a:solidFill>
                <a:schemeClr val="bg1"/>
              </a:solidFill>
              <a:latin typeface="Calibri" pitchFamily="34" charset="0"/>
            </a:endParaRPr>
          </a:p>
        </p:txBody>
      </p:sp>
      <p:sp>
        <p:nvSpPr>
          <p:cNvPr id="34" name="AutoShape 115"/>
          <p:cNvSpPr>
            <a:spLocks noChangeArrowheads="1"/>
          </p:cNvSpPr>
          <p:nvPr/>
        </p:nvSpPr>
        <p:spPr bwMode="auto">
          <a:xfrm flipH="1">
            <a:off x="6012160" y="4970896"/>
            <a:ext cx="185738"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6" name="ZoneTexte 36"/>
          <p:cNvSpPr txBox="1">
            <a:spLocks noChangeArrowheads="1"/>
          </p:cNvSpPr>
          <p:nvPr/>
        </p:nvSpPr>
        <p:spPr bwMode="auto">
          <a:xfrm>
            <a:off x="6228185" y="4797152"/>
            <a:ext cx="792087" cy="507831"/>
          </a:xfrm>
          <a:prstGeom prst="rect">
            <a:avLst/>
          </a:prstGeom>
          <a:noFill/>
          <a:ln w="9525">
            <a:noFill/>
            <a:miter lim="800000"/>
            <a:headEnd/>
            <a:tailEnd/>
          </a:ln>
        </p:spPr>
        <p:txBody>
          <a:bodyPr wrap="square">
            <a:spAutoFit/>
          </a:bodyPr>
          <a:lstStyle/>
          <a:p>
            <a:r>
              <a:rPr lang="fr-FR" sz="900" dirty="0" smtClean="0">
                <a:solidFill>
                  <a:schemeClr val="bg1"/>
                </a:solidFill>
                <a:latin typeface="Calibri" pitchFamily="34" charset="0"/>
              </a:rPr>
              <a:t>Sélection des parents intervenants</a:t>
            </a:r>
            <a:endParaRPr lang="fr-FR" sz="900" dirty="0">
              <a:solidFill>
                <a:schemeClr val="bg1"/>
              </a:solidFill>
              <a:latin typeface="Calibri" pitchFamily="34" charset="0"/>
            </a:endParaRPr>
          </a:p>
        </p:txBody>
      </p:sp>
      <p:pic>
        <p:nvPicPr>
          <p:cNvPr id="2052" name="Picture 4" descr="http://lycee.baudimontsaintcharles.com/userfiles/image/Photographies/Atouts/Salons-Expositions-Portes_Ouvertes/AT-Salons-Forum-des-metiers-2010-04-lycee-baudimont-saint-charles-college-saint-vincent-arras.jpg"/>
          <p:cNvPicPr>
            <a:picLocks noChangeAspect="1" noChangeArrowheads="1"/>
          </p:cNvPicPr>
          <p:nvPr/>
        </p:nvPicPr>
        <p:blipFill>
          <a:blip r:embed="rId2" cstate="print"/>
          <a:srcRect t="28729"/>
          <a:stretch>
            <a:fillRect/>
          </a:stretch>
        </p:blipFill>
        <p:spPr bwMode="auto">
          <a:xfrm>
            <a:off x="6600478" y="2204864"/>
            <a:ext cx="2448272" cy="1307793"/>
          </a:xfrm>
          <a:prstGeom prst="rect">
            <a:avLst/>
          </a:prstGeom>
          <a:noFill/>
        </p:spPr>
      </p:pic>
      <p:pic>
        <p:nvPicPr>
          <p:cNvPr id="2050" name="Picture 2" descr="http://ww2.ac-poitiers.fr/ste/local/cache-vignettes/L680xH454/IMG_0580-c51b6.jpg"/>
          <p:cNvPicPr>
            <a:picLocks noChangeAspect="1" noChangeArrowheads="1"/>
          </p:cNvPicPr>
          <p:nvPr/>
        </p:nvPicPr>
        <p:blipFill>
          <a:blip r:embed="rId3" cstate="print"/>
          <a:srcRect t="11841" b="9220"/>
          <a:stretch>
            <a:fillRect/>
          </a:stretch>
        </p:blipFill>
        <p:spPr bwMode="auto">
          <a:xfrm>
            <a:off x="4860032" y="1052736"/>
            <a:ext cx="2732584" cy="1440160"/>
          </a:xfrm>
          <a:prstGeom prst="rect">
            <a:avLst/>
          </a:prstGeom>
          <a:noFill/>
        </p:spPr>
      </p:pic>
    </p:spTree>
    <p:extLst>
      <p:ext uri="{BB962C8B-B14F-4D97-AF65-F5344CB8AC3E}">
        <p14:creationId xmlns:p14="http://schemas.microsoft.com/office/powerpoint/2010/main" xmlns="" val="3308478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45058"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45059" name="AutoShape 10"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45063" name="ZoneTexte 11"/>
          <p:cNvSpPr txBox="1">
            <a:spLocks noChangeArrowheads="1"/>
          </p:cNvSpPr>
          <p:nvPr/>
        </p:nvSpPr>
        <p:spPr bwMode="auto">
          <a:xfrm>
            <a:off x="327025" y="323850"/>
            <a:ext cx="8602663" cy="461963"/>
          </a:xfrm>
          <a:prstGeom prst="rect">
            <a:avLst/>
          </a:prstGeom>
          <a:noFill/>
          <a:ln w="9525">
            <a:noFill/>
            <a:miter lim="800000"/>
            <a:headEnd/>
            <a:tailEnd/>
          </a:ln>
        </p:spPr>
        <p:txBody>
          <a:bodyPr>
            <a:spAutoFit/>
          </a:bodyPr>
          <a:lstStyle/>
          <a:p>
            <a:r>
              <a:rPr lang="fr-FR" sz="2400">
                <a:solidFill>
                  <a:srgbClr val="604A7B"/>
                </a:solidFill>
                <a:latin typeface="Calibri" pitchFamily="34" charset="0"/>
              </a:rPr>
              <a:t>Références</a:t>
            </a:r>
          </a:p>
        </p:txBody>
      </p:sp>
      <p:graphicFrame>
        <p:nvGraphicFramePr>
          <p:cNvPr id="24" name="Tableau 23"/>
          <p:cNvGraphicFramePr>
            <a:graphicFrameLocks noGrp="1"/>
          </p:cNvGraphicFramePr>
          <p:nvPr/>
        </p:nvGraphicFramePr>
        <p:xfrm>
          <a:off x="250825" y="1143000"/>
          <a:ext cx="8664574" cy="5041324"/>
        </p:xfrm>
        <a:graphic>
          <a:graphicData uri="http://schemas.openxmlformats.org/drawingml/2006/table">
            <a:tbl>
              <a:tblPr/>
              <a:tblGrid>
                <a:gridCol w="1806575"/>
                <a:gridCol w="3048000"/>
                <a:gridCol w="3809999"/>
              </a:tblGrid>
              <a:tr h="4450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Calibri" charset="0"/>
                          <a:ea typeface="ＭＳ Ｐゴシック" charset="-128"/>
                          <a:cs typeface="Arial" charset="0"/>
                        </a:rPr>
                        <a:t>Référence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Calibri" charset="0"/>
                          <a:ea typeface="ＭＳ Ｐゴシック" charset="-128"/>
                          <a:cs typeface="Arial" charset="0"/>
                        </a:rPr>
                        <a:t>Description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Calibri" charset="0"/>
                          <a:ea typeface="ＭＳ Ｐゴシック" charset="-128"/>
                          <a:cs typeface="Arial" charset="0"/>
                        </a:rPr>
                        <a:t>Lien web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r>
              <a:tr h="1803276">
                <a:tc>
                  <a:txBody>
                    <a:bodyPr/>
                    <a:lstStyle/>
                    <a:p>
                      <a:r>
                        <a:rPr lang="fr-FR" sz="1400" i="0" dirty="0" smtClean="0"/>
                        <a:t>Site internet « Lâche pas l’école »</a:t>
                      </a:r>
                      <a:endParaRPr lang="fr-FR" sz="1400" i="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charset="0"/>
                          <a:ea typeface="ＭＳ Ｐゴシック" charset="-128"/>
                        </a:rPr>
                        <a:t>Site ressource sur la persévérance sur lequel on retrouve l’ensemble des fiches actions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err="1" smtClean="0">
                          <a:ln>
                            <a:noFill/>
                          </a:ln>
                          <a:solidFill>
                            <a:schemeClr val="tx1"/>
                          </a:solidFill>
                          <a:effectLst/>
                          <a:latin typeface="Calibri" charset="0"/>
                          <a:ea typeface="ＭＳ Ｐゴシック" charset="-128"/>
                        </a:rPr>
                        <a:t>lachepaslecole.ac-versailles.fr</a:t>
                      </a:r>
                      <a:r>
                        <a:rPr kumimoji="0" lang="fr-FR" sz="1400" b="0" i="0" u="none" strike="noStrike" cap="none" normalizeH="0" baseline="0" dirty="0" smtClean="0">
                          <a:ln>
                            <a:noFill/>
                          </a:ln>
                          <a:solidFill>
                            <a:schemeClr val="tx1"/>
                          </a:solidFill>
                          <a:effectLst/>
                          <a:latin typeface="Calibri" charset="0"/>
                          <a:ea typeface="ＭＳ Ｐゴシック" charset="-128"/>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76296">
                <a:tc>
                  <a:txBody>
                    <a:bodyPr/>
                    <a:lstStyle/>
                    <a:p>
                      <a:r>
                        <a:rPr lang="fr-FR" sz="1400" dirty="0" smtClean="0"/>
                        <a:t>Clip « Lâche pas l’école »</a:t>
                      </a:r>
                      <a:endParaRPr lang="fr-FR" sz="140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charset="0"/>
                          <a:ea typeface="ＭＳ Ｐゴシック" charset="-128"/>
                        </a:rPr>
                        <a:t>Clip réalisé par des élèves lors de la 1</a:t>
                      </a:r>
                      <a:r>
                        <a:rPr kumimoji="0" lang="fr-FR" sz="1400" b="0" i="0" u="none" strike="noStrike" cap="none" normalizeH="0" baseline="30000" dirty="0" smtClean="0">
                          <a:ln>
                            <a:noFill/>
                          </a:ln>
                          <a:solidFill>
                            <a:schemeClr val="tx1"/>
                          </a:solidFill>
                          <a:effectLst/>
                          <a:latin typeface="Calibri" charset="0"/>
                          <a:ea typeface="ＭＳ Ｐゴシック" charset="-128"/>
                        </a:rPr>
                        <a:t>ère</a:t>
                      </a:r>
                      <a:r>
                        <a:rPr kumimoji="0" lang="fr-FR" sz="1400" b="0" i="0" u="none" strike="noStrike" cap="none" normalizeH="0" baseline="0" dirty="0" smtClean="0">
                          <a:ln>
                            <a:noFill/>
                          </a:ln>
                          <a:solidFill>
                            <a:schemeClr val="tx1"/>
                          </a:solidFill>
                          <a:effectLst/>
                          <a:latin typeface="Calibri" charset="0"/>
                          <a:ea typeface="ＭＳ Ｐゴシック" charset="-128"/>
                        </a:rPr>
                        <a:t> édition de la semaine de l’orientation et de la persévérance scolaire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charset="0"/>
                          <a:ea typeface="ＭＳ Ｐゴシック" charset="-128"/>
                        </a:rPr>
                        <a:t>http://</a:t>
                      </a:r>
                      <a:r>
                        <a:rPr kumimoji="0" lang="fr-FR" sz="1400" b="0" i="0" u="none" strike="noStrike" cap="none" normalizeH="0" baseline="0" dirty="0" err="1" smtClean="0">
                          <a:ln>
                            <a:noFill/>
                          </a:ln>
                          <a:solidFill>
                            <a:schemeClr val="tx1"/>
                          </a:solidFill>
                          <a:effectLst/>
                          <a:latin typeface="Calibri" charset="0"/>
                          <a:ea typeface="ＭＳ Ｐゴシック" charset="-128"/>
                        </a:rPr>
                        <a:t>www.youtube.com/watch?v</a:t>
                      </a:r>
                      <a:r>
                        <a:rPr kumimoji="0" lang="fr-FR" sz="1400" b="0" i="0" u="none" strike="noStrike" cap="none" normalizeH="0" baseline="0" dirty="0" smtClean="0">
                          <a:ln>
                            <a:noFill/>
                          </a:ln>
                          <a:solidFill>
                            <a:schemeClr val="tx1"/>
                          </a:solidFill>
                          <a:effectLst/>
                          <a:latin typeface="Calibri" charset="0"/>
                          <a:ea typeface="ＭＳ Ｐゴシック" charset="-128"/>
                        </a:rPr>
                        <a:t>=</a:t>
                      </a:r>
                      <a:r>
                        <a:rPr kumimoji="0" lang="fr-FR" sz="1400" b="0" i="0" u="none" strike="noStrike" cap="none" normalizeH="0" baseline="0" dirty="0" err="1" smtClean="0">
                          <a:ln>
                            <a:noFill/>
                          </a:ln>
                          <a:solidFill>
                            <a:schemeClr val="tx1"/>
                          </a:solidFill>
                          <a:effectLst/>
                          <a:latin typeface="Calibri" charset="0"/>
                          <a:ea typeface="ＭＳ Ｐゴシック" charset="-128"/>
                        </a:rPr>
                        <a:t>BmtGNsWCHaY</a:t>
                      </a:r>
                      <a:endParaRPr kumimoji="0" lang="fr-FR" sz="1400" b="0" i="0" u="none" strike="noStrike" cap="none" normalizeH="0" baseline="0" dirty="0" smtClean="0">
                        <a:ln>
                          <a:noFill/>
                        </a:ln>
                        <a:solidFill>
                          <a:schemeClr val="tx1"/>
                        </a:solidFill>
                        <a:effectLst/>
                        <a:latin typeface="Calibri"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45076">
                <a:tc>
                  <a:txBody>
                    <a:bodyPr/>
                    <a:lstStyle/>
                    <a:p>
                      <a:r>
                        <a:rPr lang="fr-FR" sz="1400" smtClean="0"/>
                        <a:t>Site québécois</a:t>
                      </a:r>
                      <a:endParaRPr lang="fr-FR" sz="140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charset="0"/>
                          <a:ea typeface="ＭＳ Ｐゴシック" charset="-128"/>
                        </a:rPr>
                        <a:t>Site de </a:t>
                      </a:r>
                      <a:r>
                        <a:rPr kumimoji="0" lang="fr-FR" sz="1400" b="0" i="0" u="none" strike="noStrike" cap="none" normalizeH="0" baseline="0" dirty="0" err="1" smtClean="0">
                          <a:ln>
                            <a:noFill/>
                          </a:ln>
                          <a:solidFill>
                            <a:schemeClr val="tx1"/>
                          </a:solidFill>
                          <a:effectLst/>
                          <a:latin typeface="Calibri" charset="0"/>
                          <a:ea typeface="ＭＳ Ｐゴシック" charset="-128"/>
                        </a:rPr>
                        <a:t>remotivation</a:t>
                      </a:r>
                      <a:r>
                        <a:rPr kumimoji="0" lang="fr-FR" sz="1400" b="0" i="0" u="none" strike="noStrike" cap="none" normalizeH="0" baseline="0" dirty="0" smtClean="0">
                          <a:ln>
                            <a:noFill/>
                          </a:ln>
                          <a:solidFill>
                            <a:schemeClr val="tx1"/>
                          </a:solidFill>
                          <a:effectLst/>
                          <a:latin typeface="Calibri" charset="0"/>
                          <a:ea typeface="ＭＳ Ｐゴシック" charset="-128"/>
                        </a:rPr>
                        <a:t> innovant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charset="0"/>
                          <a:ea typeface="ＭＳ Ｐゴシック" charset="-128"/>
                        </a:rPr>
                        <a:t>http://</a:t>
                      </a:r>
                      <a:r>
                        <a:rPr kumimoji="0" lang="fr-FR" sz="1400" b="0" i="0" u="none" strike="noStrike" cap="none" normalizeH="0" baseline="0" dirty="0" err="1" smtClean="0">
                          <a:ln>
                            <a:noFill/>
                          </a:ln>
                          <a:solidFill>
                            <a:schemeClr val="tx1"/>
                          </a:solidFill>
                          <a:effectLst/>
                          <a:latin typeface="Calibri" charset="0"/>
                          <a:ea typeface="ＭＳ Ｐゴシック" charset="-128"/>
                        </a:rPr>
                        <a:t>jefinis.com</a:t>
                      </a:r>
                      <a:r>
                        <a:rPr kumimoji="0" lang="fr-FR" sz="1400" b="0" i="0" u="none" strike="noStrike" cap="none" normalizeH="0" baseline="0" dirty="0" smtClean="0">
                          <a:ln>
                            <a:noFill/>
                          </a:ln>
                          <a:solidFill>
                            <a:schemeClr val="tx1"/>
                          </a:solidFill>
                          <a:effectLst/>
                          <a:latin typeface="Calibri" charset="0"/>
                          <a:ea typeface="ＭＳ Ｐゴシック"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45076">
                <a:tc>
                  <a:txBody>
                    <a:bodyPr/>
                    <a:lstStyle/>
                    <a:p>
                      <a:r>
                        <a:rPr lang="fr-FR" sz="1400" dirty="0" smtClean="0"/>
                        <a:t>La mallette des</a:t>
                      </a:r>
                      <a:r>
                        <a:rPr lang="fr-FR" sz="1400" baseline="0" dirty="0" smtClean="0"/>
                        <a:t> parents</a:t>
                      </a:r>
                      <a:r>
                        <a:rPr lang="fr-FR" sz="1400" dirty="0" smtClean="0"/>
                        <a:t>  </a:t>
                      </a:r>
                      <a:endParaRPr lang="fr-FR" sz="140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sz="1400" dirty="0" smtClean="0"/>
                        <a:t>La "mallette des parents" est destinée à améliorer le dialogue entre les parents d’élèves et l’École. Elle contient des outils que les équipes éducatives utilisent pour animer la discussion avec les familles lors d'ateliers-débats. </a:t>
                      </a:r>
                      <a:endParaRPr kumimoji="0" lang="fr-FR" sz="1400" b="0" i="0" u="none" strike="noStrike" cap="none" normalizeH="0" baseline="0" dirty="0" smtClean="0">
                        <a:ln>
                          <a:noFill/>
                        </a:ln>
                        <a:solidFill>
                          <a:schemeClr val="tx1"/>
                        </a:solidFill>
                        <a:effectLst/>
                        <a:latin typeface="Calibri"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charset="0"/>
                          <a:ea typeface="ＭＳ Ｐゴシック" charset="-128"/>
                        </a:rPr>
                        <a:t>http://eduscol.education.fr/pid26667/mallette-des-parents.html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18434"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18435" name="ZoneTexte 11"/>
          <p:cNvSpPr txBox="1">
            <a:spLocks noChangeArrowheads="1"/>
          </p:cNvSpPr>
          <p:nvPr/>
        </p:nvSpPr>
        <p:spPr bwMode="auto">
          <a:xfrm>
            <a:off x="327025" y="190500"/>
            <a:ext cx="8602663" cy="369332"/>
          </a:xfrm>
          <a:prstGeom prst="rect">
            <a:avLst/>
          </a:prstGeom>
          <a:noFill/>
          <a:ln w="9525">
            <a:noFill/>
            <a:miter lim="800000"/>
            <a:headEnd/>
            <a:tailEnd/>
          </a:ln>
        </p:spPr>
        <p:txBody>
          <a:bodyPr>
            <a:spAutoFit/>
          </a:bodyPr>
          <a:lstStyle/>
          <a:p>
            <a:r>
              <a:rPr lang="fr-FR" b="1" dirty="0">
                <a:solidFill>
                  <a:srgbClr val="604A7B"/>
                </a:solidFill>
                <a:latin typeface="Calibri" pitchFamily="34" charset="0"/>
              </a:rPr>
              <a:t>Liste des actions proposées aux chefs d’établissement </a:t>
            </a:r>
            <a:r>
              <a:rPr lang="fr-FR" b="1" dirty="0" smtClean="0">
                <a:solidFill>
                  <a:srgbClr val="604A7B"/>
                </a:solidFill>
                <a:latin typeface="Calibri" pitchFamily="34" charset="0"/>
              </a:rPr>
              <a:t>(3/4)</a:t>
            </a:r>
            <a:endParaRPr lang="fr-FR" b="1" dirty="0">
              <a:solidFill>
                <a:srgbClr val="604A7B"/>
              </a:solidFill>
              <a:latin typeface="Calibri" pitchFamily="34" charset="0"/>
            </a:endParaRPr>
          </a:p>
        </p:txBody>
      </p:sp>
      <p:sp>
        <p:nvSpPr>
          <p:cNvPr id="30" name="Rectangle 29"/>
          <p:cNvSpPr/>
          <p:nvPr/>
        </p:nvSpPr>
        <p:spPr>
          <a:xfrm>
            <a:off x="4716463" y="1125538"/>
            <a:ext cx="421481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FF0000"/>
              </a:solidFill>
              <a:ea typeface="ＭＳ Ｐゴシック" charset="-128"/>
            </a:endParaRPr>
          </a:p>
        </p:txBody>
      </p:sp>
      <p:graphicFrame>
        <p:nvGraphicFramePr>
          <p:cNvPr id="24" name="Tableau 23"/>
          <p:cNvGraphicFramePr>
            <a:graphicFrameLocks noGrp="1"/>
          </p:cNvGraphicFramePr>
          <p:nvPr>
            <p:extLst>
              <p:ext uri="{D42A27DB-BD31-4B8C-83A1-F6EECF244321}">
                <p14:modId xmlns:p14="http://schemas.microsoft.com/office/powerpoint/2010/main" xmlns="" val="970707074"/>
              </p:ext>
            </p:extLst>
          </p:nvPr>
        </p:nvGraphicFramePr>
        <p:xfrm>
          <a:off x="250825" y="1404591"/>
          <a:ext cx="8680450" cy="3943977"/>
        </p:xfrm>
        <a:graphic>
          <a:graphicData uri="http://schemas.openxmlformats.org/drawingml/2006/table">
            <a:tbl>
              <a:tblPr/>
              <a:tblGrid>
                <a:gridCol w="2201061"/>
                <a:gridCol w="1469581"/>
                <a:gridCol w="5009808"/>
              </a:tblGrid>
              <a:tr h="2850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Calibri" charset="0"/>
                          <a:ea typeface="ＭＳ Ｐゴシック" charset="-128"/>
                          <a:cs typeface="Arial" charset="0"/>
                        </a:rPr>
                        <a:t>Action</a:t>
                      </a:r>
                    </a:p>
                  </a:txBody>
                  <a:tcPr marL="36000" marR="36000" marT="36000" marB="3600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FF"/>
                          </a:solidFill>
                          <a:effectLst/>
                          <a:latin typeface="Calibri" charset="0"/>
                          <a:ea typeface="ＭＳ Ｐゴシック" charset="-128"/>
                          <a:cs typeface="Arial" charset="0"/>
                        </a:rPr>
                        <a:t>Publics</a:t>
                      </a:r>
                    </a:p>
                  </a:txBody>
                  <a:tcPr marL="36000" marR="36000" marT="36000" marB="3600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Calibri" charset="0"/>
                          <a:ea typeface="ＭＳ Ｐゴシック" charset="-128"/>
                          <a:cs typeface="Arial" charset="0"/>
                        </a:rPr>
                        <a:t>Description</a:t>
                      </a:r>
                    </a:p>
                  </a:txBody>
                  <a:tcPr marL="36000" marR="36000" marT="36000" marB="3600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r>
              <a:tr h="7776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charset="0"/>
                          <a:ea typeface="ＭＳ Ｐゴシック" charset="-128"/>
                          <a:cs typeface="Arial" charset="0"/>
                        </a:rPr>
                        <a:t>Concours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charset="0"/>
                          <a:ea typeface="ＭＳ Ｐゴシック" charset="-128"/>
                          <a:cs typeface="Arial" charset="0"/>
                        </a:rPr>
                        <a:t>«Dessine ton métier du futur » </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Collèges</a:t>
                      </a:r>
                      <a:endParaRPr kumimoji="0" lang="fr-FR" sz="1200" b="0" i="0" u="none" strike="noStrike" cap="none" normalizeH="0" baseline="30000" dirty="0" smtClean="0">
                        <a:ln>
                          <a:noFill/>
                        </a:ln>
                        <a:solidFill>
                          <a:schemeClr val="tx1"/>
                        </a:solidFill>
                        <a:effectLst/>
                        <a:latin typeface="Calibri" charset="0"/>
                        <a:ea typeface="ＭＳ Ｐゴシック" charset="-128"/>
                        <a:cs typeface="Arial" charset="0"/>
                      </a:endParaRP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Réalisation d’une œuvre graphique sur le thème « dessine un métier du futur »</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6199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charset="0"/>
                          <a:ea typeface="ＭＳ Ｐゴシック" charset="-128"/>
                          <a:cs typeface="Arial" charset="0"/>
                        </a:rPr>
                        <a:t>Concours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charset="0"/>
                          <a:ea typeface="ＭＳ Ｐゴシック" charset="-128"/>
                          <a:cs typeface="Arial" charset="0"/>
                        </a:rPr>
                        <a:t>«La lettre de motivation impossible/imaginaire/rêvée»</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Collèges</a:t>
                      </a:r>
                      <a:endParaRPr kumimoji="0" lang="fr-FR" sz="1200" b="0" i="0" u="none" strike="noStrike" cap="none" normalizeH="0" baseline="30000" dirty="0" smtClean="0">
                        <a:ln>
                          <a:noFill/>
                        </a:ln>
                        <a:solidFill>
                          <a:schemeClr val="tx1"/>
                        </a:solidFill>
                        <a:effectLst/>
                        <a:latin typeface="Calibri" charset="0"/>
                        <a:ea typeface="ＭＳ Ｐゴシック" charset="-128"/>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Calibri" charset="0"/>
                        <a:ea typeface="ＭＳ Ｐゴシック" charset="-128"/>
                        <a:cs typeface="Arial" charset="0"/>
                      </a:endParaRP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Réalisation d’une lettre de motivation pour postuler sur un métier imaginaire</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4372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charset="0"/>
                          <a:ea typeface="ＭＳ Ｐゴシック" charset="-128"/>
                          <a:cs typeface="Arial" charset="0"/>
                        </a:rPr>
                        <a:t>Concours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charset="0"/>
                          <a:ea typeface="ＭＳ Ｐゴシック" charset="-128"/>
                          <a:cs typeface="Arial" charset="0"/>
                        </a:rPr>
                        <a:t>«Fiche métier»</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Collèges</a:t>
                      </a:r>
                      <a:endParaRPr kumimoji="0" lang="fr-FR" sz="1200" b="0" i="0" u="none" strike="noStrike" cap="none" normalizeH="0" baseline="30000" dirty="0" smtClean="0">
                        <a:ln>
                          <a:noFill/>
                        </a:ln>
                        <a:solidFill>
                          <a:schemeClr val="tx1"/>
                        </a:solidFill>
                        <a:effectLst/>
                        <a:latin typeface="Calibri" charset="0"/>
                        <a:ea typeface="ＭＳ Ｐゴシック" charset="-128"/>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Calibri" charset="0"/>
                        <a:ea typeface="ＭＳ Ｐゴシック" charset="-128"/>
                        <a:cs typeface="Arial" charset="0"/>
                      </a:endParaRP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Réalisation d’une fiche sur le métier de son choix</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4372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charset="0"/>
                          <a:ea typeface="ＭＳ Ｐゴシック" charset="-128"/>
                          <a:cs typeface="Arial" charset="0"/>
                        </a:rPr>
                        <a:t>Ateliers </a:t>
                      </a:r>
                      <a:r>
                        <a:rPr kumimoji="0" lang="fr-FR" sz="1200" b="1" i="0" u="none" strike="noStrike" cap="none" normalizeH="0" baseline="0" dirty="0" err="1" smtClean="0">
                          <a:ln>
                            <a:noFill/>
                          </a:ln>
                          <a:solidFill>
                            <a:schemeClr val="tx1"/>
                          </a:solidFill>
                          <a:effectLst/>
                          <a:latin typeface="Calibri" charset="0"/>
                          <a:ea typeface="ＭＳ Ｐゴシック" charset="-128"/>
                          <a:cs typeface="Arial" charset="0"/>
                        </a:rPr>
                        <a:t>remotivation</a:t>
                      </a:r>
                      <a:r>
                        <a:rPr kumimoji="0" lang="fr-FR" sz="1200" b="1" i="0" u="none" strike="noStrike" cap="none" normalizeH="0" baseline="0" dirty="0" smtClean="0">
                          <a:ln>
                            <a:noFill/>
                          </a:ln>
                          <a:solidFill>
                            <a:schemeClr val="tx1"/>
                          </a:solidFill>
                          <a:effectLst/>
                          <a:latin typeface="Calibri" charset="0"/>
                          <a:ea typeface="ＭＳ Ｐゴシック" charset="-128"/>
                          <a:cs typeface="Arial" charset="0"/>
                        </a:rPr>
                        <a:t> </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Collèges et lycées</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just" defTabSz="914400" rtl="0" eaLnBrk="1" fontAlgn="base" latinLnBrk="0" hangingPunct="1">
                        <a:lnSpc>
                          <a:spcPct val="100000"/>
                        </a:lnSpc>
                        <a:spcBef>
                          <a:spcPct val="0"/>
                        </a:spcBef>
                        <a:spcAft>
                          <a:spcPct val="0"/>
                        </a:spcAft>
                        <a:buClrTx/>
                        <a:buSzTx/>
                        <a:buFont typeface="Arial" charset="0"/>
                        <a:buNone/>
                        <a:tabLst>
                          <a:tab pos="180975" algn="l"/>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Conduite d’ateliers par les COP</a:t>
                      </a:r>
                    </a:p>
                    <a:p>
                      <a:pPr marL="0" marR="0" lvl="3" indent="0" algn="just" defTabSz="914400" rtl="0" eaLnBrk="1" fontAlgn="base" latinLnBrk="0" hangingPunct="1">
                        <a:lnSpc>
                          <a:spcPct val="100000"/>
                        </a:lnSpc>
                        <a:spcBef>
                          <a:spcPct val="0"/>
                        </a:spcBef>
                        <a:spcAft>
                          <a:spcPct val="0"/>
                        </a:spcAft>
                        <a:buClrTx/>
                        <a:buSzTx/>
                        <a:buFont typeface="Arial" charset="0"/>
                        <a:buNone/>
                        <a:tabLst>
                          <a:tab pos="180975" algn="l"/>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Information des élèves sur les voies de formation au sein du bassin</a:t>
                      </a:r>
                      <a:endParaRPr kumimoji="0" lang="fr-FR" sz="1200" b="0" i="1" u="none" strike="noStrike" cap="none" normalizeH="0" baseline="0" dirty="0" smtClean="0">
                        <a:ln>
                          <a:noFill/>
                        </a:ln>
                        <a:solidFill>
                          <a:schemeClr val="tx1"/>
                        </a:solidFill>
                        <a:effectLst/>
                        <a:latin typeface="Calibri" charset="0"/>
                        <a:ea typeface="ＭＳ Ｐゴシック" charset="-128"/>
                        <a:cs typeface="Arial" charset="0"/>
                      </a:endParaRP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4455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charset="0"/>
                          <a:ea typeface="ＭＳ Ｐゴシック" charset="-128"/>
                          <a:cs typeface="Arial" charset="0"/>
                        </a:rPr>
                        <a:t>« Un métier à la bouche »</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Collèges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(demi-pensionnaires)</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just" defTabSz="914400" rtl="0" eaLnBrk="1" fontAlgn="base" latinLnBrk="0" hangingPunct="1">
                        <a:lnSpc>
                          <a:spcPct val="100000"/>
                        </a:lnSpc>
                        <a:spcBef>
                          <a:spcPct val="0"/>
                        </a:spcBef>
                        <a:spcAft>
                          <a:spcPct val="0"/>
                        </a:spcAft>
                        <a:buClrTx/>
                        <a:buSzTx/>
                        <a:buFont typeface="Arial" charset="0"/>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Réalisation des maquettes « sets-métiers »</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4372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kern="1200" cap="none" normalizeH="0" baseline="0" dirty="0" smtClean="0">
                          <a:ln>
                            <a:noFill/>
                          </a:ln>
                          <a:solidFill>
                            <a:schemeClr val="tx1"/>
                          </a:solidFill>
                          <a:effectLst/>
                          <a:latin typeface="Calibri" charset="0"/>
                          <a:ea typeface="ＭＳ Ｐゴシック" charset="-128"/>
                          <a:cs typeface="Arial" charset="0"/>
                        </a:rPr>
                        <a:t>« Le plus beau métier du monde »</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3</a:t>
                      </a:r>
                      <a:r>
                        <a:rPr kumimoji="0" lang="fr-FR" sz="1200" b="0" i="0" u="none" strike="noStrike" cap="none" normalizeH="0" baseline="30000" dirty="0" smtClean="0">
                          <a:ln>
                            <a:noFill/>
                          </a:ln>
                          <a:solidFill>
                            <a:schemeClr val="tx1"/>
                          </a:solidFill>
                          <a:effectLst/>
                          <a:latin typeface="Calibri" charset="0"/>
                          <a:ea typeface="ＭＳ Ｐゴシック" charset="-128"/>
                          <a:cs typeface="Arial" charset="0"/>
                        </a:rPr>
                        <a:t>ème</a:t>
                      </a: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 </a:t>
                      </a:r>
                      <a:r>
                        <a:rPr kumimoji="0" lang="fr-FR" sz="1200" b="0" i="0" u="none" strike="noStrike" cap="none" normalizeH="0" baseline="0" dirty="0" err="1" smtClean="0">
                          <a:ln>
                            <a:noFill/>
                          </a:ln>
                          <a:solidFill>
                            <a:schemeClr val="tx1"/>
                          </a:solidFill>
                          <a:effectLst/>
                          <a:latin typeface="Calibri" charset="0"/>
                          <a:ea typeface="ＭＳ Ｐゴシック" charset="-128"/>
                          <a:cs typeface="Arial" charset="0"/>
                        </a:rPr>
                        <a:t>-Terminale</a:t>
                      </a:r>
                      <a:endParaRPr kumimoji="0" lang="fr-FR" sz="1200" b="0" i="0" u="none" strike="noStrike" cap="none" normalizeH="0" baseline="0" dirty="0" smtClean="0">
                        <a:ln>
                          <a:noFill/>
                        </a:ln>
                        <a:solidFill>
                          <a:schemeClr val="tx1"/>
                        </a:solidFill>
                        <a:effectLst/>
                        <a:latin typeface="Calibri" charset="0"/>
                        <a:ea typeface="ＭＳ Ｐゴシック" charset="-128"/>
                        <a:cs typeface="Arial" charset="0"/>
                      </a:endParaRP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l" defTabSz="914400" rtl="0" eaLnBrk="1" fontAlgn="base" latinLnBrk="0" hangingPunct="1">
                        <a:lnSpc>
                          <a:spcPct val="100000"/>
                        </a:lnSpc>
                        <a:spcBef>
                          <a:spcPct val="0"/>
                        </a:spcBef>
                        <a:spcAft>
                          <a:spcPct val="0"/>
                        </a:spcAft>
                        <a:buClrTx/>
                        <a:buSzTx/>
                        <a:buFont typeface="Arial" charset="0"/>
                        <a:buNone/>
                        <a:tabLst>
                          <a:tab pos="180975" algn="l"/>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Animation d’une page </a:t>
                      </a:r>
                      <a:r>
                        <a:rPr kumimoji="0" lang="fr-FR" sz="1200" b="0" i="0" u="none" strike="noStrike" cap="none" normalizeH="0" baseline="0" dirty="0" err="1" smtClean="0">
                          <a:ln>
                            <a:noFill/>
                          </a:ln>
                          <a:solidFill>
                            <a:schemeClr val="tx1"/>
                          </a:solidFill>
                          <a:effectLst/>
                          <a:latin typeface="Calibri" charset="0"/>
                          <a:ea typeface="ＭＳ Ｐゴシック" charset="-128"/>
                          <a:cs typeface="Arial" charset="0"/>
                        </a:rPr>
                        <a:t>Facebook</a:t>
                      </a: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 par métier, avec photos, vidéos, et proposition de candidatures en ligne</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50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kern="1200" cap="none" normalizeH="0" baseline="0" dirty="0" smtClean="0">
                          <a:ln>
                            <a:noFill/>
                          </a:ln>
                          <a:solidFill>
                            <a:schemeClr val="tx1"/>
                          </a:solidFill>
                          <a:effectLst/>
                          <a:latin typeface="Calibri" charset="0"/>
                          <a:ea typeface="ＭＳ Ｐゴシック" charset="-128"/>
                          <a:cs typeface="Arial" charset="0"/>
                        </a:rPr>
                        <a:t>Analyse d’offres d’emploi en classe </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3</a:t>
                      </a:r>
                      <a:r>
                        <a:rPr kumimoji="0" lang="fr-FR" sz="1200" b="0" i="0" u="none" strike="noStrike" cap="none" normalizeH="0" baseline="30000" dirty="0" smtClean="0">
                          <a:ln>
                            <a:noFill/>
                          </a:ln>
                          <a:solidFill>
                            <a:schemeClr val="tx1"/>
                          </a:solidFill>
                          <a:effectLst/>
                          <a:latin typeface="Calibri" charset="0"/>
                          <a:ea typeface="ＭＳ Ｐゴシック" charset="-128"/>
                          <a:cs typeface="Arial" charset="0"/>
                        </a:rPr>
                        <a:t>ème</a:t>
                      </a: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-Terminale</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l" defTabSz="914400" rtl="0" eaLnBrk="1" fontAlgn="base" latinLnBrk="0" hangingPunct="1">
                        <a:lnSpc>
                          <a:spcPct val="100000"/>
                        </a:lnSpc>
                        <a:spcBef>
                          <a:spcPct val="0"/>
                        </a:spcBef>
                        <a:spcAft>
                          <a:spcPct val="0"/>
                        </a:spcAft>
                        <a:buClrTx/>
                        <a:buSzTx/>
                        <a:buFont typeface="Arial" charset="0"/>
                        <a:buNone/>
                        <a:tabLst>
                          <a:tab pos="180975" algn="l"/>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Analyse en classe d’offres d’emploi, avec participation de la mission locale et de Pôle emploi, voire de l’employeur émetteur de l’offre</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8499" name="Espace réservé du numéro de diapositive 7"/>
          <p:cNvSpPr>
            <a:spLocks noGrp="1"/>
          </p:cNvSpPr>
          <p:nvPr>
            <p:ph type="sldNum" sz="quarter" idx="12"/>
          </p:nvPr>
        </p:nvSpPr>
        <p:spPr bwMode="auto">
          <a:noFill/>
          <a:ln>
            <a:miter lim="800000"/>
            <a:headEnd/>
            <a:tailEnd/>
          </a:ln>
        </p:spPr>
        <p:txBody>
          <a:bodyPr/>
          <a:lstStyle/>
          <a:p>
            <a:fld id="{8FF9259D-98F6-4C93-A6C8-E9CB329EE198}" type="slidenum">
              <a:rPr lang="fr-FR" smtClean="0">
                <a:latin typeface="Calibri" pitchFamily="34" charset="0"/>
                <a:ea typeface="ＭＳ Ｐゴシック"/>
                <a:cs typeface="ＭＳ Ｐゴシック"/>
              </a:rPr>
              <a:pPr/>
              <a:t>4</a:t>
            </a:fld>
            <a:endParaRPr lang="fr-FR" smtClean="0">
              <a:latin typeface="Calibri" pitchFamily="34" charset="0"/>
              <a:ea typeface="ＭＳ Ｐゴシック"/>
              <a:cs typeface="ＭＳ Ｐゴシック"/>
            </a:endParaRPr>
          </a:p>
        </p:txBody>
      </p:sp>
      <p:sp>
        <p:nvSpPr>
          <p:cNvPr id="9" name="Forme en L 5"/>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cs typeface="Calibri"/>
            </a:endParaRPr>
          </a:p>
        </p:txBody>
      </p:sp>
      <p:sp>
        <p:nvSpPr>
          <p:cNvPr id="11" name="Rectangle 19"/>
          <p:cNvSpPr>
            <a:spLocks noChangeArrowheads="1"/>
          </p:cNvSpPr>
          <p:nvPr/>
        </p:nvSpPr>
        <p:spPr bwMode="auto">
          <a:xfrm>
            <a:off x="240071" y="980728"/>
            <a:ext cx="8715375" cy="313949"/>
          </a:xfrm>
          <a:prstGeom prst="rect">
            <a:avLst/>
          </a:prstGeom>
          <a:solidFill>
            <a:srgbClr val="9F8AB8"/>
          </a:solidFill>
          <a:ln w="9525">
            <a:noFill/>
            <a:miter lim="800000"/>
            <a:headEnd/>
            <a:tailEnd/>
          </a:ln>
        </p:spPr>
        <p:txBody>
          <a:bodyPr wrap="square">
            <a:spAutoFit/>
          </a:bodyPr>
          <a:lstStyle/>
          <a:p>
            <a:pPr algn="ctr"/>
            <a:r>
              <a:rPr lang="fr-FR" sz="1400" b="1" dirty="0" smtClean="0">
                <a:solidFill>
                  <a:srgbClr val="EAEAEA"/>
                </a:solidFill>
                <a:latin typeface="Calibri" pitchFamily="34" charset="0"/>
              </a:rPr>
              <a:t>Se projeter dans l’avenir (1/2) </a:t>
            </a:r>
            <a:endParaRPr lang="fr-FR" sz="1400" b="1" dirty="0">
              <a:solidFill>
                <a:srgbClr val="EAEAEA"/>
              </a:solidFill>
              <a:latin typeface="Calibri" pitchFamily="34" charset="0"/>
            </a:endParaRPr>
          </a:p>
        </p:txBody>
      </p:sp>
    </p:spTree>
    <p:extLst>
      <p:ext uri="{BB962C8B-B14F-4D97-AF65-F5344CB8AC3E}">
        <p14:creationId xmlns:p14="http://schemas.microsoft.com/office/powerpoint/2010/main" xmlns="" val="2738611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18434"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18435" name="ZoneTexte 11"/>
          <p:cNvSpPr txBox="1">
            <a:spLocks noChangeArrowheads="1"/>
          </p:cNvSpPr>
          <p:nvPr/>
        </p:nvSpPr>
        <p:spPr bwMode="auto">
          <a:xfrm>
            <a:off x="327025" y="190500"/>
            <a:ext cx="8602663" cy="369332"/>
          </a:xfrm>
          <a:prstGeom prst="rect">
            <a:avLst/>
          </a:prstGeom>
          <a:noFill/>
          <a:ln w="9525">
            <a:noFill/>
            <a:miter lim="800000"/>
            <a:headEnd/>
            <a:tailEnd/>
          </a:ln>
        </p:spPr>
        <p:txBody>
          <a:bodyPr>
            <a:spAutoFit/>
          </a:bodyPr>
          <a:lstStyle/>
          <a:p>
            <a:r>
              <a:rPr lang="fr-FR" b="1" dirty="0">
                <a:solidFill>
                  <a:srgbClr val="604A7B"/>
                </a:solidFill>
                <a:latin typeface="Calibri" pitchFamily="34" charset="0"/>
              </a:rPr>
              <a:t>Liste des actions proposées aux chefs d’établissement </a:t>
            </a:r>
            <a:r>
              <a:rPr lang="fr-FR" b="1" dirty="0" smtClean="0">
                <a:solidFill>
                  <a:srgbClr val="604A7B"/>
                </a:solidFill>
                <a:latin typeface="Calibri" pitchFamily="34" charset="0"/>
              </a:rPr>
              <a:t>(4/4)</a:t>
            </a:r>
            <a:endParaRPr lang="fr-FR" b="1" dirty="0">
              <a:solidFill>
                <a:srgbClr val="604A7B"/>
              </a:solidFill>
              <a:latin typeface="Calibri" pitchFamily="34" charset="0"/>
            </a:endParaRPr>
          </a:p>
        </p:txBody>
      </p:sp>
      <p:sp>
        <p:nvSpPr>
          <p:cNvPr id="30" name="Rectangle 29"/>
          <p:cNvSpPr/>
          <p:nvPr/>
        </p:nvSpPr>
        <p:spPr>
          <a:xfrm>
            <a:off x="4716463" y="1125538"/>
            <a:ext cx="421481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FF0000"/>
              </a:solidFill>
              <a:ea typeface="ＭＳ Ｐゴシック" charset="-128"/>
            </a:endParaRPr>
          </a:p>
        </p:txBody>
      </p:sp>
      <p:graphicFrame>
        <p:nvGraphicFramePr>
          <p:cNvPr id="24" name="Tableau 23"/>
          <p:cNvGraphicFramePr>
            <a:graphicFrameLocks noGrp="1"/>
          </p:cNvGraphicFramePr>
          <p:nvPr>
            <p:extLst>
              <p:ext uri="{D42A27DB-BD31-4B8C-83A1-F6EECF244321}">
                <p14:modId xmlns:p14="http://schemas.microsoft.com/office/powerpoint/2010/main" xmlns="" val="2604903145"/>
              </p:ext>
            </p:extLst>
          </p:nvPr>
        </p:nvGraphicFramePr>
        <p:xfrm>
          <a:off x="250825" y="1548607"/>
          <a:ext cx="8680450" cy="4128536"/>
        </p:xfrm>
        <a:graphic>
          <a:graphicData uri="http://schemas.openxmlformats.org/drawingml/2006/table">
            <a:tbl>
              <a:tblPr/>
              <a:tblGrid>
                <a:gridCol w="2201061"/>
                <a:gridCol w="1469581"/>
                <a:gridCol w="5009808"/>
              </a:tblGrid>
              <a:tr h="2850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Calibri" charset="0"/>
                          <a:ea typeface="ＭＳ Ｐゴシック" charset="-128"/>
                          <a:cs typeface="Arial" charset="0"/>
                        </a:rPr>
                        <a:t>Action</a:t>
                      </a:r>
                    </a:p>
                  </a:txBody>
                  <a:tcPr marL="36000" marR="36000" marT="36000" marB="3600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FF"/>
                          </a:solidFill>
                          <a:effectLst/>
                          <a:latin typeface="Calibri" charset="0"/>
                          <a:ea typeface="ＭＳ Ｐゴシック" charset="-128"/>
                          <a:cs typeface="Arial" charset="0"/>
                        </a:rPr>
                        <a:t>Publics</a:t>
                      </a:r>
                    </a:p>
                  </a:txBody>
                  <a:tcPr marL="36000" marR="36000" marT="36000" marB="3600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Calibri" charset="0"/>
                          <a:ea typeface="ＭＳ Ｐゴシック" charset="-128"/>
                          <a:cs typeface="Arial" charset="0"/>
                        </a:rPr>
                        <a:t>Description</a:t>
                      </a:r>
                    </a:p>
                  </a:txBody>
                  <a:tcPr marL="36000" marR="36000" marT="36000" marB="3600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4A7B"/>
                    </a:solidFill>
                  </a:tcPr>
                </a:tc>
              </a:tr>
              <a:tr h="4135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kern="1200" cap="none" normalizeH="0" baseline="0" dirty="0" smtClean="0">
                          <a:ln>
                            <a:noFill/>
                          </a:ln>
                          <a:solidFill>
                            <a:schemeClr val="tx1"/>
                          </a:solidFill>
                          <a:effectLst/>
                          <a:latin typeface="Calibri" charset="0"/>
                          <a:ea typeface="ＭＳ Ｐゴシック" charset="-128"/>
                          <a:cs typeface="Arial" charset="0"/>
                        </a:rPr>
                        <a:t>Atelier « projet de vie »</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4</a:t>
                      </a:r>
                      <a:r>
                        <a:rPr kumimoji="0" lang="fr-FR" sz="1200" b="0" i="0" u="none" strike="noStrike" cap="none" normalizeH="0" baseline="30000" dirty="0" smtClean="0">
                          <a:ln>
                            <a:noFill/>
                          </a:ln>
                          <a:solidFill>
                            <a:schemeClr val="tx1"/>
                          </a:solidFill>
                          <a:effectLst/>
                          <a:latin typeface="Calibri" charset="0"/>
                          <a:ea typeface="ＭＳ Ｐゴシック" charset="-128"/>
                          <a:cs typeface="Arial" charset="0"/>
                        </a:rPr>
                        <a:t>ème</a:t>
                      </a: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 3</a:t>
                      </a:r>
                      <a:r>
                        <a:rPr kumimoji="0" lang="fr-FR" sz="1200" b="0" i="0" u="none" strike="noStrike" cap="none" normalizeH="0" baseline="30000" dirty="0" smtClean="0">
                          <a:ln>
                            <a:noFill/>
                          </a:ln>
                          <a:solidFill>
                            <a:schemeClr val="tx1"/>
                          </a:solidFill>
                          <a:effectLst/>
                          <a:latin typeface="Calibri" charset="0"/>
                          <a:ea typeface="ＭＳ Ｐゴシック" charset="-128"/>
                          <a:cs typeface="Arial" charset="0"/>
                        </a:rPr>
                        <a:t>ème</a:t>
                      </a: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 et lycées</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l" defTabSz="914400" rtl="0" eaLnBrk="1" fontAlgn="base" latinLnBrk="0" hangingPunct="1">
                        <a:lnSpc>
                          <a:spcPct val="100000"/>
                        </a:lnSpc>
                        <a:spcBef>
                          <a:spcPct val="0"/>
                        </a:spcBef>
                        <a:spcAft>
                          <a:spcPct val="0"/>
                        </a:spcAft>
                        <a:buClrTx/>
                        <a:buSzTx/>
                        <a:buFont typeface="Arial" charset="0"/>
                        <a:buNone/>
                        <a:tabLst>
                          <a:tab pos="180975" algn="l"/>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Débat de classe sur la projection des élèves dans leur projet de vie, en s’appuyant sur un exercice de collage et de présentation croisée</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4135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kern="1200" cap="none" normalizeH="0" baseline="0" dirty="0" smtClean="0">
                          <a:ln>
                            <a:noFill/>
                          </a:ln>
                          <a:solidFill>
                            <a:schemeClr val="tx1"/>
                          </a:solidFill>
                          <a:effectLst/>
                          <a:latin typeface="Calibri" charset="0"/>
                          <a:ea typeface="ＭＳ Ｐゴシック" charset="-128"/>
                          <a:cs typeface="Arial" charset="0"/>
                        </a:rPr>
                        <a:t>Lettre à moi-même</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3</a:t>
                      </a:r>
                      <a:r>
                        <a:rPr kumimoji="0" lang="fr-FR" sz="1200" b="0" i="0" u="none" strike="noStrike" cap="none" normalizeH="0" baseline="30000" dirty="0" smtClean="0">
                          <a:ln>
                            <a:noFill/>
                          </a:ln>
                          <a:solidFill>
                            <a:schemeClr val="tx1"/>
                          </a:solidFill>
                          <a:effectLst/>
                          <a:latin typeface="Calibri" charset="0"/>
                          <a:ea typeface="ＭＳ Ｐゴシック" charset="-128"/>
                          <a:cs typeface="Arial" charset="0"/>
                        </a:rPr>
                        <a:t>ème</a:t>
                      </a: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 et lycées </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l" defTabSz="914400" rtl="0" eaLnBrk="1" fontAlgn="base" latinLnBrk="0" hangingPunct="1">
                        <a:lnSpc>
                          <a:spcPct val="100000"/>
                        </a:lnSpc>
                        <a:spcBef>
                          <a:spcPct val="0"/>
                        </a:spcBef>
                        <a:spcAft>
                          <a:spcPct val="0"/>
                        </a:spcAft>
                        <a:buClrTx/>
                        <a:buSzTx/>
                        <a:buFont typeface="Arial" charset="0"/>
                        <a:buNone/>
                        <a:tabLst>
                          <a:tab pos="180975" algn="l"/>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Ecriture d’une lettre qui commence par : « Dans un an, je serai… »</a:t>
                      </a:r>
                    </a:p>
                  </a:txBody>
                  <a:tcPr marL="36000" marR="0" marT="3600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4372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charset="0"/>
                          <a:ea typeface="ＭＳ Ｐゴシック" charset="-128"/>
                          <a:cs typeface="Arial" charset="0"/>
                        </a:rPr>
                        <a:t>Rencontres avec les pairs : la persévérance par l’exemple</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3</a:t>
                      </a:r>
                      <a:r>
                        <a:rPr kumimoji="0" lang="fr-FR" sz="1200" b="0" i="0" u="none" strike="noStrike" cap="none" normalizeH="0" baseline="30000" dirty="0" smtClean="0">
                          <a:ln>
                            <a:noFill/>
                          </a:ln>
                          <a:solidFill>
                            <a:schemeClr val="tx1"/>
                          </a:solidFill>
                          <a:effectLst/>
                          <a:latin typeface="Calibri" charset="0"/>
                          <a:ea typeface="ＭＳ Ｐゴシック" charset="-128"/>
                          <a:cs typeface="Arial" charset="0"/>
                        </a:rPr>
                        <a:t>èmes</a:t>
                      </a: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 / Lycées </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just" defTabSz="914400" rtl="0" eaLnBrk="1" fontAlgn="base" latinLnBrk="0" hangingPunct="1">
                        <a:lnSpc>
                          <a:spcPct val="100000"/>
                        </a:lnSpc>
                        <a:spcBef>
                          <a:spcPct val="0"/>
                        </a:spcBef>
                        <a:spcAft>
                          <a:spcPct val="0"/>
                        </a:spcAft>
                        <a:buClrTx/>
                        <a:buSzTx/>
                        <a:buFont typeface="Arial" charset="0"/>
                        <a:buNone/>
                        <a:tabLst>
                          <a:tab pos="180975" algn="l"/>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Présentation par les anciens élèves de leur lycée et formation dans leur collège d’origine </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4372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charset="0"/>
                          <a:ea typeface="ＭＳ Ｐゴシック" charset="-128"/>
                          <a:cs typeface="Arial" charset="0"/>
                        </a:rPr>
                        <a:t>Orientation choisie et réussie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chemeClr val="tx1"/>
                        </a:solidFill>
                        <a:effectLst/>
                        <a:latin typeface="Calibri" charset="0"/>
                        <a:ea typeface="ＭＳ Ｐゴシック" charset="-128"/>
                        <a:cs typeface="Arial" charset="0"/>
                      </a:endParaRP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3</a:t>
                      </a:r>
                      <a:r>
                        <a:rPr kumimoji="0" lang="fr-FR" sz="1200" b="0" i="0" u="none" strike="noStrike" cap="none" normalizeH="0" baseline="30000" dirty="0" smtClean="0">
                          <a:ln>
                            <a:noFill/>
                          </a:ln>
                          <a:solidFill>
                            <a:schemeClr val="tx1"/>
                          </a:solidFill>
                          <a:effectLst/>
                          <a:latin typeface="Calibri" charset="0"/>
                          <a:ea typeface="ＭＳ Ｐゴシック" charset="-128"/>
                          <a:cs typeface="Arial" charset="0"/>
                        </a:rPr>
                        <a:t>ème</a:t>
                      </a: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 et lycées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Calibri" charset="0"/>
                        <a:ea typeface="ＭＳ Ｐゴシック" charset="-128"/>
                        <a:cs typeface="Arial" charset="0"/>
                      </a:endParaRP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just" defTabSz="914400" rtl="0" eaLnBrk="1" fontAlgn="base" latinLnBrk="0" hangingPunct="1">
                        <a:lnSpc>
                          <a:spcPct val="100000"/>
                        </a:lnSpc>
                        <a:spcBef>
                          <a:spcPct val="0"/>
                        </a:spcBef>
                        <a:spcAft>
                          <a:spcPct val="0"/>
                        </a:spcAft>
                        <a:buClrTx/>
                        <a:buSzTx/>
                        <a:buFont typeface="Arial" charset="0"/>
                        <a:buNone/>
                        <a:tabLst>
                          <a:tab pos="180975" algn="l"/>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Observation d’enseignements professionnels et réalisation de stages</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4135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charset="0"/>
                          <a:ea typeface="ＭＳ Ｐゴシック" charset="-128"/>
                          <a:cs typeface="Arial" charset="0"/>
                        </a:rPr>
                        <a:t>Forum des métiers</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3</a:t>
                      </a:r>
                      <a:r>
                        <a:rPr kumimoji="0" lang="fr-FR" sz="1200" b="0" i="0" u="none" strike="noStrike" cap="none" normalizeH="0" baseline="30000" dirty="0" smtClean="0">
                          <a:ln>
                            <a:noFill/>
                          </a:ln>
                          <a:solidFill>
                            <a:schemeClr val="tx1"/>
                          </a:solidFill>
                          <a:effectLst/>
                          <a:latin typeface="Calibri" charset="0"/>
                          <a:ea typeface="ＭＳ Ｐゴシック" charset="-128"/>
                          <a:cs typeface="Arial" charset="0"/>
                        </a:rPr>
                        <a:t>ème</a:t>
                      </a: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 et lycées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Calibri" charset="0"/>
                        <a:ea typeface="ＭＳ Ｐゴシック" charset="-128"/>
                        <a:cs typeface="Arial" charset="0"/>
                      </a:endParaRP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just" defTabSz="914400" rtl="0" eaLnBrk="1" fontAlgn="base" latinLnBrk="0" hangingPunct="1">
                        <a:lnSpc>
                          <a:spcPct val="100000"/>
                        </a:lnSpc>
                        <a:spcBef>
                          <a:spcPct val="0"/>
                        </a:spcBef>
                        <a:spcAft>
                          <a:spcPct val="0"/>
                        </a:spcAft>
                        <a:buClrTx/>
                        <a:buSzTx/>
                        <a:buFont typeface="Arial" charset="0"/>
                        <a:buNone/>
                        <a:tabLst>
                          <a:tab pos="180975" algn="l"/>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Echanges autour des métiers</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4135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charset="0"/>
                          <a:ea typeface="ＭＳ Ｐゴシック" charset="-128"/>
                          <a:cs typeface="Arial" charset="0"/>
                        </a:rPr>
                        <a:t>Ma vie dans 10 ans </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Collèges et lycées</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just" defTabSz="914400" rtl="0" eaLnBrk="1" fontAlgn="base" latinLnBrk="0" hangingPunct="1">
                        <a:lnSpc>
                          <a:spcPct val="100000"/>
                        </a:lnSpc>
                        <a:spcBef>
                          <a:spcPct val="0"/>
                        </a:spcBef>
                        <a:spcAft>
                          <a:spcPct val="0"/>
                        </a:spcAft>
                        <a:buClrTx/>
                        <a:buSzTx/>
                        <a:buFont typeface="Arial" charset="0"/>
                        <a:buNone/>
                        <a:tabLst>
                          <a:tab pos="180975" algn="l"/>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Réalisation d’affiches sur ma vie dans 10 ans puis exposition</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4372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charset="0"/>
                          <a:ea typeface="ＭＳ Ｐゴシック" charset="-128"/>
                          <a:cs typeface="Arial" charset="0"/>
                        </a:rPr>
                        <a:t>Réunion débat - mallette des parents</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Parents</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just" defTabSz="914400" rtl="0" eaLnBrk="1" fontAlgn="base" latinLnBrk="0" hangingPunct="1">
                        <a:lnSpc>
                          <a:spcPct val="100000"/>
                        </a:lnSpc>
                        <a:spcBef>
                          <a:spcPct val="0"/>
                        </a:spcBef>
                        <a:spcAft>
                          <a:spcPct val="0"/>
                        </a:spcAft>
                        <a:buClrTx/>
                        <a:buSzTx/>
                        <a:buFont typeface="Arial" charset="0"/>
                        <a:buNone/>
                        <a:tabLst>
                          <a:tab pos="180975" algn="l"/>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Association des parents à la construction du projet d’orientation de l’élève </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4372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charset="0"/>
                          <a:ea typeface="ＭＳ Ｐゴシック" charset="-128"/>
                          <a:cs typeface="Arial" charset="0"/>
                        </a:rPr>
                        <a:t>Réunion parents-professeurs dédiée</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Parents</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just" defTabSz="914400" rtl="0" eaLnBrk="1" fontAlgn="base" latinLnBrk="0" hangingPunct="1">
                        <a:lnSpc>
                          <a:spcPct val="100000"/>
                        </a:lnSpc>
                        <a:spcBef>
                          <a:spcPct val="0"/>
                        </a:spcBef>
                        <a:spcAft>
                          <a:spcPct val="0"/>
                        </a:spcAft>
                        <a:buClrTx/>
                        <a:buSzTx/>
                        <a:buFont typeface="Arial" charset="0"/>
                        <a:buNone/>
                        <a:tabLst>
                          <a:tab pos="180975" algn="l"/>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Construire le projet de l’élève, en dehors des réunions traditionnellement consacrées au suivi scolaire</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r h="4135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charset="0"/>
                          <a:ea typeface="ＭＳ Ｐゴシック" charset="-128"/>
                          <a:cs typeface="Arial" charset="0"/>
                        </a:rPr>
                        <a:t>La bourse des métiers</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Parents</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3" indent="0" algn="just" defTabSz="914400" rtl="0" eaLnBrk="1" fontAlgn="base" latinLnBrk="0" hangingPunct="1">
                        <a:lnSpc>
                          <a:spcPct val="100000"/>
                        </a:lnSpc>
                        <a:spcBef>
                          <a:spcPct val="0"/>
                        </a:spcBef>
                        <a:spcAft>
                          <a:spcPct val="0"/>
                        </a:spcAft>
                        <a:buClrTx/>
                        <a:buSzTx/>
                        <a:buFont typeface="Arial" charset="0"/>
                        <a:buNone/>
                        <a:tabLst>
                          <a:tab pos="180975" algn="l"/>
                        </a:tabLst>
                      </a:pPr>
                      <a:r>
                        <a:rPr kumimoji="0" lang="fr-FR" sz="1200" b="0" i="0" u="none" strike="noStrike" cap="none" normalizeH="0" baseline="0" dirty="0" smtClean="0">
                          <a:ln>
                            <a:noFill/>
                          </a:ln>
                          <a:solidFill>
                            <a:schemeClr val="tx1"/>
                          </a:solidFill>
                          <a:effectLst/>
                          <a:latin typeface="Calibri" charset="0"/>
                          <a:ea typeface="ＭＳ Ｐゴシック" charset="-128"/>
                          <a:cs typeface="Arial" charset="0"/>
                        </a:rPr>
                        <a:t>Intervention des parents volontaires sur leurs parcours et métiers</a:t>
                      </a:r>
                    </a:p>
                  </a:txBody>
                  <a:tcPr marL="36000" marR="36000" marT="36000" marB="36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8499" name="Espace réservé du numéro de diapositive 7"/>
          <p:cNvSpPr>
            <a:spLocks noGrp="1"/>
          </p:cNvSpPr>
          <p:nvPr>
            <p:ph type="sldNum" sz="quarter" idx="12"/>
          </p:nvPr>
        </p:nvSpPr>
        <p:spPr bwMode="auto">
          <a:noFill/>
          <a:ln>
            <a:miter lim="800000"/>
            <a:headEnd/>
            <a:tailEnd/>
          </a:ln>
        </p:spPr>
        <p:txBody>
          <a:bodyPr/>
          <a:lstStyle/>
          <a:p>
            <a:fld id="{8FF9259D-98F6-4C93-A6C8-E9CB329EE198}" type="slidenum">
              <a:rPr lang="fr-FR" smtClean="0">
                <a:latin typeface="Calibri" pitchFamily="34" charset="0"/>
                <a:ea typeface="ＭＳ Ｐゴシック"/>
                <a:cs typeface="ＭＳ Ｐゴシック"/>
              </a:rPr>
              <a:pPr/>
              <a:t>5</a:t>
            </a:fld>
            <a:endParaRPr lang="fr-FR" smtClean="0">
              <a:latin typeface="Calibri" pitchFamily="34" charset="0"/>
              <a:ea typeface="ＭＳ Ｐゴシック"/>
              <a:cs typeface="ＭＳ Ｐゴシック"/>
            </a:endParaRPr>
          </a:p>
        </p:txBody>
      </p:sp>
      <p:sp>
        <p:nvSpPr>
          <p:cNvPr id="9" name="Forme en L 5"/>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cs typeface="Calibri"/>
            </a:endParaRPr>
          </a:p>
        </p:txBody>
      </p:sp>
      <p:sp>
        <p:nvSpPr>
          <p:cNvPr id="11" name="Rectangle 19"/>
          <p:cNvSpPr>
            <a:spLocks noChangeArrowheads="1"/>
          </p:cNvSpPr>
          <p:nvPr/>
        </p:nvSpPr>
        <p:spPr bwMode="auto">
          <a:xfrm>
            <a:off x="240071" y="1124744"/>
            <a:ext cx="8715375" cy="313949"/>
          </a:xfrm>
          <a:prstGeom prst="rect">
            <a:avLst/>
          </a:prstGeom>
          <a:solidFill>
            <a:srgbClr val="9F8AB8"/>
          </a:solidFill>
          <a:ln w="9525">
            <a:noFill/>
            <a:miter lim="800000"/>
            <a:headEnd/>
            <a:tailEnd/>
          </a:ln>
        </p:spPr>
        <p:txBody>
          <a:bodyPr wrap="square">
            <a:spAutoFit/>
          </a:bodyPr>
          <a:lstStyle/>
          <a:p>
            <a:pPr algn="ctr"/>
            <a:r>
              <a:rPr lang="fr-FR" sz="1400" b="1" dirty="0" smtClean="0">
                <a:solidFill>
                  <a:srgbClr val="EAEAEA"/>
                </a:solidFill>
                <a:latin typeface="Calibri" pitchFamily="34" charset="0"/>
              </a:rPr>
              <a:t>Se projeter dans l’avenir (2/2) </a:t>
            </a:r>
            <a:endParaRPr lang="fr-FR" sz="1400" b="1" dirty="0">
              <a:solidFill>
                <a:srgbClr val="EAEAEA"/>
              </a:solidFill>
              <a:latin typeface="Calibri" pitchFamily="34" charset="0"/>
            </a:endParaRPr>
          </a:p>
        </p:txBody>
      </p:sp>
    </p:spTree>
    <p:extLst>
      <p:ext uri="{BB962C8B-B14F-4D97-AF65-F5344CB8AC3E}">
        <p14:creationId xmlns:p14="http://schemas.microsoft.com/office/powerpoint/2010/main" xmlns="" val="454155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23554"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23558" name="ZoneTexte 11"/>
          <p:cNvSpPr txBox="1">
            <a:spLocks noChangeArrowheads="1"/>
          </p:cNvSpPr>
          <p:nvPr/>
        </p:nvSpPr>
        <p:spPr bwMode="auto">
          <a:xfrm>
            <a:off x="327025" y="323850"/>
            <a:ext cx="8602663" cy="430213"/>
          </a:xfrm>
          <a:prstGeom prst="rect">
            <a:avLst/>
          </a:prstGeom>
          <a:noFill/>
          <a:ln w="9525">
            <a:noFill/>
            <a:miter lim="800000"/>
            <a:headEnd/>
            <a:tailEnd/>
          </a:ln>
        </p:spPr>
        <p:txBody>
          <a:bodyPr>
            <a:spAutoFit/>
          </a:bodyPr>
          <a:lstStyle/>
          <a:p>
            <a:r>
              <a:rPr lang="fr-FR" sz="2200" dirty="0" smtClean="0">
                <a:solidFill>
                  <a:srgbClr val="604A7B"/>
                </a:solidFill>
                <a:latin typeface="Calibri" pitchFamily="34" charset="0"/>
              </a:rPr>
              <a:t>Débat </a:t>
            </a:r>
            <a:r>
              <a:rPr lang="fr-FR" sz="2200" dirty="0">
                <a:solidFill>
                  <a:srgbClr val="604A7B"/>
                </a:solidFill>
                <a:latin typeface="Calibri" pitchFamily="34" charset="0"/>
              </a:rPr>
              <a:t>Heure de Vie de Classe (HVC)   </a:t>
            </a:r>
          </a:p>
        </p:txBody>
      </p:sp>
      <p:sp>
        <p:nvSpPr>
          <p:cNvPr id="16" name="Rectangle 15"/>
          <p:cNvSpPr/>
          <p:nvPr/>
        </p:nvSpPr>
        <p:spPr>
          <a:xfrm>
            <a:off x="192088" y="1071563"/>
            <a:ext cx="1022350" cy="714375"/>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Publics</a:t>
            </a:r>
          </a:p>
        </p:txBody>
      </p:sp>
      <p:sp>
        <p:nvSpPr>
          <p:cNvPr id="18" name="Pentagon 7"/>
          <p:cNvSpPr/>
          <p:nvPr/>
        </p:nvSpPr>
        <p:spPr>
          <a:xfrm>
            <a:off x="1285875" y="1071563"/>
            <a:ext cx="3130550" cy="714375"/>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Les classes de 3</a:t>
            </a:r>
            <a:r>
              <a:rPr lang="fr-FR" sz="1100" baseline="30000" dirty="0">
                <a:solidFill>
                  <a:schemeClr val="tx2"/>
                </a:solidFill>
                <a:ea typeface="ＭＳ Ｐゴシック" charset="-128"/>
              </a:rPr>
              <a:t>ème</a:t>
            </a:r>
            <a:r>
              <a:rPr lang="fr-FR" sz="1100" dirty="0">
                <a:solidFill>
                  <a:schemeClr val="tx2"/>
                </a:solidFill>
                <a:ea typeface="ＭＳ Ｐゴシック" charset="-128"/>
              </a:rPr>
              <a:t>, 2</a:t>
            </a:r>
            <a:r>
              <a:rPr lang="fr-FR" sz="1100" baseline="30000" dirty="0">
                <a:solidFill>
                  <a:schemeClr val="tx2"/>
                </a:solidFill>
                <a:ea typeface="ＭＳ Ｐゴシック" charset="-128"/>
              </a:rPr>
              <a:t>nde</a:t>
            </a:r>
            <a:r>
              <a:rPr lang="fr-FR" sz="1100" dirty="0">
                <a:solidFill>
                  <a:schemeClr val="tx2"/>
                </a:solidFill>
                <a:ea typeface="ＭＳ Ｐゴシック" charset="-128"/>
              </a:rPr>
              <a:t> et </a:t>
            </a:r>
            <a:r>
              <a:rPr lang="fr-FR" sz="1100" dirty="0" smtClean="0">
                <a:solidFill>
                  <a:schemeClr val="tx2"/>
                </a:solidFill>
                <a:ea typeface="ＭＳ Ｐゴシック" charset="-128"/>
              </a:rPr>
              <a:t>1</a:t>
            </a:r>
            <a:r>
              <a:rPr lang="fr-FR" sz="1100" baseline="30000" dirty="0" smtClean="0">
                <a:solidFill>
                  <a:schemeClr val="tx2"/>
                </a:solidFill>
                <a:ea typeface="ＭＳ Ｐゴシック" charset="-128"/>
              </a:rPr>
              <a:t>ère</a:t>
            </a:r>
            <a:endParaRPr lang="fr-FR" sz="1100" dirty="0">
              <a:solidFill>
                <a:schemeClr val="tx2"/>
              </a:solidFill>
              <a:ea typeface="ＭＳ Ｐゴシック" charset="-128"/>
            </a:endParaRPr>
          </a:p>
        </p:txBody>
      </p:sp>
      <p:sp>
        <p:nvSpPr>
          <p:cNvPr id="21" name="Rectangle 20"/>
          <p:cNvSpPr/>
          <p:nvPr/>
        </p:nvSpPr>
        <p:spPr>
          <a:xfrm>
            <a:off x="192088" y="2593975"/>
            <a:ext cx="1019175" cy="1571625"/>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Organisation</a:t>
            </a:r>
          </a:p>
          <a:p>
            <a:pPr marL="0" lvl="1" algn="ctr">
              <a:lnSpc>
                <a:spcPct val="80000"/>
              </a:lnSpc>
              <a:defRPr/>
            </a:pPr>
            <a:r>
              <a:rPr lang="fr-FR" sz="1200" b="1">
                <a:solidFill>
                  <a:schemeClr val="bg1"/>
                </a:solidFill>
                <a:ea typeface="ＭＳ Ｐゴシック" charset="-128"/>
              </a:rPr>
              <a:t>Modalités</a:t>
            </a:r>
          </a:p>
        </p:txBody>
      </p:sp>
      <p:sp>
        <p:nvSpPr>
          <p:cNvPr id="22" name="Pentagon 9"/>
          <p:cNvSpPr/>
          <p:nvPr/>
        </p:nvSpPr>
        <p:spPr>
          <a:xfrm>
            <a:off x="1285875" y="2593975"/>
            <a:ext cx="3121025" cy="1571625"/>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Pendant l’heure de vie de classe, le professeur principal anime la réflexion avec ses élèves autour par exemple du sens que peut avoir </a:t>
            </a:r>
            <a:r>
              <a:rPr lang="fr-FR" sz="1100" dirty="0" smtClean="0">
                <a:solidFill>
                  <a:schemeClr val="tx2"/>
                </a:solidFill>
                <a:ea typeface="ＭＳ Ｐゴシック" charset="-128"/>
              </a:rPr>
              <a:t>l’école </a:t>
            </a:r>
          </a:p>
          <a:p>
            <a:pPr marL="88900" lvl="3" indent="-88900" algn="just">
              <a:buFont typeface="Arial" charset="0"/>
              <a:buChar char="•"/>
              <a:tabLst>
                <a:tab pos="271463" algn="l"/>
              </a:tabLst>
              <a:defRPr/>
            </a:pPr>
            <a:r>
              <a:rPr lang="fr-FR" sz="1100" dirty="0" smtClean="0">
                <a:solidFill>
                  <a:schemeClr val="tx2"/>
                </a:solidFill>
                <a:ea typeface="ＭＳ Ｐゴシック" charset="-128"/>
              </a:rPr>
              <a:t>Le </a:t>
            </a:r>
            <a:r>
              <a:rPr lang="fr-FR" sz="1100" dirty="0">
                <a:solidFill>
                  <a:schemeClr val="tx2"/>
                </a:solidFill>
                <a:ea typeface="ＭＳ Ｐゴシック" charset="-128"/>
              </a:rPr>
              <a:t>professeur pourra être accompagné par des personnels de l’établissement (COP, AS, référent GAIN) ou faire appel à des intervenants extérieurs (coordonnateurs MLDS, conseillers d’insertion CFA, mission locale)</a:t>
            </a:r>
          </a:p>
        </p:txBody>
      </p:sp>
      <p:sp>
        <p:nvSpPr>
          <p:cNvPr id="26" name="Rectangle 25"/>
          <p:cNvSpPr/>
          <p:nvPr/>
        </p:nvSpPr>
        <p:spPr>
          <a:xfrm>
            <a:off x="192088" y="4283075"/>
            <a:ext cx="1019175" cy="85725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Pilotage</a:t>
            </a:r>
          </a:p>
        </p:txBody>
      </p:sp>
      <p:sp>
        <p:nvSpPr>
          <p:cNvPr id="27" name="Pentagon 9"/>
          <p:cNvSpPr/>
          <p:nvPr/>
        </p:nvSpPr>
        <p:spPr>
          <a:xfrm>
            <a:off x="1285875" y="4283075"/>
            <a:ext cx="3121025" cy="85725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a:solidFill>
                  <a:schemeClr val="tx2"/>
                </a:solidFill>
                <a:ea typeface="ＭＳ Ｐゴシック" charset="-128"/>
              </a:rPr>
              <a:t>Un membre du groupe d’organisation</a:t>
            </a:r>
          </a:p>
          <a:p>
            <a:pPr marL="88900" lvl="3" indent="-88900" algn="just">
              <a:buFont typeface="Arial" charset="0"/>
              <a:buChar char="•"/>
              <a:tabLst>
                <a:tab pos="271463" algn="l"/>
              </a:tabLst>
              <a:defRPr/>
            </a:pPr>
            <a:r>
              <a:rPr lang="fr-FR" sz="1100">
                <a:solidFill>
                  <a:schemeClr val="tx2"/>
                </a:solidFill>
                <a:ea typeface="ＭＳ Ｐゴシック" charset="-128"/>
              </a:rPr>
              <a:t>Les équipes de direction des collèges et des lycées</a:t>
            </a:r>
          </a:p>
        </p:txBody>
      </p:sp>
      <p:sp>
        <p:nvSpPr>
          <p:cNvPr id="28" name="Rectangle 27"/>
          <p:cNvSpPr/>
          <p:nvPr/>
        </p:nvSpPr>
        <p:spPr>
          <a:xfrm>
            <a:off x="192088" y="1903413"/>
            <a:ext cx="1022350" cy="5715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Objectifs</a:t>
            </a:r>
          </a:p>
        </p:txBody>
      </p:sp>
      <p:sp>
        <p:nvSpPr>
          <p:cNvPr id="29" name="Pentagon 7"/>
          <p:cNvSpPr/>
          <p:nvPr/>
        </p:nvSpPr>
        <p:spPr>
          <a:xfrm>
            <a:off x="1285875" y="1903413"/>
            <a:ext cx="3130550" cy="5715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Echanger et débattre sur le thème du décrochage scolaire : les enjeux, les risques et les </a:t>
            </a:r>
            <a:r>
              <a:rPr lang="fr-FR" sz="1100" dirty="0" smtClean="0">
                <a:solidFill>
                  <a:schemeClr val="tx2"/>
                </a:solidFill>
                <a:ea typeface="ＭＳ Ｐゴシック" charset="-128"/>
              </a:rPr>
              <a:t>signes</a:t>
            </a:r>
          </a:p>
          <a:p>
            <a:pPr marL="88900" lvl="3" indent="-88900" algn="just">
              <a:buFont typeface="Arial" charset="0"/>
              <a:buChar char="•"/>
              <a:tabLst>
                <a:tab pos="271463" algn="l"/>
              </a:tabLst>
              <a:defRPr/>
            </a:pPr>
            <a:r>
              <a:rPr lang="fr-FR" sz="1100" dirty="0" smtClean="0">
                <a:solidFill>
                  <a:schemeClr val="tx2"/>
                </a:solidFill>
                <a:ea typeface="ＭＳ Ｐゴシック" charset="-128"/>
              </a:rPr>
              <a:t>Echanger sur le rôle des élèves </a:t>
            </a:r>
            <a:endParaRPr lang="fr-FR" sz="1100" dirty="0">
              <a:solidFill>
                <a:schemeClr val="tx2"/>
              </a:solidFill>
              <a:ea typeface="ＭＳ Ｐゴシック" charset="-128"/>
            </a:endParaRPr>
          </a:p>
        </p:txBody>
      </p:sp>
      <p:sp>
        <p:nvSpPr>
          <p:cNvPr id="19" name="Rectangle 18"/>
          <p:cNvSpPr/>
          <p:nvPr/>
        </p:nvSpPr>
        <p:spPr>
          <a:xfrm>
            <a:off x="192088" y="5257800"/>
            <a:ext cx="1019175" cy="13716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Réalisation</a:t>
            </a:r>
          </a:p>
          <a:p>
            <a:pPr marL="0" lvl="1" algn="ctr">
              <a:lnSpc>
                <a:spcPct val="80000"/>
              </a:lnSpc>
              <a:defRPr/>
            </a:pPr>
            <a:r>
              <a:rPr lang="fr-FR" sz="1200" b="1">
                <a:solidFill>
                  <a:schemeClr val="bg1"/>
                </a:solidFill>
                <a:ea typeface="ＭＳ Ｐゴシック" charset="-128"/>
              </a:rPr>
              <a:t>Production</a:t>
            </a:r>
          </a:p>
          <a:p>
            <a:pPr marL="0" lvl="1" algn="ctr">
              <a:lnSpc>
                <a:spcPct val="80000"/>
              </a:lnSpc>
              <a:defRPr/>
            </a:pPr>
            <a:endParaRPr lang="fr-FR" sz="1200" b="1">
              <a:solidFill>
                <a:schemeClr val="bg1"/>
              </a:solidFill>
              <a:ea typeface="ＭＳ Ｐゴシック" charset="-128"/>
            </a:endParaRPr>
          </a:p>
        </p:txBody>
      </p:sp>
      <p:sp>
        <p:nvSpPr>
          <p:cNvPr id="23" name="Pentagon 9"/>
          <p:cNvSpPr/>
          <p:nvPr/>
        </p:nvSpPr>
        <p:spPr>
          <a:xfrm>
            <a:off x="1285875" y="5257800"/>
            <a:ext cx="3121025" cy="13716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Proposition de supports aux professeurs principaux (BD, films, clip vidéo « lâche pas l’école </a:t>
            </a:r>
            <a:r>
              <a:rPr lang="fr-FR" sz="1100" dirty="0" smtClean="0">
                <a:solidFill>
                  <a:schemeClr val="tx2"/>
                </a:solidFill>
                <a:ea typeface="ＭＳ Ｐゴシック" charset="-128"/>
              </a:rPr>
              <a:t>» ou clip de l’édition 2014 de la semaine de la persévérance, visionnage du film « sur les chemins de l’école ») </a:t>
            </a:r>
            <a:r>
              <a:rPr lang="fr-FR" sz="1100" dirty="0">
                <a:solidFill>
                  <a:schemeClr val="tx2"/>
                </a:solidFill>
                <a:ea typeface="ＭＳ Ｐゴシック" charset="-128"/>
              </a:rPr>
              <a:t>pour amorcer des pistes de réflexion et introduire le débat</a:t>
            </a:r>
          </a:p>
          <a:p>
            <a:pPr marL="88900" lvl="3" indent="-88900" algn="just">
              <a:buFont typeface="Arial" charset="0"/>
              <a:buChar char="•"/>
              <a:tabLst>
                <a:tab pos="271463" algn="l"/>
              </a:tabLst>
              <a:defRPr/>
            </a:pPr>
            <a:r>
              <a:rPr lang="fr-FR" sz="1100" dirty="0">
                <a:solidFill>
                  <a:schemeClr val="tx2"/>
                </a:solidFill>
                <a:ea typeface="ＭＳ Ｐゴシック" charset="-128"/>
              </a:rPr>
              <a:t>Le professeur construit librement sa séquence avec les outils qu’il juge pertinent</a:t>
            </a:r>
          </a:p>
        </p:txBody>
      </p:sp>
      <p:sp>
        <p:nvSpPr>
          <p:cNvPr id="23570" name="Espace réservé du numéro de diapositive 23"/>
          <p:cNvSpPr>
            <a:spLocks noGrp="1"/>
          </p:cNvSpPr>
          <p:nvPr>
            <p:ph type="sldNum" sz="quarter" idx="12"/>
          </p:nvPr>
        </p:nvSpPr>
        <p:spPr bwMode="auto">
          <a:noFill/>
          <a:ln>
            <a:miter lim="800000"/>
            <a:headEnd/>
            <a:tailEnd/>
          </a:ln>
        </p:spPr>
        <p:txBody>
          <a:bodyPr/>
          <a:lstStyle/>
          <a:p>
            <a:fld id="{714F4E7A-DDDE-4B90-AB8F-47AD8230FC37}" type="slidenum">
              <a:rPr lang="fr-FR" smtClean="0">
                <a:latin typeface="Calibri" pitchFamily="34" charset="0"/>
                <a:ea typeface="ＭＳ Ｐゴシック"/>
                <a:cs typeface="ＭＳ Ｐゴシック"/>
              </a:rPr>
              <a:pPr/>
              <a:t>6</a:t>
            </a:fld>
            <a:endParaRPr lang="fr-FR" smtClean="0">
              <a:latin typeface="Calibri" pitchFamily="34" charset="0"/>
              <a:ea typeface="ＭＳ Ｐゴシック"/>
              <a:cs typeface="ＭＳ Ｐゴシック"/>
            </a:endParaRPr>
          </a:p>
        </p:txBody>
      </p:sp>
      <p:pic>
        <p:nvPicPr>
          <p:cNvPr id="23571" name="Image 23"/>
          <p:cNvPicPr>
            <a:picLocks noChangeAspect="1"/>
          </p:cNvPicPr>
          <p:nvPr/>
        </p:nvPicPr>
        <p:blipFill>
          <a:blip r:embed="rId2"/>
          <a:srcRect/>
          <a:stretch>
            <a:fillRect/>
          </a:stretch>
        </p:blipFill>
        <p:spPr bwMode="auto">
          <a:xfrm>
            <a:off x="4724400" y="1066800"/>
            <a:ext cx="4237038" cy="2819400"/>
          </a:xfrm>
          <a:prstGeom prst="rect">
            <a:avLst/>
          </a:prstGeom>
          <a:noFill/>
          <a:ln w="9525">
            <a:noFill/>
            <a:miter lim="800000"/>
            <a:headEnd/>
            <a:tailEnd/>
          </a:ln>
        </p:spPr>
      </p:pic>
      <p:sp>
        <p:nvSpPr>
          <p:cNvPr id="23572" name="Espace réservé du numéro de diapositive 23"/>
          <p:cNvSpPr txBox="1">
            <a:spLocks/>
          </p:cNvSpPr>
          <p:nvPr/>
        </p:nvSpPr>
        <p:spPr bwMode="auto">
          <a:xfrm>
            <a:off x="6553200" y="6356350"/>
            <a:ext cx="2133600" cy="365125"/>
          </a:xfrm>
          <a:prstGeom prst="rect">
            <a:avLst/>
          </a:prstGeom>
          <a:noFill/>
          <a:ln w="9525">
            <a:noFill/>
            <a:miter lim="800000"/>
            <a:headEnd/>
            <a:tailEnd/>
          </a:ln>
        </p:spPr>
        <p:txBody>
          <a:bodyPr anchor="ctr"/>
          <a:lstStyle/>
          <a:p>
            <a:pPr algn="r"/>
            <a:fld id="{2D95D63C-91DF-4689-84E5-C6C6219A2D79}" type="slidenum">
              <a:rPr lang="fr-FR" sz="1200">
                <a:solidFill>
                  <a:srgbClr val="898989"/>
                </a:solidFill>
                <a:latin typeface="Calibri" pitchFamily="34" charset="0"/>
              </a:rPr>
              <a:pPr algn="r"/>
              <a:t>6</a:t>
            </a:fld>
            <a:endParaRPr lang="fr-FR" sz="1200">
              <a:solidFill>
                <a:srgbClr val="898989"/>
              </a:solidFill>
              <a:latin typeface="Calibri" pitchFamily="34" charset="0"/>
            </a:endParaRPr>
          </a:p>
        </p:txBody>
      </p:sp>
      <p:sp>
        <p:nvSpPr>
          <p:cNvPr id="30" name="Rectangle 29"/>
          <p:cNvSpPr/>
          <p:nvPr/>
        </p:nvSpPr>
        <p:spPr>
          <a:xfrm>
            <a:off x="4654550" y="4267200"/>
            <a:ext cx="4248150" cy="3810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Calendrier</a:t>
            </a:r>
          </a:p>
        </p:txBody>
      </p:sp>
      <p:sp>
        <p:nvSpPr>
          <p:cNvPr id="31" name="Flèche vers la droite 31"/>
          <p:cNvSpPr/>
          <p:nvPr/>
        </p:nvSpPr>
        <p:spPr>
          <a:xfrm>
            <a:off x="4691063" y="5148263"/>
            <a:ext cx="4191000" cy="1219200"/>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23575" name="AutoShape 115"/>
          <p:cNvSpPr>
            <a:spLocks noChangeArrowheads="1"/>
          </p:cNvSpPr>
          <p:nvPr/>
        </p:nvSpPr>
        <p:spPr bwMode="auto">
          <a:xfrm flipH="1">
            <a:off x="4860925" y="5686425"/>
            <a:ext cx="142875" cy="142875"/>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3576" name="ZoneTexte 37"/>
          <p:cNvSpPr txBox="1">
            <a:spLocks noChangeArrowheads="1"/>
          </p:cNvSpPr>
          <p:nvPr/>
        </p:nvSpPr>
        <p:spPr bwMode="auto">
          <a:xfrm>
            <a:off x="4981575" y="5434013"/>
            <a:ext cx="958850" cy="646112"/>
          </a:xfrm>
          <a:prstGeom prst="rect">
            <a:avLst/>
          </a:prstGeom>
          <a:noFill/>
          <a:ln w="9525">
            <a:noFill/>
            <a:miter lim="800000"/>
            <a:headEnd/>
            <a:tailEnd/>
          </a:ln>
        </p:spPr>
        <p:txBody>
          <a:bodyPr>
            <a:spAutoFit/>
          </a:bodyPr>
          <a:lstStyle/>
          <a:p>
            <a:r>
              <a:rPr lang="fr-FR" sz="900">
                <a:solidFill>
                  <a:schemeClr val="bg1"/>
                </a:solidFill>
                <a:latin typeface="Calibri" pitchFamily="34" charset="0"/>
              </a:rPr>
              <a:t>Préparation du contenu de l’heure de vie de classe</a:t>
            </a:r>
          </a:p>
        </p:txBody>
      </p:sp>
      <p:sp>
        <p:nvSpPr>
          <p:cNvPr id="23577" name="AutoShape 115"/>
          <p:cNvSpPr>
            <a:spLocks noChangeArrowheads="1"/>
          </p:cNvSpPr>
          <p:nvPr/>
        </p:nvSpPr>
        <p:spPr bwMode="auto">
          <a:xfrm flipH="1">
            <a:off x="6661150" y="5686425"/>
            <a:ext cx="142875" cy="142875"/>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23578" name="ZoneTexte 39"/>
          <p:cNvSpPr txBox="1">
            <a:spLocks noChangeArrowheads="1"/>
          </p:cNvSpPr>
          <p:nvPr/>
        </p:nvSpPr>
        <p:spPr bwMode="auto">
          <a:xfrm>
            <a:off x="6777038" y="5510213"/>
            <a:ext cx="1757362" cy="508000"/>
          </a:xfrm>
          <a:prstGeom prst="rect">
            <a:avLst/>
          </a:prstGeom>
          <a:noFill/>
          <a:ln w="9525">
            <a:noFill/>
            <a:miter lim="800000"/>
            <a:headEnd/>
            <a:tailEnd/>
          </a:ln>
        </p:spPr>
        <p:txBody>
          <a:bodyPr>
            <a:spAutoFit/>
          </a:bodyPr>
          <a:lstStyle/>
          <a:p>
            <a:r>
              <a:rPr lang="fr-FR" sz="900">
                <a:solidFill>
                  <a:schemeClr val="bg1"/>
                </a:solidFill>
                <a:latin typeface="Calibri" pitchFamily="34" charset="0"/>
              </a:rPr>
              <a:t>Animation d’une heure de vie de classe sur la thématique du décrochage</a:t>
            </a:r>
          </a:p>
        </p:txBody>
      </p:sp>
      <p:sp>
        <p:nvSpPr>
          <p:cNvPr id="36" name="ZoneTexte 38"/>
          <p:cNvSpPr txBox="1"/>
          <p:nvPr/>
        </p:nvSpPr>
        <p:spPr>
          <a:xfrm>
            <a:off x="4673600" y="4686300"/>
            <a:ext cx="1516063"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endParaRPr>
          </a:p>
        </p:txBody>
      </p:sp>
      <p:sp>
        <p:nvSpPr>
          <p:cNvPr id="37" name="ZoneTexte 39"/>
          <p:cNvSpPr txBox="1"/>
          <p:nvPr/>
        </p:nvSpPr>
        <p:spPr>
          <a:xfrm>
            <a:off x="6283325" y="4686300"/>
            <a:ext cx="2633663"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33794"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33795" name="AutoShape 10"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33799" name="ZoneTexte 11"/>
          <p:cNvSpPr txBox="1">
            <a:spLocks noChangeArrowheads="1"/>
          </p:cNvSpPr>
          <p:nvPr/>
        </p:nvSpPr>
        <p:spPr bwMode="auto">
          <a:xfrm>
            <a:off x="327025" y="323850"/>
            <a:ext cx="8602663" cy="430213"/>
          </a:xfrm>
          <a:prstGeom prst="rect">
            <a:avLst/>
          </a:prstGeom>
          <a:noFill/>
          <a:ln w="9525">
            <a:noFill/>
            <a:miter lim="800000"/>
            <a:headEnd/>
            <a:tailEnd/>
          </a:ln>
        </p:spPr>
        <p:txBody>
          <a:bodyPr>
            <a:spAutoFit/>
          </a:bodyPr>
          <a:lstStyle/>
          <a:p>
            <a:r>
              <a:rPr lang="fr-FR" sz="2200" dirty="0" smtClean="0">
                <a:solidFill>
                  <a:srgbClr val="604A7B"/>
                </a:solidFill>
                <a:latin typeface="Calibri" pitchFamily="34" charset="0"/>
              </a:rPr>
              <a:t>LIP </a:t>
            </a:r>
            <a:r>
              <a:rPr lang="fr-FR" sz="2200" dirty="0">
                <a:solidFill>
                  <a:srgbClr val="604A7B"/>
                </a:solidFill>
                <a:latin typeface="Calibri" pitchFamily="34" charset="0"/>
              </a:rPr>
              <a:t>DUB </a:t>
            </a:r>
            <a:r>
              <a:rPr lang="fr-FR" sz="2200" dirty="0" err="1">
                <a:solidFill>
                  <a:srgbClr val="604A7B"/>
                </a:solidFill>
                <a:latin typeface="Calibri" pitchFamily="34" charset="0"/>
              </a:rPr>
              <a:t>inter-établissements</a:t>
            </a:r>
            <a:r>
              <a:rPr lang="fr-FR" sz="2200" dirty="0">
                <a:solidFill>
                  <a:srgbClr val="604A7B"/>
                </a:solidFill>
                <a:latin typeface="Calibri" pitchFamily="34" charset="0"/>
              </a:rPr>
              <a:t> </a:t>
            </a:r>
          </a:p>
        </p:txBody>
      </p:sp>
      <p:sp>
        <p:nvSpPr>
          <p:cNvPr id="16" name="Rectangle 15"/>
          <p:cNvSpPr/>
          <p:nvPr/>
        </p:nvSpPr>
        <p:spPr>
          <a:xfrm>
            <a:off x="192088" y="1071563"/>
            <a:ext cx="1022350" cy="714375"/>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Publics</a:t>
            </a:r>
          </a:p>
        </p:txBody>
      </p:sp>
      <p:sp>
        <p:nvSpPr>
          <p:cNvPr id="18" name="Pentagon 7"/>
          <p:cNvSpPr/>
          <p:nvPr/>
        </p:nvSpPr>
        <p:spPr>
          <a:xfrm>
            <a:off x="1285875" y="1071563"/>
            <a:ext cx="3130550" cy="714375"/>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180975" lvl="3" indent="-180975" fontAlgn="auto">
              <a:spcBef>
                <a:spcPts val="0"/>
              </a:spcBef>
              <a:spcAft>
                <a:spcPts val="0"/>
              </a:spcAft>
              <a:buFont typeface="Arial" pitchFamily="34" charset="0"/>
              <a:buChar char="•"/>
              <a:tabLst>
                <a:tab pos="180975" algn="l"/>
              </a:tabLst>
              <a:defRPr/>
            </a:pPr>
            <a:r>
              <a:rPr lang="fr-FR" sz="1100" dirty="0">
                <a:solidFill>
                  <a:schemeClr val="tx2"/>
                </a:solidFill>
                <a:cs typeface="Calibri" pitchFamily="34" charset="0"/>
              </a:rPr>
              <a:t>Les  établissements du bassin</a:t>
            </a:r>
          </a:p>
        </p:txBody>
      </p:sp>
      <p:sp>
        <p:nvSpPr>
          <p:cNvPr id="21" name="Rectangle 20"/>
          <p:cNvSpPr/>
          <p:nvPr/>
        </p:nvSpPr>
        <p:spPr>
          <a:xfrm>
            <a:off x="192088" y="2714625"/>
            <a:ext cx="1019175" cy="1000125"/>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Organisation</a:t>
            </a:r>
          </a:p>
          <a:p>
            <a:pPr marL="0" lvl="1" algn="ctr">
              <a:lnSpc>
                <a:spcPct val="80000"/>
              </a:lnSpc>
              <a:defRPr/>
            </a:pPr>
            <a:r>
              <a:rPr lang="fr-FR" sz="1200" b="1">
                <a:solidFill>
                  <a:schemeClr val="bg1"/>
                </a:solidFill>
                <a:ea typeface="ＭＳ Ｐゴシック" charset="-128"/>
              </a:rPr>
              <a:t>Modalités</a:t>
            </a:r>
          </a:p>
        </p:txBody>
      </p:sp>
      <p:sp>
        <p:nvSpPr>
          <p:cNvPr id="22" name="Pentagon 9"/>
          <p:cNvSpPr/>
          <p:nvPr/>
        </p:nvSpPr>
        <p:spPr>
          <a:xfrm>
            <a:off x="1285875" y="2714625"/>
            <a:ext cx="3121025" cy="1000125"/>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b="1" dirty="0">
                <a:solidFill>
                  <a:schemeClr val="tx2"/>
                </a:solidFill>
                <a:ea typeface="ＭＳ Ｐゴシック" charset="-128"/>
              </a:rPr>
              <a:t>En amont de la semaine</a:t>
            </a:r>
            <a:r>
              <a:rPr lang="fr-FR" sz="1100" dirty="0">
                <a:solidFill>
                  <a:schemeClr val="tx2"/>
                </a:solidFill>
                <a:ea typeface="ＭＳ Ｐゴシック" charset="-128"/>
              </a:rPr>
              <a:t>, des élèves réalisent un synopsis pour illustrer une musique; ils motivent d’autres élèves pour jouer dans le clip, cadrent et montent un « </a:t>
            </a:r>
            <a:r>
              <a:rPr lang="fr-FR" sz="1100" dirty="0" err="1">
                <a:solidFill>
                  <a:schemeClr val="tx2"/>
                </a:solidFill>
                <a:ea typeface="ＭＳ Ｐゴシック" charset="-128"/>
              </a:rPr>
              <a:t>lip</a:t>
            </a:r>
            <a:r>
              <a:rPr lang="fr-FR" sz="1100" dirty="0">
                <a:solidFill>
                  <a:schemeClr val="tx2"/>
                </a:solidFill>
                <a:ea typeface="ＭＳ Ｐゴシック" charset="-128"/>
              </a:rPr>
              <a:t> dub »</a:t>
            </a:r>
          </a:p>
          <a:p>
            <a:pPr marL="88900" lvl="3" indent="-88900" algn="just">
              <a:buFont typeface="Arial" charset="0"/>
              <a:buChar char="•"/>
              <a:tabLst>
                <a:tab pos="271463" algn="l"/>
              </a:tabLst>
              <a:defRPr/>
            </a:pPr>
            <a:r>
              <a:rPr lang="fr-FR" sz="1100" b="1" dirty="0">
                <a:solidFill>
                  <a:schemeClr val="tx2"/>
                </a:solidFill>
                <a:ea typeface="ＭＳ Ｐゴシック" charset="-128"/>
              </a:rPr>
              <a:t>Durant la semaine</a:t>
            </a:r>
            <a:r>
              <a:rPr lang="fr-FR" sz="1100" dirty="0">
                <a:solidFill>
                  <a:schemeClr val="tx2"/>
                </a:solidFill>
                <a:ea typeface="ＭＳ Ｐゴシック" charset="-128"/>
              </a:rPr>
              <a:t>, le clip est diffusé sur </a:t>
            </a:r>
            <a:r>
              <a:rPr lang="fr-FR" sz="1100" dirty="0" err="1">
                <a:solidFill>
                  <a:schemeClr val="tx2"/>
                </a:solidFill>
                <a:ea typeface="ＭＳ Ｐゴシック" charset="-128"/>
              </a:rPr>
              <a:t>Youtube</a:t>
            </a:r>
            <a:r>
              <a:rPr lang="fr-FR" sz="1100" dirty="0">
                <a:solidFill>
                  <a:schemeClr val="tx2"/>
                </a:solidFill>
                <a:ea typeface="ＭＳ Ｐゴシック" charset="-128"/>
              </a:rPr>
              <a:t> pour être accessible à tous </a:t>
            </a:r>
          </a:p>
        </p:txBody>
      </p:sp>
      <p:sp>
        <p:nvSpPr>
          <p:cNvPr id="26" name="Rectangle 25"/>
          <p:cNvSpPr/>
          <p:nvPr/>
        </p:nvSpPr>
        <p:spPr>
          <a:xfrm>
            <a:off x="192088" y="3857625"/>
            <a:ext cx="1019175" cy="785813"/>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Pilotage</a:t>
            </a:r>
          </a:p>
        </p:txBody>
      </p:sp>
      <p:sp>
        <p:nvSpPr>
          <p:cNvPr id="27" name="Pentagon 9"/>
          <p:cNvSpPr/>
          <p:nvPr/>
        </p:nvSpPr>
        <p:spPr>
          <a:xfrm>
            <a:off x="1285875" y="3857625"/>
            <a:ext cx="3121025" cy="785813"/>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180975" lvl="3" indent="-180975" fontAlgn="auto">
              <a:spcBef>
                <a:spcPts val="0"/>
              </a:spcBef>
              <a:spcAft>
                <a:spcPts val="0"/>
              </a:spcAft>
              <a:buFont typeface="Arial" pitchFamily="34" charset="0"/>
              <a:buChar char="•"/>
              <a:tabLst>
                <a:tab pos="180975" algn="l"/>
              </a:tabLst>
              <a:defRPr/>
            </a:pPr>
            <a:r>
              <a:rPr lang="fr-FR" sz="1100" dirty="0">
                <a:solidFill>
                  <a:schemeClr val="tx2"/>
                </a:solidFill>
                <a:cs typeface="Calibri" pitchFamily="34" charset="0"/>
              </a:rPr>
              <a:t>Un membre du groupe d’organisation</a:t>
            </a:r>
          </a:p>
          <a:p>
            <a:pPr marL="180975" lvl="3" indent="-180975" fontAlgn="auto">
              <a:spcBef>
                <a:spcPts val="0"/>
              </a:spcBef>
              <a:spcAft>
                <a:spcPts val="0"/>
              </a:spcAft>
              <a:buFont typeface="Arial" pitchFamily="34" charset="0"/>
              <a:buChar char="•"/>
              <a:tabLst>
                <a:tab pos="180975" algn="l"/>
              </a:tabLst>
              <a:defRPr/>
            </a:pPr>
            <a:r>
              <a:rPr lang="fr-FR" sz="1100" dirty="0">
                <a:solidFill>
                  <a:schemeClr val="tx2"/>
                </a:solidFill>
                <a:cs typeface="Calibri" pitchFamily="34" charset="0"/>
              </a:rPr>
              <a:t>Les équipes de direction des établissements</a:t>
            </a:r>
          </a:p>
          <a:p>
            <a:pPr marL="180975" lvl="3" indent="-180975" fontAlgn="auto">
              <a:spcBef>
                <a:spcPts val="0"/>
              </a:spcBef>
              <a:spcAft>
                <a:spcPts val="0"/>
              </a:spcAft>
              <a:buFont typeface="Arial" pitchFamily="34" charset="0"/>
              <a:buChar char="•"/>
              <a:tabLst>
                <a:tab pos="180975" algn="l"/>
              </a:tabLst>
              <a:defRPr/>
            </a:pPr>
            <a:r>
              <a:rPr lang="fr-FR" sz="1100" dirty="0">
                <a:solidFill>
                  <a:schemeClr val="tx2"/>
                </a:solidFill>
                <a:cs typeface="Calibri" pitchFamily="34" charset="0"/>
              </a:rPr>
              <a:t>Les équipes </a:t>
            </a:r>
            <a:r>
              <a:rPr lang="fr-FR" sz="1100" dirty="0">
                <a:solidFill>
                  <a:schemeClr val="accent1">
                    <a:lumMod val="50000"/>
                  </a:schemeClr>
                </a:solidFill>
                <a:cs typeface="Calibri" pitchFamily="34" charset="0"/>
              </a:rPr>
              <a:t>d’EPS</a:t>
            </a:r>
            <a:endParaRPr lang="fr-FR" sz="1100" dirty="0">
              <a:solidFill>
                <a:schemeClr val="tx2"/>
              </a:solidFill>
              <a:cs typeface="Calibri" pitchFamily="34" charset="0"/>
            </a:endParaRPr>
          </a:p>
        </p:txBody>
      </p:sp>
      <p:sp>
        <p:nvSpPr>
          <p:cNvPr id="28" name="Rectangle 27"/>
          <p:cNvSpPr/>
          <p:nvPr/>
        </p:nvSpPr>
        <p:spPr>
          <a:xfrm>
            <a:off x="192088" y="1928813"/>
            <a:ext cx="1022350" cy="642937"/>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Objectifs</a:t>
            </a:r>
          </a:p>
        </p:txBody>
      </p:sp>
      <p:sp>
        <p:nvSpPr>
          <p:cNvPr id="29" name="Pentagon 7"/>
          <p:cNvSpPr/>
          <p:nvPr/>
        </p:nvSpPr>
        <p:spPr>
          <a:xfrm>
            <a:off x="1285875" y="1928813"/>
            <a:ext cx="3130550" cy="642937"/>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180975" lvl="3" indent="-180975" fontAlgn="auto">
              <a:spcBef>
                <a:spcPts val="0"/>
              </a:spcBef>
              <a:spcAft>
                <a:spcPts val="0"/>
              </a:spcAft>
              <a:buFont typeface="Arial" pitchFamily="34" charset="0"/>
              <a:buChar char="•"/>
              <a:tabLst>
                <a:tab pos="266700" algn="l"/>
              </a:tabLst>
              <a:defRPr/>
            </a:pPr>
            <a:r>
              <a:rPr lang="fr-FR" sz="1100" dirty="0">
                <a:solidFill>
                  <a:schemeClr val="tx2"/>
                </a:solidFill>
                <a:ea typeface="ＭＳ Ｐゴシック" charset="-128"/>
              </a:rPr>
              <a:t>Véhiculer une image positive des établissements</a:t>
            </a:r>
          </a:p>
          <a:p>
            <a:pPr marL="0" lvl="3" indent="177800" fontAlgn="auto">
              <a:spcBef>
                <a:spcPts val="0"/>
              </a:spcBef>
              <a:spcAft>
                <a:spcPts val="0"/>
              </a:spcAft>
              <a:buFont typeface="Arial" pitchFamily="34" charset="0"/>
              <a:buChar char="•"/>
              <a:tabLst>
                <a:tab pos="180975" algn="l"/>
              </a:tabLst>
              <a:defRPr/>
            </a:pPr>
            <a:r>
              <a:rPr lang="fr-FR" sz="1100" dirty="0">
                <a:solidFill>
                  <a:schemeClr val="tx2"/>
                </a:solidFill>
                <a:ea typeface="ＭＳ Ｐゴシック" charset="-128"/>
              </a:rPr>
              <a:t>Créer une identité commune</a:t>
            </a:r>
          </a:p>
        </p:txBody>
      </p:sp>
      <p:sp>
        <p:nvSpPr>
          <p:cNvPr id="19" name="Rectangle 18"/>
          <p:cNvSpPr/>
          <p:nvPr/>
        </p:nvSpPr>
        <p:spPr>
          <a:xfrm>
            <a:off x="192088" y="4786313"/>
            <a:ext cx="1019175" cy="1785937"/>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Réalisation</a:t>
            </a:r>
          </a:p>
          <a:p>
            <a:pPr marL="0" lvl="1" algn="ctr">
              <a:lnSpc>
                <a:spcPct val="80000"/>
              </a:lnSpc>
              <a:defRPr/>
            </a:pPr>
            <a:r>
              <a:rPr lang="fr-FR" sz="1200" b="1">
                <a:solidFill>
                  <a:schemeClr val="bg1"/>
                </a:solidFill>
                <a:ea typeface="ＭＳ Ｐゴシック" charset="-128"/>
              </a:rPr>
              <a:t>Production</a:t>
            </a:r>
          </a:p>
          <a:p>
            <a:pPr marL="0" lvl="1" algn="ctr">
              <a:lnSpc>
                <a:spcPct val="80000"/>
              </a:lnSpc>
              <a:defRPr/>
            </a:pPr>
            <a:endParaRPr lang="fr-FR" sz="1200" b="1">
              <a:solidFill>
                <a:schemeClr val="bg1"/>
              </a:solidFill>
              <a:ea typeface="ＭＳ Ｐゴシック" charset="-128"/>
            </a:endParaRPr>
          </a:p>
        </p:txBody>
      </p:sp>
      <p:sp>
        <p:nvSpPr>
          <p:cNvPr id="23" name="Pentagon 9"/>
          <p:cNvSpPr/>
          <p:nvPr/>
        </p:nvSpPr>
        <p:spPr>
          <a:xfrm>
            <a:off x="1285875" y="4786313"/>
            <a:ext cx="3121025" cy="1785937"/>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Sur une musique et un scénario communs, réaliser un clip de type </a:t>
            </a:r>
            <a:r>
              <a:rPr lang="fr-FR" sz="1100" dirty="0" err="1">
                <a:solidFill>
                  <a:schemeClr val="tx2"/>
                </a:solidFill>
                <a:ea typeface="ＭＳ Ｐゴシック" charset="-128"/>
              </a:rPr>
              <a:t>Lip</a:t>
            </a:r>
            <a:r>
              <a:rPr lang="fr-FR" sz="1100" dirty="0">
                <a:solidFill>
                  <a:schemeClr val="tx2"/>
                </a:solidFill>
                <a:ea typeface="ＭＳ Ｐゴシック" charset="-128"/>
              </a:rPr>
              <a:t> dub entre tous les établissements</a:t>
            </a:r>
          </a:p>
          <a:p>
            <a:pPr marL="88900" lvl="3" indent="-88900" algn="just">
              <a:tabLst>
                <a:tab pos="271463" algn="l"/>
              </a:tabLst>
              <a:defRPr/>
            </a:pPr>
            <a:r>
              <a:rPr lang="fr-FR" sz="1100" dirty="0">
                <a:solidFill>
                  <a:schemeClr val="tx2"/>
                </a:solidFill>
                <a:ea typeface="ＭＳ Ｐゴシック" charset="-128"/>
              </a:rPr>
              <a:t>	</a:t>
            </a:r>
            <a:r>
              <a:rPr lang="fr-FR" sz="1100" dirty="0" err="1">
                <a:solidFill>
                  <a:schemeClr val="tx2"/>
                </a:solidFill>
                <a:ea typeface="ＭＳ Ｐゴシック" charset="-128"/>
                <a:sym typeface="Wingdings"/>
              </a:rPr>
              <a:t></a:t>
            </a:r>
            <a:r>
              <a:rPr lang="fr-FR" sz="1100" dirty="0">
                <a:solidFill>
                  <a:schemeClr val="tx2"/>
                </a:solidFill>
                <a:ea typeface="ＭＳ Ｐゴシック" charset="-128"/>
                <a:sym typeface="Wingdings"/>
              </a:rPr>
              <a:t> </a:t>
            </a:r>
            <a:r>
              <a:rPr lang="fr-FR" sz="1100" dirty="0">
                <a:solidFill>
                  <a:schemeClr val="tx2"/>
                </a:solidFill>
                <a:ea typeface="ＭＳ Ｐゴシック" charset="-128"/>
              </a:rPr>
              <a:t>http://</a:t>
            </a:r>
            <a:r>
              <a:rPr lang="fr-FR" sz="1100" dirty="0" err="1">
                <a:solidFill>
                  <a:schemeClr val="tx2"/>
                </a:solidFill>
                <a:ea typeface="ＭＳ Ｐゴシック" charset="-128"/>
              </a:rPr>
              <a:t>fr.wikipedia.org/wiki/Lip_dub</a:t>
            </a:r>
            <a:endParaRPr lang="fr-FR" sz="1100" dirty="0">
              <a:solidFill>
                <a:schemeClr val="tx2"/>
              </a:solidFill>
              <a:ea typeface="ＭＳ Ｐゴシック" charset="-128"/>
            </a:endParaRPr>
          </a:p>
          <a:p>
            <a:pPr marL="88900" lvl="3" indent="-88900" algn="just">
              <a:buFont typeface="Arial" charset="0"/>
              <a:buChar char="•"/>
              <a:tabLst>
                <a:tab pos="271463" algn="l"/>
              </a:tabLst>
              <a:defRPr/>
            </a:pPr>
            <a:r>
              <a:rPr lang="fr-FR" sz="1100" dirty="0">
                <a:solidFill>
                  <a:schemeClr val="tx2"/>
                </a:solidFill>
                <a:ea typeface="ＭＳ Ｐゴシック" charset="-128"/>
              </a:rPr>
              <a:t>Envoi par mail au collège </a:t>
            </a:r>
            <a:r>
              <a:rPr lang="fr-FR" sz="1100" dirty="0" err="1">
                <a:solidFill>
                  <a:schemeClr val="tx2"/>
                </a:solidFill>
                <a:ea typeface="ＭＳ Ｐゴシック" charset="-128"/>
              </a:rPr>
              <a:t>mutualisateur</a:t>
            </a:r>
            <a:r>
              <a:rPr lang="fr-FR" sz="1100" dirty="0">
                <a:solidFill>
                  <a:schemeClr val="tx2"/>
                </a:solidFill>
                <a:ea typeface="ＭＳ Ｐゴシック" charset="-128"/>
              </a:rPr>
              <a:t> du bassin</a:t>
            </a:r>
          </a:p>
        </p:txBody>
      </p:sp>
      <p:sp>
        <p:nvSpPr>
          <p:cNvPr id="33810" name="Espace réservé du numéro de diapositive 24"/>
          <p:cNvSpPr>
            <a:spLocks noGrp="1"/>
          </p:cNvSpPr>
          <p:nvPr>
            <p:ph type="sldNum" sz="quarter" idx="12"/>
          </p:nvPr>
        </p:nvSpPr>
        <p:spPr bwMode="auto">
          <a:noFill/>
          <a:ln>
            <a:miter lim="800000"/>
            <a:headEnd/>
            <a:tailEnd/>
          </a:ln>
        </p:spPr>
        <p:txBody>
          <a:bodyPr/>
          <a:lstStyle/>
          <a:p>
            <a:fld id="{6E718081-CE5F-4282-A17B-7613F551AB0C}" type="slidenum">
              <a:rPr lang="fr-FR" smtClean="0">
                <a:latin typeface="Calibri" pitchFamily="34" charset="0"/>
                <a:ea typeface="ＭＳ Ｐゴシック"/>
                <a:cs typeface="ＭＳ Ｐゴシック"/>
              </a:rPr>
              <a:pPr/>
              <a:t>7</a:t>
            </a:fld>
            <a:endParaRPr lang="fr-FR" smtClean="0">
              <a:latin typeface="Calibri" pitchFamily="34" charset="0"/>
              <a:ea typeface="ＭＳ Ｐゴシック"/>
              <a:cs typeface="ＭＳ Ｐゴシック"/>
            </a:endParaRPr>
          </a:p>
        </p:txBody>
      </p:sp>
      <p:sp>
        <p:nvSpPr>
          <p:cNvPr id="24" name="Rectangle 23"/>
          <p:cNvSpPr/>
          <p:nvPr/>
        </p:nvSpPr>
        <p:spPr>
          <a:xfrm>
            <a:off x="4665663" y="4071938"/>
            <a:ext cx="4248150" cy="3810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Calendrier</a:t>
            </a:r>
          </a:p>
        </p:txBody>
      </p:sp>
      <p:sp>
        <p:nvSpPr>
          <p:cNvPr id="30" name="Flèche vers la droite 29"/>
          <p:cNvSpPr/>
          <p:nvPr/>
        </p:nvSpPr>
        <p:spPr>
          <a:xfrm>
            <a:off x="4691063" y="4953000"/>
            <a:ext cx="4191000" cy="1219200"/>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33813" name="AutoShape 115"/>
          <p:cNvSpPr>
            <a:spLocks noChangeArrowheads="1"/>
          </p:cNvSpPr>
          <p:nvPr/>
        </p:nvSpPr>
        <p:spPr bwMode="auto">
          <a:xfrm flipH="1">
            <a:off x="5105400" y="5483225"/>
            <a:ext cx="142875" cy="144463"/>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3814" name="ZoneTexte 37"/>
          <p:cNvSpPr txBox="1">
            <a:spLocks noChangeArrowheads="1"/>
          </p:cNvSpPr>
          <p:nvPr/>
        </p:nvSpPr>
        <p:spPr bwMode="auto">
          <a:xfrm>
            <a:off x="5226050" y="5380038"/>
            <a:ext cx="1038225" cy="369887"/>
          </a:xfrm>
          <a:prstGeom prst="rect">
            <a:avLst/>
          </a:prstGeom>
          <a:noFill/>
          <a:ln w="9525">
            <a:noFill/>
            <a:miter lim="800000"/>
            <a:headEnd/>
            <a:tailEnd/>
          </a:ln>
        </p:spPr>
        <p:txBody>
          <a:bodyPr>
            <a:spAutoFit/>
          </a:bodyPr>
          <a:lstStyle/>
          <a:p>
            <a:r>
              <a:rPr lang="fr-FR" sz="900">
                <a:solidFill>
                  <a:schemeClr val="bg1"/>
                </a:solidFill>
                <a:latin typeface="Calibri" pitchFamily="34" charset="0"/>
              </a:rPr>
              <a:t>Réalisation du Lip Dub</a:t>
            </a:r>
          </a:p>
        </p:txBody>
      </p:sp>
      <p:sp>
        <p:nvSpPr>
          <p:cNvPr id="35" name="ZoneTexte 34"/>
          <p:cNvSpPr txBox="1"/>
          <p:nvPr/>
        </p:nvSpPr>
        <p:spPr>
          <a:xfrm>
            <a:off x="4673600" y="4491038"/>
            <a:ext cx="2184400"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endParaRPr>
          </a:p>
        </p:txBody>
      </p:sp>
      <p:sp>
        <p:nvSpPr>
          <p:cNvPr id="38" name="ZoneTexte 37"/>
          <p:cNvSpPr txBox="1"/>
          <p:nvPr/>
        </p:nvSpPr>
        <p:spPr>
          <a:xfrm>
            <a:off x="6934200" y="4491038"/>
            <a:ext cx="1982788"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33817" name="AutoShape 115"/>
          <p:cNvSpPr>
            <a:spLocks noChangeArrowheads="1"/>
          </p:cNvSpPr>
          <p:nvPr/>
        </p:nvSpPr>
        <p:spPr bwMode="auto">
          <a:xfrm flipH="1">
            <a:off x="7721600" y="5449888"/>
            <a:ext cx="144463"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3818" name="ZoneTexte 43"/>
          <p:cNvSpPr txBox="1">
            <a:spLocks noChangeArrowheads="1"/>
          </p:cNvSpPr>
          <p:nvPr/>
        </p:nvSpPr>
        <p:spPr bwMode="auto">
          <a:xfrm>
            <a:off x="7826375" y="5221288"/>
            <a:ext cx="936625" cy="646112"/>
          </a:xfrm>
          <a:prstGeom prst="rect">
            <a:avLst/>
          </a:prstGeom>
          <a:noFill/>
          <a:ln w="9525">
            <a:noFill/>
            <a:miter lim="800000"/>
            <a:headEnd/>
            <a:tailEnd/>
          </a:ln>
        </p:spPr>
        <p:txBody>
          <a:bodyPr>
            <a:spAutoFit/>
          </a:bodyPr>
          <a:lstStyle/>
          <a:p>
            <a:pPr marL="0" lvl="3"/>
            <a:r>
              <a:rPr lang="fr-FR" sz="900">
                <a:solidFill>
                  <a:schemeClr val="bg1"/>
                </a:solidFill>
                <a:latin typeface="Calibri" pitchFamily="34" charset="0"/>
              </a:rPr>
              <a:t>Vote en ligne mis en place par le collège mutualisateur</a:t>
            </a:r>
          </a:p>
          <a:p>
            <a:pPr marL="0" lvl="3"/>
            <a:endParaRPr lang="fr-FR" sz="900">
              <a:solidFill>
                <a:schemeClr val="bg1"/>
              </a:solidFill>
              <a:latin typeface="Calibri" pitchFamily="34" charset="0"/>
            </a:endParaRPr>
          </a:p>
        </p:txBody>
      </p:sp>
      <p:sp>
        <p:nvSpPr>
          <p:cNvPr id="33819" name="AutoShape 115"/>
          <p:cNvSpPr>
            <a:spLocks noChangeArrowheads="1"/>
          </p:cNvSpPr>
          <p:nvPr/>
        </p:nvSpPr>
        <p:spPr bwMode="auto">
          <a:xfrm flipH="1">
            <a:off x="6697663" y="5405438"/>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3820" name="ZoneTexte 45"/>
          <p:cNvSpPr txBox="1">
            <a:spLocks noChangeArrowheads="1"/>
          </p:cNvSpPr>
          <p:nvPr/>
        </p:nvSpPr>
        <p:spPr bwMode="auto">
          <a:xfrm>
            <a:off x="6792913" y="5232400"/>
            <a:ext cx="1055687" cy="508000"/>
          </a:xfrm>
          <a:prstGeom prst="rect">
            <a:avLst/>
          </a:prstGeom>
          <a:noFill/>
          <a:ln w="9525">
            <a:noFill/>
            <a:miter lim="800000"/>
            <a:headEnd/>
            <a:tailEnd/>
          </a:ln>
        </p:spPr>
        <p:txBody>
          <a:bodyPr>
            <a:spAutoFit/>
          </a:bodyPr>
          <a:lstStyle/>
          <a:p>
            <a:r>
              <a:rPr lang="fr-FR" sz="900">
                <a:solidFill>
                  <a:schemeClr val="bg1"/>
                </a:solidFill>
                <a:latin typeface="Calibri" pitchFamily="34" charset="0"/>
              </a:rPr>
              <a:t>Envoi du lien au collège mutualisateur</a:t>
            </a:r>
          </a:p>
        </p:txBody>
      </p:sp>
      <p:pic>
        <p:nvPicPr>
          <p:cNvPr id="33821" name="Image 23" descr="sans-titre copie.jpg"/>
          <p:cNvPicPr>
            <a:picLocks noChangeAspect="1"/>
          </p:cNvPicPr>
          <p:nvPr/>
        </p:nvPicPr>
        <p:blipFill>
          <a:blip r:embed="rId2"/>
          <a:srcRect/>
          <a:stretch>
            <a:fillRect/>
          </a:stretch>
        </p:blipFill>
        <p:spPr bwMode="auto">
          <a:xfrm>
            <a:off x="4716463" y="1341438"/>
            <a:ext cx="4046537"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34818"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CC0066"/>
              </a:solidFill>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4822" name="ZoneTexte 11"/>
          <p:cNvSpPr txBox="1">
            <a:spLocks noChangeArrowheads="1"/>
          </p:cNvSpPr>
          <p:nvPr/>
        </p:nvSpPr>
        <p:spPr bwMode="auto">
          <a:xfrm>
            <a:off x="327025" y="323850"/>
            <a:ext cx="8602663" cy="427038"/>
          </a:xfrm>
          <a:prstGeom prst="rect">
            <a:avLst/>
          </a:prstGeom>
          <a:noFill/>
          <a:ln w="9525">
            <a:noFill/>
            <a:miter lim="800000"/>
            <a:headEnd/>
            <a:tailEnd/>
          </a:ln>
        </p:spPr>
        <p:txBody>
          <a:bodyPr>
            <a:spAutoFit/>
          </a:bodyPr>
          <a:lstStyle/>
          <a:p>
            <a:pPr eaLnBrk="0" hangingPunct="0"/>
            <a:r>
              <a:rPr lang="fr-FR" sz="2200" dirty="0" smtClean="0">
                <a:solidFill>
                  <a:srgbClr val="604A7B"/>
                </a:solidFill>
                <a:latin typeface="Calibri" pitchFamily="34" charset="0"/>
              </a:rPr>
              <a:t>Clip vidéo / chanson </a:t>
            </a:r>
            <a:r>
              <a:rPr lang="fr-FR" sz="2000" dirty="0">
                <a:solidFill>
                  <a:srgbClr val="604A7B"/>
                </a:solidFill>
                <a:latin typeface="Calibri" pitchFamily="34" charset="0"/>
              </a:rPr>
              <a:t>  </a:t>
            </a:r>
          </a:p>
        </p:txBody>
      </p:sp>
      <p:sp>
        <p:nvSpPr>
          <p:cNvPr id="16" name="Rectangle 15"/>
          <p:cNvSpPr/>
          <p:nvPr/>
        </p:nvSpPr>
        <p:spPr>
          <a:xfrm>
            <a:off x="214313" y="1071563"/>
            <a:ext cx="1000125" cy="5715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fontAlgn="auto">
              <a:lnSpc>
                <a:spcPct val="80000"/>
              </a:lnSpc>
              <a:spcBef>
                <a:spcPts val="0"/>
              </a:spcBef>
              <a:spcAft>
                <a:spcPts val="0"/>
              </a:spcAft>
              <a:defRPr/>
            </a:pPr>
            <a:r>
              <a:rPr lang="fr-FR" sz="1200" b="1" dirty="0">
                <a:solidFill>
                  <a:schemeClr val="bg1"/>
                </a:solidFill>
                <a:cs typeface="Calibri" pitchFamily="34" charset="0"/>
              </a:rPr>
              <a:t>Publics</a:t>
            </a:r>
          </a:p>
        </p:txBody>
      </p:sp>
      <p:sp>
        <p:nvSpPr>
          <p:cNvPr id="18" name="Pentagon 7"/>
          <p:cNvSpPr/>
          <p:nvPr/>
        </p:nvSpPr>
        <p:spPr>
          <a:xfrm>
            <a:off x="1285875" y="1071563"/>
            <a:ext cx="3130550" cy="571500"/>
          </a:xfrm>
          <a:prstGeom prst="homePlate">
            <a:avLst>
              <a:gd name="adj" fmla="val 0"/>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180975" lvl="3" indent="-180975" fontAlgn="auto">
              <a:spcBef>
                <a:spcPts val="0"/>
              </a:spcBef>
              <a:spcAft>
                <a:spcPts val="0"/>
              </a:spcAft>
              <a:buFont typeface="Arial" pitchFamily="34" charset="0"/>
              <a:buChar char="•"/>
              <a:tabLst>
                <a:tab pos="266700" algn="l"/>
              </a:tabLst>
              <a:defRPr/>
            </a:pPr>
            <a:r>
              <a:rPr lang="fr-FR" sz="1100" dirty="0">
                <a:solidFill>
                  <a:srgbClr val="002060"/>
                </a:solidFill>
                <a:cs typeface="Calibri" pitchFamily="34" charset="0"/>
              </a:rPr>
              <a:t>Les  </a:t>
            </a:r>
            <a:r>
              <a:rPr lang="fr-FR" sz="1100" dirty="0" smtClean="0">
                <a:solidFill>
                  <a:srgbClr val="002060"/>
                </a:solidFill>
                <a:cs typeface="Calibri" pitchFamily="34" charset="0"/>
              </a:rPr>
              <a:t>établissements d’un bassin</a:t>
            </a:r>
            <a:endParaRPr lang="fr-FR" sz="1100" dirty="0">
              <a:solidFill>
                <a:srgbClr val="002060"/>
              </a:solidFill>
              <a:cs typeface="Calibri" pitchFamily="34" charset="0"/>
            </a:endParaRPr>
          </a:p>
        </p:txBody>
      </p:sp>
      <p:sp>
        <p:nvSpPr>
          <p:cNvPr id="21" name="Rectangle 20"/>
          <p:cNvSpPr/>
          <p:nvPr/>
        </p:nvSpPr>
        <p:spPr>
          <a:xfrm>
            <a:off x="214313" y="2420938"/>
            <a:ext cx="1019175" cy="199866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fontAlgn="auto">
              <a:lnSpc>
                <a:spcPct val="80000"/>
              </a:lnSpc>
              <a:spcBef>
                <a:spcPts val="0"/>
              </a:spcBef>
              <a:spcAft>
                <a:spcPts val="0"/>
              </a:spcAft>
              <a:defRPr/>
            </a:pPr>
            <a:r>
              <a:rPr lang="fr-FR" sz="1200" b="1" dirty="0">
                <a:solidFill>
                  <a:schemeClr val="bg1"/>
                </a:solidFill>
                <a:cs typeface="Calibri" pitchFamily="34" charset="0"/>
              </a:rPr>
              <a:t>Organisation</a:t>
            </a:r>
          </a:p>
          <a:p>
            <a:pPr marL="0" lvl="1" algn="ctr" fontAlgn="auto">
              <a:lnSpc>
                <a:spcPct val="80000"/>
              </a:lnSpc>
              <a:spcBef>
                <a:spcPts val="0"/>
              </a:spcBef>
              <a:spcAft>
                <a:spcPts val="0"/>
              </a:spcAft>
              <a:defRPr/>
            </a:pPr>
            <a:r>
              <a:rPr lang="fr-FR" sz="1200" b="1" dirty="0">
                <a:solidFill>
                  <a:schemeClr val="bg1"/>
                </a:solidFill>
                <a:cs typeface="Calibri" pitchFamily="34" charset="0"/>
              </a:rPr>
              <a:t>Modalités</a:t>
            </a:r>
          </a:p>
        </p:txBody>
      </p:sp>
      <p:sp>
        <p:nvSpPr>
          <p:cNvPr id="22" name="Pentagon 9"/>
          <p:cNvSpPr/>
          <p:nvPr/>
        </p:nvSpPr>
        <p:spPr>
          <a:xfrm>
            <a:off x="1308100" y="2420938"/>
            <a:ext cx="3121025" cy="1998662"/>
          </a:xfrm>
          <a:prstGeom prst="homePlate">
            <a:avLst>
              <a:gd name="adj" fmla="val 0"/>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pPr>
            <a:r>
              <a:rPr lang="fr-FR" sz="1100" b="1" dirty="0">
                <a:solidFill>
                  <a:srgbClr val="002060"/>
                </a:solidFill>
                <a:ea typeface="ＭＳ Ｐゴシック"/>
                <a:cs typeface="ＭＳ Ｐゴシック"/>
              </a:rPr>
              <a:t>En</a:t>
            </a:r>
            <a:r>
              <a:rPr lang="fr-FR" sz="1100" b="1" dirty="0">
                <a:solidFill>
                  <a:schemeClr val="tx2"/>
                </a:solidFill>
                <a:ea typeface="ＭＳ Ｐゴシック"/>
                <a:cs typeface="ＭＳ Ｐゴシック"/>
              </a:rPr>
              <a:t> amont de la semaine</a:t>
            </a:r>
            <a:r>
              <a:rPr lang="fr-FR" sz="1100" dirty="0">
                <a:solidFill>
                  <a:schemeClr val="tx2"/>
                </a:solidFill>
                <a:ea typeface="ＭＳ Ｐゴシック"/>
                <a:cs typeface="ＭＳ Ｐゴシック"/>
              </a:rPr>
              <a:t>, des élèves écrivent les paroles afin d’illustrer une musique donnée. La chanson est enregistrée et le clip est monté</a:t>
            </a:r>
          </a:p>
          <a:p>
            <a:pPr marL="88900" lvl="3" indent="-88900" algn="just">
              <a:buFont typeface="Arial" charset="0"/>
              <a:buChar char="•"/>
              <a:tabLst>
                <a:tab pos="271463" algn="l"/>
              </a:tabLst>
            </a:pPr>
            <a:r>
              <a:rPr lang="fr-FR" sz="1100" b="1" dirty="0">
                <a:solidFill>
                  <a:schemeClr val="tx2"/>
                </a:solidFill>
                <a:ea typeface="ＭＳ Ｐゴシック"/>
                <a:cs typeface="ＭＳ Ｐゴシック"/>
              </a:rPr>
              <a:t>Durant la semaine</a:t>
            </a:r>
            <a:r>
              <a:rPr lang="fr-FR" sz="1100" dirty="0">
                <a:solidFill>
                  <a:schemeClr val="tx2"/>
                </a:solidFill>
                <a:ea typeface="ＭＳ Ｐゴシック"/>
                <a:cs typeface="ＭＳ Ｐゴシック"/>
              </a:rPr>
              <a:t>, le clip ou la chanson est diffusé sur </a:t>
            </a:r>
            <a:r>
              <a:rPr lang="fr-FR" sz="1100" dirty="0" err="1">
                <a:solidFill>
                  <a:schemeClr val="tx2"/>
                </a:solidFill>
                <a:ea typeface="ＭＳ Ｐゴシック"/>
                <a:cs typeface="ＭＳ Ｐゴシック"/>
              </a:rPr>
              <a:t>Youtube</a:t>
            </a:r>
            <a:r>
              <a:rPr lang="fr-FR" sz="1100" dirty="0">
                <a:solidFill>
                  <a:schemeClr val="tx2"/>
                </a:solidFill>
                <a:ea typeface="ＭＳ Ｐゴシック"/>
                <a:cs typeface="ＭＳ Ｐゴシック"/>
              </a:rPr>
              <a:t> pour être accessible à tous </a:t>
            </a:r>
          </a:p>
          <a:p>
            <a:pPr marL="88900" lvl="3" indent="-88900" algn="just">
              <a:buFont typeface="Arial" charset="0"/>
              <a:buChar char="•"/>
              <a:tabLst>
                <a:tab pos="271463" algn="l"/>
              </a:tabLst>
            </a:pPr>
            <a:r>
              <a:rPr lang="fr-FR" sz="1100" dirty="0">
                <a:solidFill>
                  <a:schemeClr val="tx2"/>
                </a:solidFill>
                <a:ea typeface="ＭＳ Ｐゴシック"/>
                <a:cs typeface="ＭＳ Ｐゴシック"/>
              </a:rPr>
              <a:t>Le lien est envoyé à l’établissement </a:t>
            </a:r>
            <a:r>
              <a:rPr lang="fr-FR" sz="1100" dirty="0" err="1">
                <a:solidFill>
                  <a:schemeClr val="tx2"/>
                </a:solidFill>
                <a:ea typeface="ＭＳ Ｐゴシック"/>
                <a:cs typeface="ＭＳ Ｐゴシック"/>
              </a:rPr>
              <a:t>mutualisateur</a:t>
            </a:r>
            <a:r>
              <a:rPr lang="fr-FR" sz="1100" dirty="0">
                <a:solidFill>
                  <a:schemeClr val="tx2"/>
                </a:solidFill>
                <a:ea typeface="ＭＳ Ｐゴシック"/>
                <a:cs typeface="ＭＳ Ｐゴシック"/>
              </a:rPr>
              <a:t> du bassin qui organise les votes</a:t>
            </a:r>
          </a:p>
          <a:p>
            <a:pPr marL="88900" lvl="3" indent="-88900" algn="just">
              <a:buFont typeface="Arial" charset="0"/>
              <a:buChar char="•"/>
              <a:tabLst>
                <a:tab pos="271463" algn="l"/>
              </a:tabLst>
            </a:pPr>
            <a:r>
              <a:rPr lang="fr-FR" sz="1100" dirty="0">
                <a:solidFill>
                  <a:schemeClr val="tx2"/>
                </a:solidFill>
                <a:ea typeface="ＭＳ Ｐゴシック"/>
                <a:cs typeface="ＭＳ Ｐゴシック"/>
              </a:rPr>
              <a:t>Invitation de l’équipe de réalisation du collège vainqueur et remise d’une récompense lors de la manifestation locale sur l'orientation et la persévérance locale</a:t>
            </a:r>
          </a:p>
        </p:txBody>
      </p:sp>
      <p:sp>
        <p:nvSpPr>
          <p:cNvPr id="26" name="Rectangle 25"/>
          <p:cNvSpPr/>
          <p:nvPr/>
        </p:nvSpPr>
        <p:spPr>
          <a:xfrm>
            <a:off x="214313" y="4489450"/>
            <a:ext cx="1019175" cy="78581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fontAlgn="auto">
              <a:lnSpc>
                <a:spcPct val="80000"/>
              </a:lnSpc>
              <a:spcBef>
                <a:spcPts val="0"/>
              </a:spcBef>
              <a:spcAft>
                <a:spcPts val="0"/>
              </a:spcAft>
              <a:defRPr/>
            </a:pPr>
            <a:r>
              <a:rPr lang="fr-FR" sz="1200" b="1" dirty="0">
                <a:solidFill>
                  <a:schemeClr val="bg1"/>
                </a:solidFill>
                <a:cs typeface="Calibri" pitchFamily="34" charset="0"/>
              </a:rPr>
              <a:t>Pilotage</a:t>
            </a:r>
          </a:p>
        </p:txBody>
      </p:sp>
      <p:sp>
        <p:nvSpPr>
          <p:cNvPr id="27" name="Pentagon 9"/>
          <p:cNvSpPr/>
          <p:nvPr/>
        </p:nvSpPr>
        <p:spPr>
          <a:xfrm>
            <a:off x="1308100" y="4489450"/>
            <a:ext cx="3121025" cy="785813"/>
          </a:xfrm>
          <a:prstGeom prst="homePlate">
            <a:avLst>
              <a:gd name="adj" fmla="val 0"/>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pPr>
            <a:r>
              <a:rPr lang="fr-FR" sz="1100">
                <a:solidFill>
                  <a:schemeClr val="tx2"/>
                </a:solidFill>
                <a:ea typeface="ＭＳ Ｐゴシック"/>
                <a:cs typeface="ＭＳ Ｐゴシック"/>
              </a:rPr>
              <a:t>Un membre du groupe d’organisation</a:t>
            </a:r>
          </a:p>
          <a:p>
            <a:pPr marL="88900" lvl="3" indent="-88900" algn="just">
              <a:buFont typeface="Arial" charset="0"/>
              <a:buChar char="•"/>
              <a:tabLst>
                <a:tab pos="271463" algn="l"/>
              </a:tabLst>
            </a:pPr>
            <a:r>
              <a:rPr lang="fr-FR" sz="1100">
                <a:solidFill>
                  <a:schemeClr val="tx2"/>
                </a:solidFill>
                <a:ea typeface="ＭＳ Ｐゴシック"/>
                <a:cs typeface="ＭＳ Ｐゴシック"/>
              </a:rPr>
              <a:t>Les équipes de direction des établissements</a:t>
            </a:r>
          </a:p>
          <a:p>
            <a:pPr marL="88900" lvl="3" indent="-88900" algn="just">
              <a:buFont typeface="Arial" charset="0"/>
              <a:buChar char="•"/>
              <a:tabLst>
                <a:tab pos="271463" algn="l"/>
              </a:tabLst>
            </a:pPr>
            <a:r>
              <a:rPr lang="fr-FR" sz="1100">
                <a:solidFill>
                  <a:schemeClr val="tx2"/>
                </a:solidFill>
                <a:ea typeface="ＭＳ Ｐゴシック"/>
                <a:cs typeface="ＭＳ Ｐゴシック"/>
              </a:rPr>
              <a:t>Les équipes enseignantes d’éducation musicale</a:t>
            </a:r>
          </a:p>
          <a:p>
            <a:pPr marL="88900" lvl="3" indent="-88900" algn="just">
              <a:buFont typeface="Arial" charset="0"/>
              <a:buChar char="•"/>
              <a:tabLst>
                <a:tab pos="271463" algn="l"/>
              </a:tabLst>
            </a:pPr>
            <a:r>
              <a:rPr lang="fr-FR" sz="1100">
                <a:solidFill>
                  <a:schemeClr val="tx2"/>
                </a:solidFill>
                <a:ea typeface="ＭＳ Ｐゴシック"/>
                <a:cs typeface="ＭＳ Ｐゴシック"/>
              </a:rPr>
              <a:t>COP</a:t>
            </a:r>
          </a:p>
        </p:txBody>
      </p:sp>
      <p:sp>
        <p:nvSpPr>
          <p:cNvPr id="28" name="Rectangle 27"/>
          <p:cNvSpPr/>
          <p:nvPr/>
        </p:nvSpPr>
        <p:spPr>
          <a:xfrm>
            <a:off x="214313" y="1714500"/>
            <a:ext cx="1000125" cy="63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fontAlgn="auto">
              <a:lnSpc>
                <a:spcPct val="80000"/>
              </a:lnSpc>
              <a:spcBef>
                <a:spcPts val="0"/>
              </a:spcBef>
              <a:spcAft>
                <a:spcPts val="0"/>
              </a:spcAft>
              <a:defRPr/>
            </a:pPr>
            <a:r>
              <a:rPr lang="fr-FR" sz="1200" b="1" dirty="0">
                <a:solidFill>
                  <a:schemeClr val="bg1"/>
                </a:solidFill>
                <a:cs typeface="Calibri" pitchFamily="34" charset="0"/>
              </a:rPr>
              <a:t>Objectifs</a:t>
            </a:r>
          </a:p>
        </p:txBody>
      </p:sp>
      <p:sp>
        <p:nvSpPr>
          <p:cNvPr id="29" name="Pentagon 7"/>
          <p:cNvSpPr/>
          <p:nvPr/>
        </p:nvSpPr>
        <p:spPr>
          <a:xfrm>
            <a:off x="1285875" y="1714500"/>
            <a:ext cx="3130550" cy="635000"/>
          </a:xfrm>
          <a:prstGeom prst="homePlate">
            <a:avLst>
              <a:gd name="adj" fmla="val 0"/>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180975" lvl="3" indent="-180975">
              <a:buFont typeface="Arial" charset="0"/>
              <a:buChar char="•"/>
              <a:tabLst>
                <a:tab pos="266700" algn="l"/>
              </a:tabLst>
            </a:pPr>
            <a:r>
              <a:rPr lang="fr-FR" sz="1100" dirty="0">
                <a:solidFill>
                  <a:srgbClr val="002060"/>
                </a:solidFill>
                <a:ea typeface="ＭＳ Ｐゴシック"/>
                <a:cs typeface="ＭＳ Ｐゴシック"/>
              </a:rPr>
              <a:t>Exprimer les valeurs positives de l’école</a:t>
            </a:r>
          </a:p>
          <a:p>
            <a:pPr marL="88900" lvl="3" indent="-88900" algn="just">
              <a:buFont typeface="Arial" charset="0"/>
              <a:buChar char="•"/>
              <a:tabLst>
                <a:tab pos="271463" algn="l"/>
              </a:tabLst>
            </a:pPr>
            <a:r>
              <a:rPr lang="fr-FR" sz="1100" dirty="0">
                <a:solidFill>
                  <a:srgbClr val="002060"/>
                </a:solidFill>
                <a:ea typeface="ＭＳ Ｐゴシック"/>
                <a:cs typeface="ＭＳ Ｐゴシック"/>
              </a:rPr>
              <a:t>Oser écrire sur soi, se projeter, donner du sens à l’école</a:t>
            </a:r>
          </a:p>
        </p:txBody>
      </p:sp>
      <p:pic>
        <p:nvPicPr>
          <p:cNvPr id="34832" name="Image 23" descr="Sans titre-1.gif"/>
          <p:cNvPicPr>
            <a:picLocks noChangeAspect="1"/>
          </p:cNvPicPr>
          <p:nvPr/>
        </p:nvPicPr>
        <p:blipFill>
          <a:blip r:embed="rId2"/>
          <a:srcRect/>
          <a:stretch>
            <a:fillRect/>
          </a:stretch>
        </p:blipFill>
        <p:spPr bwMode="auto">
          <a:xfrm>
            <a:off x="4643438" y="1052513"/>
            <a:ext cx="2952750" cy="2206625"/>
          </a:xfrm>
          <a:prstGeom prst="rect">
            <a:avLst/>
          </a:prstGeom>
          <a:noFill/>
          <a:ln w="9525">
            <a:noFill/>
            <a:miter lim="800000"/>
            <a:headEnd/>
            <a:tailEnd/>
          </a:ln>
        </p:spPr>
      </p:pic>
      <p:sp>
        <p:nvSpPr>
          <p:cNvPr id="30" name="Rectangle 29"/>
          <p:cNvSpPr/>
          <p:nvPr/>
        </p:nvSpPr>
        <p:spPr>
          <a:xfrm>
            <a:off x="214313" y="5334000"/>
            <a:ext cx="1019175" cy="116681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fontAlgn="auto">
              <a:lnSpc>
                <a:spcPct val="80000"/>
              </a:lnSpc>
              <a:spcBef>
                <a:spcPts val="0"/>
              </a:spcBef>
              <a:spcAft>
                <a:spcPts val="0"/>
              </a:spcAft>
              <a:defRPr/>
            </a:pPr>
            <a:r>
              <a:rPr lang="fr-FR" sz="1200" b="1" dirty="0">
                <a:solidFill>
                  <a:schemeClr val="bg1"/>
                </a:solidFill>
                <a:cs typeface="Calibri" pitchFamily="34" charset="0"/>
              </a:rPr>
              <a:t>Réalisation</a:t>
            </a:r>
          </a:p>
          <a:p>
            <a:pPr marL="0" lvl="1" algn="ctr" fontAlgn="auto">
              <a:lnSpc>
                <a:spcPct val="80000"/>
              </a:lnSpc>
              <a:spcBef>
                <a:spcPts val="0"/>
              </a:spcBef>
              <a:spcAft>
                <a:spcPts val="0"/>
              </a:spcAft>
              <a:defRPr/>
            </a:pPr>
            <a:r>
              <a:rPr lang="fr-FR" sz="1200" b="1" dirty="0">
                <a:solidFill>
                  <a:schemeClr val="bg1"/>
                </a:solidFill>
                <a:cs typeface="Calibri" pitchFamily="34" charset="0"/>
              </a:rPr>
              <a:t>Production</a:t>
            </a:r>
          </a:p>
        </p:txBody>
      </p:sp>
      <p:sp>
        <p:nvSpPr>
          <p:cNvPr id="33" name="Pentagon 9"/>
          <p:cNvSpPr/>
          <p:nvPr/>
        </p:nvSpPr>
        <p:spPr>
          <a:xfrm>
            <a:off x="1308100" y="5334000"/>
            <a:ext cx="3121025" cy="1166813"/>
          </a:xfrm>
          <a:prstGeom prst="homePlate">
            <a:avLst>
              <a:gd name="adj" fmla="val 0"/>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a:solidFill>
                  <a:schemeClr val="tx2"/>
                </a:solidFill>
                <a:ea typeface="ＭＳ Ｐゴシック" charset="-128"/>
              </a:rPr>
              <a:t>Réalisation d’un clip </a:t>
            </a:r>
            <a:r>
              <a:rPr lang="fr-FR" sz="1100" dirty="0" smtClean="0">
                <a:solidFill>
                  <a:schemeClr val="tx2"/>
                </a:solidFill>
                <a:ea typeface="ＭＳ Ｐゴシック" charset="-128"/>
              </a:rPr>
              <a:t>musical</a:t>
            </a:r>
          </a:p>
          <a:p>
            <a:pPr marL="88900" lvl="3" indent="-88900" algn="just">
              <a:buFont typeface="Arial" charset="0"/>
              <a:buChar char="•"/>
              <a:tabLst>
                <a:tab pos="271463" algn="l"/>
              </a:tabLst>
              <a:defRPr/>
            </a:pPr>
            <a:r>
              <a:rPr lang="fr-FR" sz="1100" dirty="0">
                <a:solidFill>
                  <a:schemeClr val="tx2"/>
                </a:solidFill>
                <a:ea typeface="ＭＳ Ｐゴシック" charset="-128"/>
              </a:rPr>
              <a:t>Réalisation et montage assurés au sein de l’établissement</a:t>
            </a:r>
          </a:p>
        </p:txBody>
      </p:sp>
      <p:sp>
        <p:nvSpPr>
          <p:cNvPr id="24" name="Rectangle 23"/>
          <p:cNvSpPr/>
          <p:nvPr/>
        </p:nvSpPr>
        <p:spPr>
          <a:xfrm>
            <a:off x="4665663" y="4376738"/>
            <a:ext cx="4248150" cy="381000"/>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r>
              <a:rPr lang="fr-FR" sz="1200" b="1">
                <a:solidFill>
                  <a:schemeClr val="bg1"/>
                </a:solidFill>
                <a:ea typeface="ＭＳ Ｐゴシック" charset="-128"/>
              </a:rPr>
              <a:t>Calendrier</a:t>
            </a:r>
          </a:p>
        </p:txBody>
      </p:sp>
      <p:sp>
        <p:nvSpPr>
          <p:cNvPr id="34" name="Flèche vers la droite 33"/>
          <p:cNvSpPr/>
          <p:nvPr/>
        </p:nvSpPr>
        <p:spPr>
          <a:xfrm>
            <a:off x="4691063" y="5257800"/>
            <a:ext cx="4191000" cy="1219200"/>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34837" name="AutoShape 115"/>
          <p:cNvSpPr>
            <a:spLocks noChangeArrowheads="1"/>
          </p:cNvSpPr>
          <p:nvPr/>
        </p:nvSpPr>
        <p:spPr bwMode="auto">
          <a:xfrm flipH="1">
            <a:off x="5105400" y="5788025"/>
            <a:ext cx="142875" cy="144463"/>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4838" name="ZoneTexte 37"/>
          <p:cNvSpPr txBox="1">
            <a:spLocks noChangeArrowheads="1"/>
          </p:cNvSpPr>
          <p:nvPr/>
        </p:nvSpPr>
        <p:spPr bwMode="auto">
          <a:xfrm>
            <a:off x="5226050" y="5684838"/>
            <a:ext cx="1038225" cy="230187"/>
          </a:xfrm>
          <a:prstGeom prst="rect">
            <a:avLst/>
          </a:prstGeom>
          <a:noFill/>
          <a:ln w="9525">
            <a:noFill/>
            <a:miter lim="800000"/>
            <a:headEnd/>
            <a:tailEnd/>
          </a:ln>
        </p:spPr>
        <p:txBody>
          <a:bodyPr>
            <a:spAutoFit/>
          </a:bodyPr>
          <a:lstStyle/>
          <a:p>
            <a:r>
              <a:rPr lang="fr-FR" sz="900">
                <a:solidFill>
                  <a:schemeClr val="bg1"/>
                </a:solidFill>
                <a:latin typeface="Calibri" pitchFamily="34" charset="0"/>
              </a:rPr>
              <a:t>Réalisation du clip</a:t>
            </a:r>
          </a:p>
        </p:txBody>
      </p:sp>
      <p:sp>
        <p:nvSpPr>
          <p:cNvPr id="38" name="ZoneTexte 37"/>
          <p:cNvSpPr txBox="1"/>
          <p:nvPr/>
        </p:nvSpPr>
        <p:spPr>
          <a:xfrm>
            <a:off x="4673600" y="4795838"/>
            <a:ext cx="2184400"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endParaRPr>
          </a:p>
        </p:txBody>
      </p:sp>
      <p:sp>
        <p:nvSpPr>
          <p:cNvPr id="39" name="ZoneTexte 38"/>
          <p:cNvSpPr txBox="1"/>
          <p:nvPr/>
        </p:nvSpPr>
        <p:spPr>
          <a:xfrm>
            <a:off x="6934200" y="4795838"/>
            <a:ext cx="1982788"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34841" name="AutoShape 115"/>
          <p:cNvSpPr>
            <a:spLocks noChangeArrowheads="1"/>
          </p:cNvSpPr>
          <p:nvPr/>
        </p:nvSpPr>
        <p:spPr bwMode="auto">
          <a:xfrm flipH="1">
            <a:off x="7721600" y="5754688"/>
            <a:ext cx="144463"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4842" name="ZoneTexte 43"/>
          <p:cNvSpPr txBox="1">
            <a:spLocks noChangeArrowheads="1"/>
          </p:cNvSpPr>
          <p:nvPr/>
        </p:nvSpPr>
        <p:spPr bwMode="auto">
          <a:xfrm>
            <a:off x="7826375" y="5526088"/>
            <a:ext cx="936625" cy="646112"/>
          </a:xfrm>
          <a:prstGeom prst="rect">
            <a:avLst/>
          </a:prstGeom>
          <a:noFill/>
          <a:ln w="9525">
            <a:noFill/>
            <a:miter lim="800000"/>
            <a:headEnd/>
            <a:tailEnd/>
          </a:ln>
        </p:spPr>
        <p:txBody>
          <a:bodyPr>
            <a:spAutoFit/>
          </a:bodyPr>
          <a:lstStyle/>
          <a:p>
            <a:pPr marL="0" lvl="3"/>
            <a:r>
              <a:rPr lang="fr-FR" sz="900">
                <a:solidFill>
                  <a:schemeClr val="bg1"/>
                </a:solidFill>
                <a:latin typeface="Calibri" pitchFamily="34" charset="0"/>
              </a:rPr>
              <a:t>Vote en ligne mis en place par le collège mutualisateur</a:t>
            </a:r>
          </a:p>
          <a:p>
            <a:pPr marL="0" lvl="3"/>
            <a:endParaRPr lang="fr-FR" sz="900">
              <a:solidFill>
                <a:schemeClr val="bg1"/>
              </a:solidFill>
              <a:latin typeface="Calibri" pitchFamily="34" charset="0"/>
            </a:endParaRPr>
          </a:p>
        </p:txBody>
      </p:sp>
      <p:sp>
        <p:nvSpPr>
          <p:cNvPr id="34843" name="AutoShape 115"/>
          <p:cNvSpPr>
            <a:spLocks noChangeArrowheads="1"/>
          </p:cNvSpPr>
          <p:nvPr/>
        </p:nvSpPr>
        <p:spPr bwMode="auto">
          <a:xfrm flipH="1">
            <a:off x="6697663" y="5710238"/>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4844" name="ZoneTexte 45"/>
          <p:cNvSpPr txBox="1">
            <a:spLocks noChangeArrowheads="1"/>
          </p:cNvSpPr>
          <p:nvPr/>
        </p:nvSpPr>
        <p:spPr bwMode="auto">
          <a:xfrm>
            <a:off x="6792913" y="5537200"/>
            <a:ext cx="1055687" cy="508000"/>
          </a:xfrm>
          <a:prstGeom prst="rect">
            <a:avLst/>
          </a:prstGeom>
          <a:noFill/>
          <a:ln w="9525">
            <a:noFill/>
            <a:miter lim="800000"/>
            <a:headEnd/>
            <a:tailEnd/>
          </a:ln>
        </p:spPr>
        <p:txBody>
          <a:bodyPr>
            <a:spAutoFit/>
          </a:bodyPr>
          <a:lstStyle/>
          <a:p>
            <a:r>
              <a:rPr lang="fr-FR" sz="900">
                <a:solidFill>
                  <a:schemeClr val="bg1"/>
                </a:solidFill>
                <a:latin typeface="Calibri" pitchFamily="34" charset="0"/>
              </a:rPr>
              <a:t>Envoi du lien au collège mutualisateur</a:t>
            </a:r>
          </a:p>
        </p:txBody>
      </p:sp>
      <p:pic>
        <p:nvPicPr>
          <p:cNvPr id="34846" name="Picture 36" descr="Image1"/>
          <p:cNvPicPr>
            <a:picLocks noChangeAspect="1" noChangeArrowheads="1"/>
          </p:cNvPicPr>
          <p:nvPr/>
        </p:nvPicPr>
        <p:blipFill>
          <a:blip r:embed="rId3"/>
          <a:srcRect/>
          <a:stretch>
            <a:fillRect/>
          </a:stretch>
        </p:blipFill>
        <p:spPr bwMode="auto">
          <a:xfrm>
            <a:off x="6732588" y="2636838"/>
            <a:ext cx="1871662" cy="1065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6"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19458" name="AutoShape 8" descr="data:image/jpeg;base64,/9j/4AAQSkZJRgABAQAAAQABAAD/2wCEAAkGBhMSERIUExQSExUVGBkWFxcYGB8YGRodGhoYIRoYHB0aIyYeGx4kHR4UIi8gIycpLCwsFR4xNzwqNScrLikBCQoKDgwOGg8PGjUjHyQ1LDUsLzUvNCktLCo0NDY1Ly0sNCo1NSwsLzIvNCksKSwpLCwsLCw0NSwsNSw0LCwsLP/AABEIAJMAbwMBIgACEQEDEQH/xAAcAAEAAwEBAQEBAAAAAAAAAAAABAUGAwIHAQj/xABBEAACAQIEBAQDBAYHCQAAAAABAhEAAwQSITEFBhNRIjJBYXGBkRQjQqEHMzRSsdEVFhdUYnLxJDVzg5KTssHh/8QAGgEAAgMBAQAAAAAAAAAAAAAAAAMCBAUBBv/EAC0RAAICAQMCBAUEAwAAAAAAAAABAgMRBCExEhMFIkFRMnGhsfAjYZHBFEKB/9oADAMBAAIRAxEAPwD7jSlKAFKUoAUpSgBSlKAFKVX4zjdu3pOY9hSrbq6Y9VjwicISm8RWT3xfEZLTRudBVNwnAvcMsWCj866PzOfRB8zXXD8zL+JI+Fedt1Wi1OojOduy9MNL/rNCFd1dbSjv7l4iACBX7XHDYpXEqQa7V6WEoySceDNaae4pSlSOCo2J4latsi3LltGuGEDMAWIjQA77j6ipNYb9IOKHWw9trmRSMyr4RnYXrIjUSYB2HemVw65YIzl0rJsV4hbLtbFxC6jMyZhmA7kbgVwXjuHNo3Resm2DBcOMoPaZidRp71m8FirS4jiAhftIe89vSWC9GxJ9gSFid8p7GqLhWKtfZ7lw3VuJ9swrPcYrEm1ZzSRCjWmqlP6fUV3X9zZ2ea1cYQqkfaVV1zuiQDEiJJZgDMKCDG4qa3MGGD9M37IecuUuM09onevnWFthv6KVriWgbGEIzIXZ2TEKwRIIgzEnWAZNfvGgoe8YE/7UdtdL+HqcqYp/ycVjwazjfM6jqJIthGyMxYRMKe+m+xg/lXfB8HRVD3WEHUdtfesJcSWv3GdLYGMIZ7gzIubDrqwkTuANdyK3l+2FwNlQcwCIAYiRlGsHUfCvL3aWM65a63zbZjF8JYNWu1qSojt7v1J6X8ONilcr9vDXNJWTtG9UvDuGG9mhgsdxVhY5dKspzqYM7VTq1Op1MFiiLg/kPlXXW/jeSLicLcwzhlMjv/6NaHAY0XUDD5iveLw4dGU+oqg4FeKXWQ7GfyqxCL8P1MYRf6c/T2Ytv/IrbfxL6o0tKUr0Bnis8nMwbFNYa2oCNely0wLSYds0RpPV76ZPfTQ1jsRw1zjuIEIxVsL4DGhe4CGAOxMW0/Km1JPORc29sF3b5lwxtm8rgrmFskKc2YgELEZtQQRpsZr2nF8ObtywGXOoLMgXsAT6QxAKSBqMy96yvAcKejZI+0MTi7LObtvIZWzbU5QADkEASRuGrtiBdXFYxbK34a3iHbNb8tzp2RbNpwJIeDpMzbpvajloj1vGS/tcesuLZt5W+96JzAoysVmIIkGMpgxoaqsbzELiovTC9QYklp8vQuKp9Nc0z7R61UctYU5QVS6F+3W38auDH2W0GY5/FGfMJ712t8OuN0lyPrb4kNVI1a6mQa7ZvTvS79PGdcq/dP7M7CxxkpfnKLLl/j2GGHuXCwKhwp8JJJIBAyxJ0g7bVa8avq+HDqQytBBGxB2NfO+BMEsHMcWp6tts/SGZXVFHkKyU/CdJma3d4u2Bsm4uVyqFlAiDGogbfCsS2FcPD511/wCqa35+yL0JSlqE5euGVeEwtx5yTpvBirDh/Dry3ELAwDrrNQMLibluckid9KmYfit4uoJMEidK8vo3po9Dn1dWfTjn8yalvcecYx9TT1lT+0tHc/wrR43FC2hY/KqLl+wXuM59J+pr0Hif6t1NEec5+SRQ03khOb4NJSlZjHcxMuKYQwS2pBGhzkMkkD00MT71vxi5cFBywaelZ21zgGYKLNzMcgG0ZnyHKW8ogOp39D8+GF5wM/eIZOWQsQqyQWmZb8On0qXakR64mppVFheag9lrvTceNLaqSJY3MmUyNAPEPoar+C84TZthkuOyrbD3TouYhMxLbDzD/wCUdqQdyJraVRcV5qWw7IbbsRlgLqzAgksq7kAAie4jSouP5xCqw6boxW6yHwtItMVdon0OUwf3xQqpP0BziibxvhJb7xPN6jvUfAcey+G6Jj19fnS9zgFbKLF5zFxgFGYkWywB02zFWAB9u9WAwlrEW0uQPEoYFTI17Eb1i6nw26ux36Z9LfKfDLtWphKPbs3X1R1Tidk/iWuOI43aUaQx7Coz8rr6OfpXWxy3bHmJak9zxKXlVcV++RnTplv1NlY9y5in7AfQVo8HhBbUKK6WrKqIUACvdWtHoew3ZY+qb5f9IVdf1rpisRQqE/BbBdnNtCz+Yxqdt/oPpXvCcRW411Rp03yGY1OVW0+Tfka4jjKZnEPKZpgTsQBt3JMf5TWolJcFTKYxHBsPBZ7aQAJJ9AkEH2jKuv8AhHaqKzxPBsQzpbAzM4JVlIW3JVoI3Pj0MTBNaC7iEuPdsGf1aljIiLnUWO8+E/UVn8dybbFp4vO1wWriBrmTWQ0FsqiMsnyxodZpsMcSZCX7ImDiWACMnhCQGZcrCMugnTwsMu2/hrjbxPDxmUoLcSCGRl8NoAzEbQBvvkj0rzhuVrD5mF28Q+pnKA7at1B4ezemntUvHcqWbrtcLuMy3FMZIh52JUkES0QfXWa75E+Wc83sjliOJYC6WZ8rGVUllYHdgBqNB4XB9PCZr9xHFMF5WWQOqpORoUNBcHTZzG25FcOI8t4ZdXuXJLSAMrEkG85VVymSQ9wd4AjXWpdzleywb7y4M2kysgxoRI3Gh1o8nuw83sjx18APH4B5mmCI6kFmP7szJPpJNXWBydNOmITKMoiNPTQ1nb3LVkOttrl5hcRkYSmUhQM5aFBBZfCYgRO1aPB4fp20TMz5VC5miTA3MACflUJ4xsyUc54O1KUpQwUpSgDGcK5Ge09libX3bE+GR+GyMw7semZ9PF6xrbcW5fa9Yu25Q57heGnKQfwmNfpV7Smu2TeWQVcUsGJu8i3Yuw9qW0khpIIvgltzIF0RqfJvrUi5yY5efuD4rpkg5ouPmnbzR4Drso+A11K735nO1Exr8jPOjWvIyAwZWUVZXT8REN7AVMvcoThBhx0oDXDGXw+NHA0j0ZgflWmpXHdNh24mFt8nh2ugXMMzMH1GrHTEoS3wa7l/5ZHtXrE8naujXLOa4c6SDJI6gzmfxA3VXT0UfKdi+DX1u3nsZlNy9ZBMj9UR94V7QzXG+NQbGCxxFtrgdrgLSSF0BaySBqdJDkHQ6fCrCnJ79QrpS2wSDyU83iDaGczAkZtZl9N22O/zrTcLwnSs27engULpJGg95P1rLLhsfmVS95UyP4oV2zFNz4hs22+oO29arhhc2bedSj5RmUnNBjUT60mxvG7yMglnZEmlKUgaKUpQApSlAClKUAQONcVGHtG4RIkDePifgBJ+Vcm5gti7ctkN92FzNGkswAA77j605j6PRm+WCBg0qJOknaDpE1WcUXDI2MYm6bnSF11UiYQggrOgMhd6dCKa4/Nhcm0y4tcbtsYGb9WLxMEKFaYknQEgHQ9qj/1ltlA6hmQ2rt7MNotFZB+M6R2qJeTDWluFjcVVtph3EkyuQkEgayFZtfjRbWFRbtks8WbVxHJ/cuZS/igAny/CaOmPsznUywu8ftKboJabQBaB3y6DufEv1qbhcStxFddVYBh8DWdd8Ixu3JuFbtpLpYbFSwAyjeSUT8qveGKgs2+mSUyjKT2jSoyikiUW2yVSlKWTFKUoAUpSgBSlKAInFOGLftm25YAyPDAOqkeoPoTUXEcu23a8xa596hRhIgZggJGkzCJuSNNqkcX4xawto3bzZEBALQTqTA296ov7T+Hf3gf9LfypsI2NZimQk4rkt+IcAt3luBi46jBmykTomSBIOhWR8/SvOJ5ctubxLXAbwKtBGkhBKyN/Au8+teeC82YbFsy4e51ColoUwJ2kkR/pXfjHH7GFCtfuC2GMAn1PyqMpSr+LYnCvuvEFlv23ODcsWzbKFrhm2LU+GYViwbyxMntHtVnYshFVRJCgDX2+GlZ3+0fh/wDeF+h/lWisXw6qymVYAg+xqHcU/XI2emsp3nFr5rB0pSlAoUpSgBSlKAFKUoAxX6YP913P89r/AMxXxHhPCnxFwW0jM2w9Sew996/o7mXhlvEWDbu2+qhZSVlhtqNU13isrheQsENTgolSD95eI2222J9fSK0tNq41VuL5KV+nlZNSXB6/RJwxsPZxFpihPVDSAwYSijIwYCCMsxr5qm/pUwwbh9wkgZCrCROuYQB2nUfOpHD8P9nYrZwxVE0T9YFymdAsEToJP+KvPGOB2sTrdtXHLRnTqXwmk7KsLI01jvWfqZO1tr1NTw+cdPbCcm8Rae2/3wfBTX9LcC/ZrH/DT+ArG/1DwUfsR/7t/wDlW6wVoLbRQMoCgRqY0211+tVKapQbbNvxnxSnXRgq01jPOP6bO1KUqyedFKUoAUpSgBSlKAK3j2FW5aAcSA6sNSNVMqdOxAqi/oe10lEMJg6Ow8p02PuaUoA4NhFN0g5iCgbzNvmOu/5VNxHCrfUkBhmnNDsAZd5kAwTqdfh2FKUARzgFJg54WVHjbZSInXU6nU61qsEsW0A9FH8K/aUAdqUpQApSlAH/2Q=="/>
          <p:cNvSpPr>
            <a:spLocks noChangeAspect="1" noChangeArrowheads="1"/>
          </p:cNvSpPr>
          <p:nvPr/>
        </p:nvSpPr>
        <p:spPr bwMode="auto">
          <a:xfrm>
            <a:off x="0" y="-681038"/>
            <a:ext cx="1057275" cy="1400176"/>
          </a:xfrm>
          <a:prstGeom prst="rect">
            <a:avLst/>
          </a:prstGeom>
          <a:noFill/>
          <a:ln w="9525">
            <a:noFill/>
            <a:miter lim="800000"/>
            <a:headEnd/>
            <a:tailEnd/>
          </a:ln>
        </p:spPr>
        <p:txBody>
          <a:bodyPr/>
          <a:lstStyle/>
          <a:p>
            <a:endParaRPr lang="fr-FR">
              <a:latin typeface="Calibri" pitchFamily="34" charset="0"/>
            </a:endParaRPr>
          </a:p>
        </p:txBody>
      </p:sp>
      <p:sp>
        <p:nvSpPr>
          <p:cNvPr id="6" name="Rectangle 5"/>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ea typeface="ＭＳ Ｐゴシック" charset="-128"/>
            </a:endParaRPr>
          </a:p>
        </p:txBody>
      </p:sp>
      <p:sp>
        <p:nvSpPr>
          <p:cNvPr id="8" name="Forme en L 7"/>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0" name="Forme en L 9"/>
          <p:cNvSpPr/>
          <p:nvPr/>
        </p:nvSpPr>
        <p:spPr bwMode="auto">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a typeface="ＭＳ Ｐゴシック" charset="-128"/>
            </a:endParaRPr>
          </a:p>
        </p:txBody>
      </p:sp>
      <p:sp>
        <p:nvSpPr>
          <p:cNvPr id="19462" name="ZoneTexte 11"/>
          <p:cNvSpPr txBox="1">
            <a:spLocks noChangeArrowheads="1"/>
          </p:cNvSpPr>
          <p:nvPr/>
        </p:nvSpPr>
        <p:spPr bwMode="auto">
          <a:xfrm>
            <a:off x="327025" y="323850"/>
            <a:ext cx="8602663" cy="430887"/>
          </a:xfrm>
          <a:prstGeom prst="rect">
            <a:avLst/>
          </a:prstGeom>
          <a:noFill/>
          <a:ln w="9525">
            <a:noFill/>
            <a:miter lim="800000"/>
            <a:headEnd/>
            <a:tailEnd/>
          </a:ln>
        </p:spPr>
        <p:txBody>
          <a:bodyPr>
            <a:spAutoFit/>
          </a:bodyPr>
          <a:lstStyle/>
          <a:p>
            <a:r>
              <a:rPr lang="fr-FR" sz="2200" dirty="0" smtClean="0">
                <a:solidFill>
                  <a:srgbClr val="604A7B"/>
                </a:solidFill>
                <a:latin typeface="Calibri" pitchFamily="34" charset="0"/>
              </a:rPr>
              <a:t>Le portrait au bracelet « Lâche pas l’école »</a:t>
            </a:r>
            <a:endParaRPr lang="fr-FR" sz="2400" dirty="0">
              <a:solidFill>
                <a:srgbClr val="604A7B"/>
              </a:solidFill>
              <a:latin typeface="Calibri" pitchFamily="34" charset="0"/>
            </a:endParaRPr>
          </a:p>
        </p:txBody>
      </p:sp>
      <p:sp>
        <p:nvSpPr>
          <p:cNvPr id="16" name="Rectangle 15"/>
          <p:cNvSpPr/>
          <p:nvPr/>
        </p:nvSpPr>
        <p:spPr>
          <a:xfrm>
            <a:off x="192088" y="1052736"/>
            <a:ext cx="1022350" cy="4445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Publics</a:t>
            </a:r>
            <a:endParaRPr lang="fr-FR" sz="1400" b="1" dirty="0">
              <a:solidFill>
                <a:schemeClr val="bg1"/>
              </a:solidFill>
              <a:ea typeface="ＭＳ Ｐゴシック" charset="-128"/>
            </a:endParaRPr>
          </a:p>
        </p:txBody>
      </p:sp>
      <p:sp>
        <p:nvSpPr>
          <p:cNvPr id="18" name="Pentagon 7"/>
          <p:cNvSpPr/>
          <p:nvPr/>
        </p:nvSpPr>
        <p:spPr>
          <a:xfrm>
            <a:off x="1285875" y="1052736"/>
            <a:ext cx="3362325" cy="4445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Tous publics : élèves, parents, enseignants, PERDIR, MLDS, COP, partenaires, politiques, etc.</a:t>
            </a:r>
            <a:endParaRPr lang="fr-FR" sz="1100" dirty="0">
              <a:solidFill>
                <a:schemeClr val="tx2"/>
              </a:solidFill>
              <a:ea typeface="ＭＳ Ｐゴシック" charset="-128"/>
            </a:endParaRPr>
          </a:p>
        </p:txBody>
      </p:sp>
      <p:sp>
        <p:nvSpPr>
          <p:cNvPr id="21" name="Rectangle 20"/>
          <p:cNvSpPr/>
          <p:nvPr/>
        </p:nvSpPr>
        <p:spPr>
          <a:xfrm>
            <a:off x="195263" y="2277176"/>
            <a:ext cx="1019175" cy="2736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Organisation</a:t>
            </a:r>
          </a:p>
          <a:p>
            <a:pPr marL="0" lvl="1" algn="ctr">
              <a:lnSpc>
                <a:spcPct val="80000"/>
              </a:lnSpc>
              <a:spcAft>
                <a:spcPts val="600"/>
              </a:spcAft>
              <a:defRPr/>
            </a:pPr>
            <a:r>
              <a:rPr lang="fr-FR" sz="1200" b="1">
                <a:solidFill>
                  <a:schemeClr val="bg1"/>
                </a:solidFill>
                <a:ea typeface="ＭＳ Ｐゴシック" charset="-128"/>
              </a:rPr>
              <a:t>Modalités</a:t>
            </a:r>
          </a:p>
        </p:txBody>
      </p:sp>
      <p:sp>
        <p:nvSpPr>
          <p:cNvPr id="22" name="Pentagon 9"/>
          <p:cNvSpPr/>
          <p:nvPr/>
        </p:nvSpPr>
        <p:spPr>
          <a:xfrm>
            <a:off x="1285875" y="2277176"/>
            <a:ext cx="3376613" cy="2736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36000" anchor="ctr"/>
          <a:lstStyle/>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L’action consiste à réaliser des portraits photographiés nommés « Portrait de Prénom Nom au bracelet Lâche pas l’école »</a:t>
            </a: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Par ce portrait, le photographié marque son attachement à la persévérance scolaire </a:t>
            </a: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Ce portrait peut concerner des élèves, des parents, des enseignants, le Recteur, le ministre, le maire, une personnalité, etc. </a:t>
            </a: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La proposition du portrait est l’occasion d’échanger sur le thème de la persévérance scolaire et donne lieu à la rédaction d’une courte légende de la photo.</a:t>
            </a:r>
          </a:p>
          <a:p>
            <a:pPr marL="88900" lvl="3" indent="-88900" algn="just">
              <a:buFont typeface="Arial" charset="0"/>
              <a:buChar char="•"/>
              <a:tabLst>
                <a:tab pos="88900" algn="l"/>
                <a:tab pos="271463" algn="l"/>
              </a:tabLst>
              <a:defRPr/>
            </a:pPr>
            <a:endParaRPr lang="fr-FR" sz="1100" dirty="0" smtClean="0">
              <a:solidFill>
                <a:schemeClr val="tx2"/>
              </a:solidFill>
              <a:ea typeface="ＭＳ Ｐゴシック" charset="-128"/>
            </a:endParaRPr>
          </a:p>
          <a:p>
            <a:pPr marL="88900" lvl="3" indent="-88900" algn="just">
              <a:buFont typeface="Arial" charset="0"/>
              <a:buChar char="•"/>
              <a:tabLst>
                <a:tab pos="88900" algn="l"/>
                <a:tab pos="271463" algn="l"/>
              </a:tabLst>
              <a:defRPr/>
            </a:pPr>
            <a:r>
              <a:rPr lang="fr-FR" sz="1100" dirty="0" smtClean="0">
                <a:solidFill>
                  <a:schemeClr val="tx2"/>
                </a:solidFill>
                <a:ea typeface="ＭＳ Ｐゴシック" charset="-128"/>
              </a:rPr>
              <a:t>Une exposition itinérante des portraits pourra être organisée dans les établissements, le rectorat, les mairies, etc.</a:t>
            </a:r>
          </a:p>
        </p:txBody>
      </p:sp>
      <p:sp>
        <p:nvSpPr>
          <p:cNvPr id="26" name="Rectangle 25"/>
          <p:cNvSpPr/>
          <p:nvPr/>
        </p:nvSpPr>
        <p:spPr>
          <a:xfrm>
            <a:off x="195263" y="5085184"/>
            <a:ext cx="1019175" cy="936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Pilotage</a:t>
            </a:r>
          </a:p>
        </p:txBody>
      </p:sp>
      <p:sp>
        <p:nvSpPr>
          <p:cNvPr id="27" name="Pentagon 9"/>
          <p:cNvSpPr/>
          <p:nvPr/>
        </p:nvSpPr>
        <p:spPr>
          <a:xfrm>
            <a:off x="1285875" y="5085184"/>
            <a:ext cx="3376613" cy="936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Un acteur par bassin se charge de collecter les portraits de son établissement.</a:t>
            </a:r>
          </a:p>
          <a:p>
            <a:pPr marL="88900" lvl="3" indent="-88900" algn="just">
              <a:buFont typeface="Arial" charset="0"/>
              <a:buChar char="•"/>
              <a:tabLst>
                <a:tab pos="271463" algn="l"/>
              </a:tabLst>
              <a:defRPr/>
            </a:pPr>
            <a:r>
              <a:rPr lang="fr-FR" sz="1100" dirty="0" smtClean="0">
                <a:solidFill>
                  <a:schemeClr val="tx2"/>
                </a:solidFill>
                <a:ea typeface="ＭＳ Ｐゴシック" charset="-128"/>
              </a:rPr>
              <a:t>Un groupe de sélection académique sélectionne les portraits et légendes qui seront exposés</a:t>
            </a:r>
            <a:endParaRPr lang="fr-FR" sz="1100" dirty="0">
              <a:solidFill>
                <a:schemeClr val="tx2"/>
              </a:solidFill>
              <a:ea typeface="ＭＳ Ｐゴシック" charset="-128"/>
            </a:endParaRPr>
          </a:p>
        </p:txBody>
      </p:sp>
      <p:sp>
        <p:nvSpPr>
          <p:cNvPr id="28" name="Rectangle 27"/>
          <p:cNvSpPr/>
          <p:nvPr/>
        </p:nvSpPr>
        <p:spPr>
          <a:xfrm>
            <a:off x="192088" y="1604569"/>
            <a:ext cx="1022350" cy="566738"/>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Objectifs</a:t>
            </a:r>
          </a:p>
        </p:txBody>
      </p:sp>
      <p:sp>
        <p:nvSpPr>
          <p:cNvPr id="29" name="Pentagon 7"/>
          <p:cNvSpPr/>
          <p:nvPr/>
        </p:nvSpPr>
        <p:spPr>
          <a:xfrm>
            <a:off x="1285875" y="1554210"/>
            <a:ext cx="3362325" cy="566738"/>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Marquer son appartenance à la communauté « Lâche pas l’école »</a:t>
            </a:r>
          </a:p>
          <a:p>
            <a:pPr marL="88900" lvl="3" indent="-88900" algn="just">
              <a:buFont typeface="Arial" charset="0"/>
              <a:buChar char="•"/>
              <a:tabLst>
                <a:tab pos="271463" algn="l"/>
              </a:tabLst>
              <a:defRPr/>
            </a:pPr>
            <a:r>
              <a:rPr lang="fr-FR" sz="1100" dirty="0" smtClean="0">
                <a:solidFill>
                  <a:schemeClr val="tx2"/>
                </a:solidFill>
                <a:ea typeface="ＭＳ Ｐゴシック" charset="-128"/>
              </a:rPr>
              <a:t>Afficher son attachement à la persévérance scolaire</a:t>
            </a:r>
            <a:endParaRPr lang="fr-FR" sz="1100" dirty="0">
              <a:solidFill>
                <a:srgbClr val="002060"/>
              </a:solidFill>
              <a:ea typeface="ＭＳ Ｐゴシック" charset="-128"/>
            </a:endParaRPr>
          </a:p>
        </p:txBody>
      </p:sp>
      <p:sp>
        <p:nvSpPr>
          <p:cNvPr id="19" name="Rectangle 18"/>
          <p:cNvSpPr/>
          <p:nvPr/>
        </p:nvSpPr>
        <p:spPr>
          <a:xfrm>
            <a:off x="192088" y="6165304"/>
            <a:ext cx="1019175" cy="468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dirty="0">
                <a:solidFill>
                  <a:schemeClr val="bg1"/>
                </a:solidFill>
                <a:ea typeface="ＭＳ Ｐゴシック" charset="-128"/>
              </a:rPr>
              <a:t>Réalisation</a:t>
            </a:r>
          </a:p>
          <a:p>
            <a:pPr marL="0" lvl="1" algn="ctr">
              <a:lnSpc>
                <a:spcPct val="80000"/>
              </a:lnSpc>
              <a:spcAft>
                <a:spcPts val="600"/>
              </a:spcAft>
              <a:defRPr/>
            </a:pPr>
            <a:r>
              <a:rPr lang="fr-FR" sz="1200" b="1" dirty="0">
                <a:solidFill>
                  <a:schemeClr val="bg1"/>
                </a:solidFill>
                <a:ea typeface="ＭＳ Ｐゴシック" charset="-128"/>
              </a:rPr>
              <a:t>Production</a:t>
            </a:r>
          </a:p>
        </p:txBody>
      </p:sp>
      <p:sp>
        <p:nvSpPr>
          <p:cNvPr id="23" name="Pentagon 9"/>
          <p:cNvSpPr/>
          <p:nvPr/>
        </p:nvSpPr>
        <p:spPr>
          <a:xfrm>
            <a:off x="1285875" y="6165304"/>
            <a:ext cx="3376613" cy="468000"/>
          </a:xfrm>
          <a:prstGeom prst="homePlate">
            <a:avLst>
              <a:gd name="adj" fmla="val 0"/>
            </a:avLst>
          </a:prstGeom>
          <a:noFill/>
          <a:ln w="9525">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lIns="18000" rIns="72000" anchor="ctr"/>
          <a:lstStyle/>
          <a:p>
            <a:pPr marL="88900" lvl="3" indent="-88900" algn="just">
              <a:buFont typeface="Arial" charset="0"/>
              <a:buChar char="•"/>
              <a:tabLst>
                <a:tab pos="271463" algn="l"/>
              </a:tabLst>
              <a:defRPr/>
            </a:pPr>
            <a:r>
              <a:rPr lang="fr-FR" sz="1100" dirty="0" smtClean="0">
                <a:solidFill>
                  <a:schemeClr val="tx2"/>
                </a:solidFill>
                <a:ea typeface="ＭＳ Ｐゴシック" charset="-128"/>
              </a:rPr>
              <a:t>Exposition itinérante des portraits et des légendes associées</a:t>
            </a:r>
            <a:endParaRPr lang="fr-FR" sz="1100" dirty="0">
              <a:solidFill>
                <a:schemeClr val="tx2"/>
              </a:solidFill>
              <a:ea typeface="ＭＳ Ｐゴシック" charset="-128"/>
            </a:endParaRPr>
          </a:p>
        </p:txBody>
      </p:sp>
      <p:sp>
        <p:nvSpPr>
          <p:cNvPr id="25" name="Rectangle 24"/>
          <p:cNvSpPr/>
          <p:nvPr/>
        </p:nvSpPr>
        <p:spPr>
          <a:xfrm>
            <a:off x="4800600" y="3606800"/>
            <a:ext cx="4248150" cy="381000"/>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marL="0" lvl="1" algn="ctr">
              <a:lnSpc>
                <a:spcPct val="80000"/>
              </a:lnSpc>
              <a:spcAft>
                <a:spcPts val="600"/>
              </a:spcAft>
              <a:defRPr/>
            </a:pPr>
            <a:r>
              <a:rPr lang="fr-FR" sz="1200" b="1">
                <a:solidFill>
                  <a:schemeClr val="bg1"/>
                </a:solidFill>
                <a:ea typeface="ＭＳ Ｐゴシック" charset="-128"/>
              </a:rPr>
              <a:t>Calendrier</a:t>
            </a:r>
          </a:p>
        </p:txBody>
      </p:sp>
      <p:sp>
        <p:nvSpPr>
          <p:cNvPr id="35" name="Flèche vers la droite 34"/>
          <p:cNvSpPr/>
          <p:nvPr/>
        </p:nvSpPr>
        <p:spPr>
          <a:xfrm>
            <a:off x="4826000" y="4415855"/>
            <a:ext cx="4191000" cy="1749449"/>
          </a:xfrm>
          <a:prstGeom prst="rightArrow">
            <a:avLst>
              <a:gd name="adj1" fmla="val 50000"/>
              <a:gd name="adj2" fmla="val 488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lvl="1" algn="ctr">
              <a:lnSpc>
                <a:spcPct val="80000"/>
              </a:lnSpc>
              <a:defRPr/>
            </a:pPr>
            <a:endParaRPr lang="fr-FR" sz="1200" b="1">
              <a:solidFill>
                <a:schemeClr val="bg1"/>
              </a:solidFill>
              <a:ea typeface="ＭＳ Ｐゴシック" charset="-128"/>
            </a:endParaRPr>
          </a:p>
        </p:txBody>
      </p:sp>
      <p:sp>
        <p:nvSpPr>
          <p:cNvPr id="44" name="ZoneTexte 43"/>
          <p:cNvSpPr txBox="1"/>
          <p:nvPr/>
        </p:nvSpPr>
        <p:spPr>
          <a:xfrm>
            <a:off x="4808538" y="4025900"/>
            <a:ext cx="15160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Préparation</a:t>
            </a:r>
            <a:endParaRPr lang="fr-FR" sz="1000" b="1" dirty="0">
              <a:solidFill>
                <a:schemeClr val="bg1"/>
              </a:solidFill>
              <a:ea typeface="ＭＳ Ｐゴシック" charset="-128"/>
            </a:endParaRPr>
          </a:p>
        </p:txBody>
      </p:sp>
      <p:sp>
        <p:nvSpPr>
          <p:cNvPr id="52" name="ZoneTexte 51"/>
          <p:cNvSpPr txBox="1"/>
          <p:nvPr/>
        </p:nvSpPr>
        <p:spPr>
          <a:xfrm>
            <a:off x="6418263" y="4025900"/>
            <a:ext cx="2633662" cy="419100"/>
          </a:xfrm>
          <a:prstGeom prst="rect">
            <a:avLst/>
          </a:prstGeom>
          <a:solidFill>
            <a:schemeClr val="accent4">
              <a:alpha val="78000"/>
            </a:schemeClr>
          </a:solidFill>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defRPr/>
            </a:pPr>
            <a:r>
              <a:rPr lang="fr-FR" sz="1000" b="1" dirty="0" smtClean="0">
                <a:solidFill>
                  <a:schemeClr val="bg1"/>
                </a:solidFill>
                <a:ea typeface="ＭＳ Ｐゴシック" charset="-128"/>
              </a:rPr>
              <a:t>Pendant la semaine de la persévérance scolaire</a:t>
            </a:r>
            <a:endParaRPr lang="fr-FR" sz="1000" b="1" dirty="0">
              <a:solidFill>
                <a:schemeClr val="bg1"/>
              </a:solidFill>
              <a:ea typeface="ＭＳ Ｐゴシック" charset="-128"/>
            </a:endParaRPr>
          </a:p>
        </p:txBody>
      </p:sp>
      <p:sp>
        <p:nvSpPr>
          <p:cNvPr id="19493" name="Espace réservé du numéro de diapositive 38"/>
          <p:cNvSpPr>
            <a:spLocks noGrp="1"/>
          </p:cNvSpPr>
          <p:nvPr>
            <p:ph type="sldNum" sz="quarter" idx="12"/>
          </p:nvPr>
        </p:nvSpPr>
        <p:spPr bwMode="auto">
          <a:noFill/>
          <a:ln>
            <a:miter lim="800000"/>
            <a:headEnd/>
            <a:tailEnd/>
          </a:ln>
        </p:spPr>
        <p:txBody>
          <a:bodyPr/>
          <a:lstStyle/>
          <a:p>
            <a:fld id="{452F00B1-CAAE-4167-AB10-F70F55AA5974}" type="slidenum">
              <a:rPr lang="fr-FR" smtClean="0">
                <a:latin typeface="Calibri" pitchFamily="34" charset="0"/>
                <a:ea typeface="ＭＳ Ｐゴシック"/>
                <a:cs typeface="ＭＳ Ｐゴシック"/>
              </a:rPr>
              <a:pPr/>
              <a:t>9</a:t>
            </a:fld>
            <a:endParaRPr lang="fr-FR" smtClean="0">
              <a:latin typeface="Calibri" pitchFamily="34" charset="0"/>
              <a:ea typeface="ＭＳ Ｐゴシック"/>
              <a:cs typeface="ＭＳ Ｐゴシック"/>
            </a:endParaRPr>
          </a:p>
        </p:txBody>
      </p:sp>
      <p:sp>
        <p:nvSpPr>
          <p:cNvPr id="19495" name="ZoneTexte 36"/>
          <p:cNvSpPr txBox="1">
            <a:spLocks noChangeArrowheads="1"/>
          </p:cNvSpPr>
          <p:nvPr/>
        </p:nvSpPr>
        <p:spPr bwMode="auto">
          <a:xfrm>
            <a:off x="5133975" y="4953000"/>
            <a:ext cx="1382241" cy="507831"/>
          </a:xfrm>
          <a:prstGeom prst="rect">
            <a:avLst/>
          </a:prstGeom>
          <a:noFill/>
          <a:ln w="9525">
            <a:noFill/>
            <a:miter lim="800000"/>
            <a:headEnd/>
            <a:tailEnd/>
          </a:ln>
        </p:spPr>
        <p:txBody>
          <a:bodyPr wrap="square">
            <a:spAutoFit/>
          </a:bodyPr>
          <a:lstStyle/>
          <a:p>
            <a:r>
              <a:rPr lang="fr-FR" sz="900" dirty="0" smtClean="0">
                <a:solidFill>
                  <a:schemeClr val="bg1"/>
                </a:solidFill>
                <a:latin typeface="Calibri" pitchFamily="34" charset="0"/>
              </a:rPr>
              <a:t>Proposition de l’action aux équipes pédagogiques</a:t>
            </a:r>
            <a:endParaRPr lang="fr-FR" sz="900" dirty="0">
              <a:solidFill>
                <a:schemeClr val="bg1"/>
              </a:solidFill>
              <a:latin typeface="Calibri" pitchFamily="34" charset="0"/>
            </a:endParaRPr>
          </a:p>
        </p:txBody>
      </p:sp>
      <p:pic>
        <p:nvPicPr>
          <p:cNvPr id="41" name="Picture 40"/>
          <p:cNvPicPr>
            <a:picLocks noChangeAspect="1"/>
          </p:cNvPicPr>
          <p:nvPr/>
        </p:nvPicPr>
        <p:blipFill>
          <a:blip r:embed="rId2" cstate="print"/>
          <a:stretch>
            <a:fillRect/>
          </a:stretch>
        </p:blipFill>
        <p:spPr>
          <a:xfrm>
            <a:off x="5638800" y="1091790"/>
            <a:ext cx="2514600" cy="2359658"/>
          </a:xfrm>
          <a:prstGeom prst="rect">
            <a:avLst/>
          </a:prstGeom>
        </p:spPr>
      </p:pic>
      <p:sp>
        <p:nvSpPr>
          <p:cNvPr id="33" name="ZoneTexte 36"/>
          <p:cNvSpPr txBox="1">
            <a:spLocks noChangeArrowheads="1"/>
          </p:cNvSpPr>
          <p:nvPr/>
        </p:nvSpPr>
        <p:spPr bwMode="auto">
          <a:xfrm>
            <a:off x="6934423" y="4953000"/>
            <a:ext cx="1382241" cy="230832"/>
          </a:xfrm>
          <a:prstGeom prst="rect">
            <a:avLst/>
          </a:prstGeom>
          <a:noFill/>
          <a:ln w="9525">
            <a:noFill/>
            <a:miter lim="800000"/>
            <a:headEnd/>
            <a:tailEnd/>
          </a:ln>
        </p:spPr>
        <p:txBody>
          <a:bodyPr wrap="square">
            <a:spAutoFit/>
          </a:bodyPr>
          <a:lstStyle/>
          <a:p>
            <a:r>
              <a:rPr lang="fr-FR" sz="900" dirty="0" smtClean="0">
                <a:solidFill>
                  <a:schemeClr val="bg1"/>
                </a:solidFill>
                <a:latin typeface="Calibri" pitchFamily="34" charset="0"/>
              </a:rPr>
              <a:t>Campagne des portraits</a:t>
            </a:r>
            <a:endParaRPr lang="fr-FR" sz="900" dirty="0">
              <a:solidFill>
                <a:schemeClr val="bg1"/>
              </a:solidFill>
              <a:latin typeface="Calibri" pitchFamily="34" charset="0"/>
            </a:endParaRPr>
          </a:p>
        </p:txBody>
      </p:sp>
      <p:sp>
        <p:nvSpPr>
          <p:cNvPr id="32" name="ZoneTexte 36"/>
          <p:cNvSpPr txBox="1">
            <a:spLocks noChangeArrowheads="1"/>
          </p:cNvSpPr>
          <p:nvPr/>
        </p:nvSpPr>
        <p:spPr bwMode="auto">
          <a:xfrm>
            <a:off x="7673975" y="5282866"/>
            <a:ext cx="1129457" cy="369332"/>
          </a:xfrm>
          <a:prstGeom prst="rect">
            <a:avLst/>
          </a:prstGeom>
          <a:noFill/>
          <a:ln w="9525">
            <a:noFill/>
            <a:miter lim="800000"/>
            <a:headEnd/>
            <a:tailEnd/>
          </a:ln>
        </p:spPr>
        <p:txBody>
          <a:bodyPr wrap="square">
            <a:spAutoFit/>
          </a:bodyPr>
          <a:lstStyle/>
          <a:p>
            <a:r>
              <a:rPr lang="fr-FR" sz="900" dirty="0" smtClean="0">
                <a:solidFill>
                  <a:schemeClr val="bg1"/>
                </a:solidFill>
                <a:latin typeface="Calibri" pitchFamily="34" charset="0"/>
              </a:rPr>
              <a:t>Sélection des portraits exposés</a:t>
            </a:r>
            <a:endParaRPr lang="fr-FR" sz="900" dirty="0">
              <a:solidFill>
                <a:schemeClr val="bg1"/>
              </a:solidFill>
              <a:latin typeface="Calibri" pitchFamily="34" charset="0"/>
            </a:endParaRPr>
          </a:p>
        </p:txBody>
      </p:sp>
      <p:sp>
        <p:nvSpPr>
          <p:cNvPr id="34" name="AutoShape 115"/>
          <p:cNvSpPr>
            <a:spLocks noChangeArrowheads="1"/>
          </p:cNvSpPr>
          <p:nvPr/>
        </p:nvSpPr>
        <p:spPr bwMode="auto">
          <a:xfrm flipH="1">
            <a:off x="6828449" y="5019431"/>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6" name="AutoShape 115"/>
          <p:cNvSpPr>
            <a:spLocks noChangeArrowheads="1"/>
          </p:cNvSpPr>
          <p:nvPr/>
        </p:nvSpPr>
        <p:spPr bwMode="auto">
          <a:xfrm flipH="1">
            <a:off x="7600218" y="5398600"/>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
        <p:nvSpPr>
          <p:cNvPr id="37" name="AutoShape 115"/>
          <p:cNvSpPr>
            <a:spLocks noChangeArrowheads="1"/>
          </p:cNvSpPr>
          <p:nvPr/>
        </p:nvSpPr>
        <p:spPr bwMode="auto">
          <a:xfrm flipH="1">
            <a:off x="5019431" y="5152293"/>
            <a:ext cx="142875" cy="144462"/>
          </a:xfrm>
          <a:prstGeom prst="diamond">
            <a:avLst/>
          </a:prstGeom>
          <a:solidFill>
            <a:schemeClr val="bg1"/>
          </a:solidFill>
          <a:ln w="9525">
            <a:noFill/>
            <a:prstDash val="dash"/>
            <a:miter lim="800000"/>
            <a:headEnd/>
            <a:tailEnd/>
          </a:ln>
        </p:spPr>
        <p:txBody>
          <a:bodyPr lIns="36000" rIns="36000" anchor="ctr"/>
          <a:lstStyle/>
          <a:p>
            <a:pPr algn="ctr">
              <a:lnSpc>
                <a:spcPct val="80000"/>
              </a:lnSpc>
            </a:pPr>
            <a:endParaRPr lang="fr-FR" sz="1100" b="1">
              <a:latin typeface="Calibri" pitchFamily="34" charset="0"/>
            </a:endParaRPr>
          </a:p>
        </p:txBody>
      </p:sp>
    </p:spTree>
    <p:extLst>
      <p:ext uri="{BB962C8B-B14F-4D97-AF65-F5344CB8AC3E}">
        <p14:creationId xmlns:p14="http://schemas.microsoft.com/office/powerpoint/2010/main" xmlns="" val="3283439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3774</TotalTime>
  <Words>6103</Words>
  <Application>Microsoft Macintosh PowerPoint</Application>
  <PresentationFormat>Affichage à l'écran (4:3)</PresentationFormat>
  <Paragraphs>1045</Paragraphs>
  <Slides>38</Slides>
  <Notes>5</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DP</dc:creator>
  <cp:lastModifiedBy>ia95</cp:lastModifiedBy>
  <cp:revision>413</cp:revision>
  <dcterms:created xsi:type="dcterms:W3CDTF">2014-07-06T16:46:51Z</dcterms:created>
  <dcterms:modified xsi:type="dcterms:W3CDTF">2014-11-27T09:03:55Z</dcterms:modified>
</cp:coreProperties>
</file>