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5" r:id="rId9"/>
    <p:sldId id="263" r:id="rId10"/>
    <p:sldId id="264"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7527DC1E-BC72-4F23-8B54-474DEBE77E6E}" type="datetimeFigureOut">
              <a:rPr lang="fr-FR" smtClean="0"/>
              <a:t>05/03/2014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3B7BC6E4-3A80-4802-932B-81ECDF696B8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27DC1E-BC72-4F23-8B54-474DEBE77E6E}" type="datetimeFigureOut">
              <a:rPr lang="fr-FR" smtClean="0"/>
              <a:t>05/03/2014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BC6E4-3A80-4802-932B-81ECDF696B8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27DC1E-BC72-4F23-8B54-474DEBE77E6E}" type="datetimeFigureOut">
              <a:rPr lang="fr-FR" smtClean="0"/>
              <a:t>05/03/2014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BC6E4-3A80-4802-932B-81ECDF696B8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7527DC1E-BC72-4F23-8B54-474DEBE77E6E}" type="datetimeFigureOut">
              <a:rPr lang="fr-FR" smtClean="0"/>
              <a:t>05/03/2014</a:t>
            </a:fld>
            <a:endParaRPr lang="fr-FR"/>
          </a:p>
        </p:txBody>
      </p:sp>
      <p:sp>
        <p:nvSpPr>
          <p:cNvPr id="9" name="Espace réservé du numéro de diapositive 8"/>
          <p:cNvSpPr>
            <a:spLocks noGrp="1"/>
          </p:cNvSpPr>
          <p:nvPr>
            <p:ph type="sldNum" sz="quarter" idx="15"/>
          </p:nvPr>
        </p:nvSpPr>
        <p:spPr/>
        <p:txBody>
          <a:bodyPr rtlCol="0"/>
          <a:lstStyle/>
          <a:p>
            <a:fld id="{3B7BC6E4-3A80-4802-932B-81ECDF696B86}"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527DC1E-BC72-4F23-8B54-474DEBE77E6E}" type="datetimeFigureOut">
              <a:rPr lang="fr-FR" smtClean="0"/>
              <a:t>05/03/2014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3B7BC6E4-3A80-4802-932B-81ECDF696B86}"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7527DC1E-BC72-4F23-8B54-474DEBE77E6E}" type="datetimeFigureOut">
              <a:rPr lang="fr-FR" smtClean="0"/>
              <a:t>05/03/2014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7BC6E4-3A80-4802-932B-81ECDF696B86}"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7527DC1E-BC72-4F23-8B54-474DEBE77E6E}" type="datetimeFigureOut">
              <a:rPr lang="fr-FR" smtClean="0"/>
              <a:t>05/03/2014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7BC6E4-3A80-4802-932B-81ECDF696B86}"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7527DC1E-BC72-4F23-8B54-474DEBE77E6E}" type="datetimeFigureOut">
              <a:rPr lang="fr-FR" smtClean="0"/>
              <a:t>05/03/2014</a:t>
            </a:fld>
            <a:endParaRPr lang="fr-FR"/>
          </a:p>
        </p:txBody>
      </p:sp>
      <p:sp>
        <p:nvSpPr>
          <p:cNvPr id="7" name="Espace réservé du numéro de diapositive 6"/>
          <p:cNvSpPr>
            <a:spLocks noGrp="1"/>
          </p:cNvSpPr>
          <p:nvPr>
            <p:ph type="sldNum" sz="quarter" idx="11"/>
          </p:nvPr>
        </p:nvSpPr>
        <p:spPr/>
        <p:txBody>
          <a:bodyPr rtlCol="0"/>
          <a:lstStyle/>
          <a:p>
            <a:fld id="{3B7BC6E4-3A80-4802-932B-81ECDF696B86}"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27DC1E-BC72-4F23-8B54-474DEBE77E6E}" type="datetimeFigureOut">
              <a:rPr lang="fr-FR" smtClean="0"/>
              <a:t>05/03/2014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7BC6E4-3A80-4802-932B-81ECDF696B8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7527DC1E-BC72-4F23-8B54-474DEBE77E6E}" type="datetimeFigureOut">
              <a:rPr lang="fr-FR" smtClean="0"/>
              <a:t>05/03/2014</a:t>
            </a:fld>
            <a:endParaRPr lang="fr-FR"/>
          </a:p>
        </p:txBody>
      </p:sp>
      <p:sp>
        <p:nvSpPr>
          <p:cNvPr id="22" name="Espace réservé du numéro de diapositive 21"/>
          <p:cNvSpPr>
            <a:spLocks noGrp="1"/>
          </p:cNvSpPr>
          <p:nvPr>
            <p:ph type="sldNum" sz="quarter" idx="15"/>
          </p:nvPr>
        </p:nvSpPr>
        <p:spPr/>
        <p:txBody>
          <a:bodyPr rtlCol="0"/>
          <a:lstStyle/>
          <a:p>
            <a:fld id="{3B7BC6E4-3A80-4802-932B-81ECDF696B86}"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7527DC1E-BC72-4F23-8B54-474DEBE77E6E}" type="datetimeFigureOut">
              <a:rPr lang="fr-FR" smtClean="0"/>
              <a:t>05/03/2014</a:t>
            </a:fld>
            <a:endParaRPr lang="fr-FR"/>
          </a:p>
        </p:txBody>
      </p:sp>
      <p:sp>
        <p:nvSpPr>
          <p:cNvPr id="18" name="Espace réservé du numéro de diapositive 17"/>
          <p:cNvSpPr>
            <a:spLocks noGrp="1"/>
          </p:cNvSpPr>
          <p:nvPr>
            <p:ph type="sldNum" sz="quarter" idx="11"/>
          </p:nvPr>
        </p:nvSpPr>
        <p:spPr/>
        <p:txBody>
          <a:bodyPr rtlCol="0"/>
          <a:lstStyle/>
          <a:p>
            <a:fld id="{3B7BC6E4-3A80-4802-932B-81ECDF696B86}"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27DC1E-BC72-4F23-8B54-474DEBE77E6E}" type="datetimeFigureOut">
              <a:rPr lang="fr-FR" smtClean="0"/>
              <a:t>05/03/2014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B7BC6E4-3A80-4802-932B-81ECDF696B8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lachepaslecole.ac-versailles.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référent décrochage</a:t>
            </a:r>
            <a:endParaRPr lang="fr-FR" dirty="0"/>
          </a:p>
        </p:txBody>
      </p:sp>
      <p:sp>
        <p:nvSpPr>
          <p:cNvPr id="3" name="Sous-titre 2"/>
          <p:cNvSpPr>
            <a:spLocks noGrp="1"/>
          </p:cNvSpPr>
          <p:nvPr>
            <p:ph type="subTitle" idx="1"/>
          </p:nvPr>
        </p:nvSpPr>
        <p:spPr/>
        <p:txBody>
          <a:bodyPr/>
          <a:lstStyle/>
          <a:p>
            <a:r>
              <a:rPr lang="fr-FR" dirty="0" smtClean="0"/>
              <a:t>Matinée d’information et d’échange</a:t>
            </a:r>
          </a:p>
          <a:p>
            <a:r>
              <a:rPr lang="fr-FR" dirty="0" smtClean="0"/>
              <a:t>Jeudi 5 mars 2014</a:t>
            </a:r>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47990"/>
            <a:ext cx="2356984" cy="1809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052867"/>
            <a:ext cx="221297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0098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Semaine de la persévérance scolaire (31 mars/5 avril)</a:t>
            </a:r>
            <a:endParaRPr lang="fr-FR" dirty="0"/>
          </a:p>
        </p:txBody>
      </p:sp>
      <p:sp>
        <p:nvSpPr>
          <p:cNvPr id="3" name="Espace réservé du contenu 2"/>
          <p:cNvSpPr>
            <a:spLocks noGrp="1"/>
          </p:cNvSpPr>
          <p:nvPr>
            <p:ph sz="quarter" idx="1"/>
          </p:nvPr>
        </p:nvSpPr>
        <p:spPr>
          <a:xfrm>
            <a:off x="179512" y="1600200"/>
            <a:ext cx="7745288" cy="5141168"/>
          </a:xfrm>
        </p:spPr>
        <p:txBody>
          <a:bodyPr/>
          <a:lstStyle/>
          <a:p>
            <a:r>
              <a:rPr lang="fr-FR" dirty="0" smtClean="0"/>
              <a:t>Site </a:t>
            </a:r>
            <a:r>
              <a:rPr lang="fr-FR" dirty="0" smtClean="0">
                <a:hlinkClick r:id="rId2"/>
              </a:rPr>
              <a:t>http://lachepaslecole.ac-versailles.fr/</a:t>
            </a:r>
            <a:endParaRPr lang="fr-FR" dirty="0" smtClean="0"/>
          </a:p>
          <a:p>
            <a:endParaRPr lang="fr-FR" dirty="0" smtClean="0"/>
          </a:p>
          <a:p>
            <a:r>
              <a:rPr lang="fr-FR" dirty="0" smtClean="0"/>
              <a:t>Réunion publique du 5 avril sur « Paroles de décrocheurs : quand les jeunes interpellent le monde adulte », lycée </a:t>
            </a:r>
            <a:r>
              <a:rPr lang="fr-FR" dirty="0" err="1" smtClean="0"/>
              <a:t>Réné</a:t>
            </a:r>
            <a:r>
              <a:rPr lang="fr-FR" dirty="0" smtClean="0"/>
              <a:t> Auffray, Clichy, jeudi 3 avril 2014, 17 h / 20 h.</a:t>
            </a:r>
          </a:p>
          <a:p>
            <a:pPr marL="0" indent="0">
              <a:buNone/>
            </a:pPr>
            <a:endParaRPr lang="fr-FR" dirty="0"/>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873945"/>
            <a:ext cx="3619103" cy="2710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351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4"/>
                                        </p:tgtEl>
                                        <p:attrNameLst>
                                          <p:attrName>style.visibility</p:attrName>
                                        </p:attrNameLst>
                                      </p:cBhvr>
                                      <p:to>
                                        <p:strVal val="visible"/>
                                      </p:to>
                                    </p:set>
                                    <p:animEffect transition="in" filter="fade">
                                      <p:cBhvr>
                                        <p:cTn id="22"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commande institutionnelle</a:t>
            </a:r>
            <a:endParaRPr lang="fr-FR" dirty="0"/>
          </a:p>
        </p:txBody>
      </p:sp>
      <p:sp>
        <p:nvSpPr>
          <p:cNvPr id="3" name="Espace réservé du contenu 2"/>
          <p:cNvSpPr>
            <a:spLocks noGrp="1"/>
          </p:cNvSpPr>
          <p:nvPr>
            <p:ph sz="quarter" idx="1"/>
          </p:nvPr>
        </p:nvSpPr>
        <p:spPr/>
        <p:txBody>
          <a:bodyPr/>
          <a:lstStyle/>
          <a:p>
            <a:r>
              <a:rPr lang="fr-FR" dirty="0" smtClean="0"/>
              <a:t>circulaire du 29 mars 2013, n°2013-035, figurant au B.O n°14 du 4 avril 2013</a:t>
            </a:r>
          </a:p>
          <a:p>
            <a:pPr marL="0" indent="0">
              <a:buNone/>
            </a:pPr>
            <a:endParaRPr lang="fr-FR" dirty="0" smtClean="0"/>
          </a:p>
          <a:p>
            <a:r>
              <a:rPr lang="fr-FR" dirty="0" smtClean="0"/>
              <a:t>circulaire du recteur du 6 juin 2013</a:t>
            </a:r>
          </a:p>
          <a:p>
            <a:pPr marL="0" indent="0">
              <a:buNone/>
            </a:pPr>
            <a:endParaRPr lang="fr-FR" dirty="0" smtClean="0"/>
          </a:p>
          <a:p>
            <a:r>
              <a:rPr lang="fr-FR" dirty="0" smtClean="0"/>
              <a:t> circulaire du DASEN 92 du 5 février 2014</a:t>
            </a:r>
            <a:endParaRPr lang="fr-FR" dirty="0"/>
          </a:p>
        </p:txBody>
      </p:sp>
    </p:spTree>
    <p:extLst>
      <p:ext uri="{BB962C8B-B14F-4D97-AF65-F5344CB8AC3E}">
        <p14:creationId xmlns:p14="http://schemas.microsoft.com/office/powerpoint/2010/main" val="463589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435280" cy="1301006"/>
          </a:xfrm>
        </p:spPr>
        <p:txBody>
          <a:bodyPr>
            <a:normAutofit fontScale="90000"/>
          </a:bodyPr>
          <a:lstStyle/>
          <a:p>
            <a:r>
              <a:rPr lang="fr-FR" sz="3600" dirty="0" smtClean="0"/>
              <a:t>circulaire du 29 mars 2013, n°2013-035, figurant au B.O n°14 du 4 avril 2013</a:t>
            </a:r>
            <a:endParaRPr lang="fr-FR" dirty="0"/>
          </a:p>
        </p:txBody>
      </p:sp>
      <p:sp>
        <p:nvSpPr>
          <p:cNvPr id="3" name="Espace réservé du contenu 2"/>
          <p:cNvSpPr>
            <a:spLocks noGrp="1"/>
          </p:cNvSpPr>
          <p:nvPr>
            <p:ph sz="quarter" idx="1"/>
          </p:nvPr>
        </p:nvSpPr>
        <p:spPr/>
        <p:txBody>
          <a:bodyPr>
            <a:normAutofit fontScale="92500" lnSpcReduction="20000"/>
          </a:bodyPr>
          <a:lstStyle/>
          <a:p>
            <a:pPr algn="just"/>
            <a:r>
              <a:rPr lang="fr-FR" dirty="0" smtClean="0"/>
              <a:t>À la rentrée scolaire 2013, en appui des réseaux FOQUALE, </a:t>
            </a:r>
            <a:r>
              <a:rPr lang="fr-FR" dirty="0" smtClean="0">
                <a:solidFill>
                  <a:srgbClr val="FF0000"/>
                </a:solidFill>
              </a:rPr>
              <a:t>des référents « décrochage scolaire » </a:t>
            </a:r>
            <a:r>
              <a:rPr lang="fr-FR" dirty="0" smtClean="0"/>
              <a:t>sont nommés dans les établissements du second degré à fort taux d'absentéisme et de décrochage. Leur activité se situe au cœur du dispositif de prévention du décrochage scolaire. Dès les premiers signes annonciateurs d'un risque de décrochage, ils se mobilisent et </a:t>
            </a:r>
            <a:r>
              <a:rPr lang="fr-FR" dirty="0" smtClean="0">
                <a:solidFill>
                  <a:srgbClr val="FF0000"/>
                </a:solidFill>
              </a:rPr>
              <a:t>coordonnent l'action de prévention</a:t>
            </a:r>
            <a:r>
              <a:rPr lang="fr-FR" dirty="0" smtClean="0"/>
              <a:t> menée par les équipes éducatives, dont les </a:t>
            </a:r>
            <a:r>
              <a:rPr lang="fr-FR" dirty="0" smtClean="0">
                <a:solidFill>
                  <a:srgbClr val="FF0000"/>
                </a:solidFill>
              </a:rPr>
              <a:t>conseillers principaux d'éducation </a:t>
            </a:r>
            <a:r>
              <a:rPr lang="fr-FR" dirty="0" smtClean="0"/>
              <a:t>et les </a:t>
            </a:r>
            <a:r>
              <a:rPr lang="fr-FR" dirty="0" smtClean="0">
                <a:solidFill>
                  <a:srgbClr val="FF0000"/>
                </a:solidFill>
              </a:rPr>
              <a:t>personnels sociaux et de santé</a:t>
            </a:r>
            <a:r>
              <a:rPr lang="fr-FR" dirty="0" smtClean="0"/>
              <a:t>, au sein des </a:t>
            </a:r>
            <a:r>
              <a:rPr lang="fr-FR" dirty="0" smtClean="0">
                <a:solidFill>
                  <a:srgbClr val="FF0000"/>
                </a:solidFill>
              </a:rPr>
              <a:t>« groupes de prévention du décrochage scolaire »</a:t>
            </a:r>
            <a:r>
              <a:rPr lang="fr-FR" dirty="0" smtClean="0"/>
              <a:t> qui se substituent aux groupes d'aide à l'insertion (Gain). Ils ont </a:t>
            </a:r>
            <a:r>
              <a:rPr lang="fr-FR" dirty="0" smtClean="0">
                <a:solidFill>
                  <a:srgbClr val="FF0000"/>
                </a:solidFill>
              </a:rPr>
              <a:t>également</a:t>
            </a:r>
            <a:r>
              <a:rPr lang="fr-FR" dirty="0" smtClean="0"/>
              <a:t> pour mission de faciliter le </a:t>
            </a:r>
            <a:r>
              <a:rPr lang="fr-FR" dirty="0" smtClean="0">
                <a:solidFill>
                  <a:srgbClr val="FF0000"/>
                </a:solidFill>
              </a:rPr>
              <a:t>retour en formation initiale </a:t>
            </a:r>
            <a:r>
              <a:rPr lang="fr-FR" dirty="0" smtClean="0"/>
              <a:t>des jeunes pris en charge dans le cadre du </a:t>
            </a:r>
            <a:r>
              <a:rPr lang="fr-FR" dirty="0" smtClean="0">
                <a:solidFill>
                  <a:srgbClr val="FF0000"/>
                </a:solidFill>
              </a:rPr>
              <a:t>réseau FOQUALE</a:t>
            </a:r>
            <a:r>
              <a:rPr lang="fr-FR" dirty="0" smtClean="0"/>
              <a:t>.</a:t>
            </a:r>
            <a:endParaRPr lang="fr-FR" dirty="0"/>
          </a:p>
        </p:txBody>
      </p:sp>
    </p:spTree>
    <p:extLst>
      <p:ext uri="{BB962C8B-B14F-4D97-AF65-F5344CB8AC3E}">
        <p14:creationId xmlns:p14="http://schemas.microsoft.com/office/powerpoint/2010/main" val="1161685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circulaire du recteur du 6 juin 2013</a:t>
            </a:r>
            <a:endParaRPr lang="fr-FR" dirty="0"/>
          </a:p>
        </p:txBody>
      </p:sp>
      <p:sp>
        <p:nvSpPr>
          <p:cNvPr id="3" name="Espace réservé du contenu 2"/>
          <p:cNvSpPr>
            <a:spLocks noGrp="1"/>
          </p:cNvSpPr>
          <p:nvPr>
            <p:ph sz="quarter" idx="1"/>
          </p:nvPr>
        </p:nvSpPr>
        <p:spPr/>
        <p:txBody>
          <a:bodyPr>
            <a:normAutofit/>
          </a:bodyPr>
          <a:lstStyle/>
          <a:p>
            <a:endParaRPr lang="fr-FR" dirty="0" smtClean="0"/>
          </a:p>
          <a:p>
            <a:r>
              <a:rPr lang="fr-FR" dirty="0" smtClean="0"/>
              <a:t>Dans </a:t>
            </a:r>
            <a:r>
              <a:rPr lang="fr-FR" dirty="0"/>
              <a:t>chaque établissement, notamment les plus touchés par le décrochage, </a:t>
            </a:r>
            <a:r>
              <a:rPr lang="fr-FR" dirty="0" smtClean="0">
                <a:solidFill>
                  <a:srgbClr val="FF0000"/>
                </a:solidFill>
              </a:rPr>
              <a:t>le chef </a:t>
            </a:r>
            <a:r>
              <a:rPr lang="fr-FR" dirty="0">
                <a:solidFill>
                  <a:srgbClr val="FF0000"/>
                </a:solidFill>
              </a:rPr>
              <a:t>d’établissement identifie un interlocuteur pivot, référent </a:t>
            </a:r>
            <a:r>
              <a:rPr lang="fr-FR" dirty="0" smtClean="0">
                <a:solidFill>
                  <a:srgbClr val="FF0000"/>
                </a:solidFill>
              </a:rPr>
              <a:t>décrochage</a:t>
            </a:r>
            <a:r>
              <a:rPr lang="fr-FR" dirty="0" smtClean="0"/>
              <a:t>, susceptible </a:t>
            </a:r>
            <a:r>
              <a:rPr lang="fr-FR" dirty="0"/>
              <a:t>de </a:t>
            </a:r>
            <a:r>
              <a:rPr lang="fr-FR" dirty="0">
                <a:solidFill>
                  <a:srgbClr val="FF0000"/>
                </a:solidFill>
              </a:rPr>
              <a:t>mobiliser tous les acteurs de la communauté éducative </a:t>
            </a:r>
            <a:r>
              <a:rPr lang="fr-FR" dirty="0"/>
              <a:t>dans </a:t>
            </a:r>
            <a:r>
              <a:rPr lang="fr-FR" dirty="0" smtClean="0"/>
              <a:t>le cadre </a:t>
            </a:r>
            <a:r>
              <a:rPr lang="fr-FR" dirty="0"/>
              <a:t>de groupe de l’établissement en situation ou en risque de </a:t>
            </a:r>
            <a:r>
              <a:rPr lang="fr-FR" dirty="0" smtClean="0"/>
              <a:t>décrochage. </a:t>
            </a:r>
            <a:r>
              <a:rPr lang="fr-FR" dirty="0" smtClean="0">
                <a:solidFill>
                  <a:srgbClr val="FF0000"/>
                </a:solidFill>
              </a:rPr>
              <a:t>Ce </a:t>
            </a:r>
            <a:r>
              <a:rPr lang="fr-FR" dirty="0">
                <a:solidFill>
                  <a:srgbClr val="FF0000"/>
                </a:solidFill>
              </a:rPr>
              <a:t>référent s’appuie sur l’expertise du coordonnateur MLDS présent dans </a:t>
            </a:r>
            <a:r>
              <a:rPr lang="fr-FR" dirty="0" smtClean="0">
                <a:solidFill>
                  <a:srgbClr val="FF0000"/>
                </a:solidFill>
              </a:rPr>
              <a:t>le bassin. </a:t>
            </a:r>
            <a:endParaRPr lang="fr-FR" dirty="0">
              <a:solidFill>
                <a:srgbClr val="FF0000"/>
              </a:solidFill>
            </a:endParaRPr>
          </a:p>
        </p:txBody>
      </p:sp>
    </p:spTree>
    <p:extLst>
      <p:ext uri="{BB962C8B-B14F-4D97-AF65-F5344CB8AC3E}">
        <p14:creationId xmlns:p14="http://schemas.microsoft.com/office/powerpoint/2010/main" val="1565728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circulaire du DASEN 92 du 5 février 2014</a:t>
            </a:r>
            <a:endParaRPr lang="fr-FR" dirty="0"/>
          </a:p>
        </p:txBody>
      </p:sp>
      <p:sp>
        <p:nvSpPr>
          <p:cNvPr id="3" name="Espace réservé du contenu 2"/>
          <p:cNvSpPr>
            <a:spLocks noGrp="1"/>
          </p:cNvSpPr>
          <p:nvPr>
            <p:ph sz="quarter" idx="1"/>
          </p:nvPr>
        </p:nvSpPr>
        <p:spPr/>
        <p:txBody>
          <a:bodyPr/>
          <a:lstStyle/>
          <a:p>
            <a:endParaRPr lang="fr-FR" dirty="0" smtClean="0"/>
          </a:p>
          <a:p>
            <a:endParaRPr lang="fr-FR" dirty="0"/>
          </a:p>
          <a:p>
            <a:r>
              <a:rPr lang="fr-FR" dirty="0" smtClean="0"/>
              <a:t>Pour </a:t>
            </a:r>
            <a:r>
              <a:rPr lang="fr-FR" dirty="0"/>
              <a:t>créer les conditions favorables au niveau pédagogique et éducatif et faciliter le processus de raccrochage, </a:t>
            </a:r>
            <a:r>
              <a:rPr lang="fr-FR" dirty="0">
                <a:solidFill>
                  <a:srgbClr val="FF0000"/>
                </a:solidFill>
              </a:rPr>
              <a:t>la mobilisation des « référents décrochage scolaire » est un levier essentiel.</a:t>
            </a:r>
          </a:p>
          <a:p>
            <a:endParaRPr lang="fr-FR" dirty="0"/>
          </a:p>
        </p:txBody>
      </p:sp>
    </p:spTree>
    <p:extLst>
      <p:ext uri="{BB962C8B-B14F-4D97-AF65-F5344CB8AC3E}">
        <p14:creationId xmlns:p14="http://schemas.microsoft.com/office/powerpoint/2010/main" val="3086393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507288" cy="1570186"/>
          </a:xfrm>
        </p:spPr>
        <p:txBody>
          <a:bodyPr>
            <a:normAutofit/>
          </a:bodyPr>
          <a:lstStyle/>
          <a:p>
            <a:r>
              <a:rPr lang="fr-FR" dirty="0" smtClean="0"/>
              <a:t>Pistes de réflexions pour une fonction nouvelle qui doit trouver son efficacité et sa légitimité</a:t>
            </a:r>
            <a:endParaRPr lang="fr-FR" dirty="0"/>
          </a:p>
        </p:txBody>
      </p:sp>
      <p:sp>
        <p:nvSpPr>
          <p:cNvPr id="3" name="Espace réservé du contenu 2"/>
          <p:cNvSpPr>
            <a:spLocks noGrp="1"/>
          </p:cNvSpPr>
          <p:nvPr>
            <p:ph sz="quarter" idx="1"/>
          </p:nvPr>
        </p:nvSpPr>
        <p:spPr>
          <a:xfrm>
            <a:off x="107504" y="1988840"/>
            <a:ext cx="8579296" cy="4752528"/>
          </a:xfrm>
        </p:spPr>
        <p:txBody>
          <a:bodyPr>
            <a:normAutofit/>
          </a:bodyPr>
          <a:lstStyle/>
          <a:p>
            <a:r>
              <a:rPr lang="fr-FR" dirty="0" smtClean="0"/>
              <a:t>Ne pas interférer sur l’existant ni être redondant avec les actions des:</a:t>
            </a:r>
          </a:p>
          <a:p>
            <a:pPr lvl="1"/>
            <a:r>
              <a:rPr lang="fr-FR" dirty="0" smtClean="0"/>
              <a:t>CPE</a:t>
            </a:r>
          </a:p>
          <a:p>
            <a:pPr lvl="1"/>
            <a:r>
              <a:rPr lang="fr-FR" dirty="0" smtClean="0"/>
              <a:t>Personnels médico-sociaux</a:t>
            </a:r>
          </a:p>
          <a:p>
            <a:pPr lvl="1"/>
            <a:r>
              <a:rPr lang="fr-FR" dirty="0" smtClean="0"/>
              <a:t>Chef d’établissement</a:t>
            </a:r>
          </a:p>
          <a:p>
            <a:endParaRPr lang="fr-FR" dirty="0" smtClean="0"/>
          </a:p>
          <a:p>
            <a:r>
              <a:rPr lang="fr-FR" dirty="0" smtClean="0"/>
              <a:t>Etre un référent à la fois pour l’élève</a:t>
            </a:r>
          </a:p>
          <a:p>
            <a:pPr marL="0" indent="0">
              <a:buNone/>
            </a:pPr>
            <a:r>
              <a:rPr lang="fr-FR" dirty="0" smtClean="0"/>
              <a:t>et pour les personnels de l’établissement</a:t>
            </a:r>
          </a:p>
          <a:p>
            <a:endParaRPr lang="fr-FR" dirty="0" smtClean="0"/>
          </a:p>
          <a:p>
            <a:r>
              <a:rPr lang="fr-FR" dirty="0" smtClean="0"/>
              <a:t>Besoins de formation</a:t>
            </a:r>
          </a:p>
          <a:p>
            <a:pPr marL="457200" lvl="1" indent="0">
              <a:buNone/>
            </a:pPr>
            <a:endParaRPr lang="fr-FR" dirty="0" smtClean="0"/>
          </a:p>
          <a:p>
            <a:pPr lvl="1"/>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708920"/>
            <a:ext cx="2577281" cy="3688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97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Suggestion d’axes de formation (1)</a:t>
            </a:r>
            <a:endParaRPr lang="fr-FR" dirty="0"/>
          </a:p>
        </p:txBody>
      </p:sp>
      <p:sp>
        <p:nvSpPr>
          <p:cNvPr id="3" name="Espace réservé du contenu 2"/>
          <p:cNvSpPr>
            <a:spLocks noGrp="1"/>
          </p:cNvSpPr>
          <p:nvPr>
            <p:ph sz="quarter" idx="1"/>
          </p:nvPr>
        </p:nvSpPr>
        <p:spPr/>
        <p:txBody>
          <a:bodyPr>
            <a:normAutofit/>
          </a:bodyPr>
          <a:lstStyle/>
          <a:p>
            <a:r>
              <a:rPr lang="fr-FR" dirty="0" smtClean="0"/>
              <a:t>Connaître les acteurs, leurs fonctions et leurs modes de fonctionnement</a:t>
            </a:r>
          </a:p>
          <a:p>
            <a:r>
              <a:rPr lang="fr-FR" dirty="0" smtClean="0"/>
              <a:t>Savoir travailler en réseau</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015959"/>
            <a:ext cx="4000361" cy="3339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734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fade">
                                      <p:cBhvr>
                                        <p:cTn id="12" dur="5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Suggestion d’axes de formation (2)</a:t>
            </a:r>
            <a:endParaRPr lang="fr-FR" dirty="0"/>
          </a:p>
        </p:txBody>
      </p:sp>
      <p:sp>
        <p:nvSpPr>
          <p:cNvPr id="3" name="Espace réservé du contenu 2"/>
          <p:cNvSpPr>
            <a:spLocks noGrp="1"/>
          </p:cNvSpPr>
          <p:nvPr>
            <p:ph sz="quarter" idx="1"/>
          </p:nvPr>
        </p:nvSpPr>
        <p:spPr/>
        <p:txBody>
          <a:bodyPr/>
          <a:lstStyle/>
          <a:p>
            <a:r>
              <a:rPr lang="fr-FR" dirty="0" smtClean="0"/>
              <a:t>Connaître la psychologie des adolescents, notamment de ceux en souffrance scolaire et en voie de décrochage</a:t>
            </a:r>
          </a:p>
          <a:p>
            <a:endParaRPr lang="fr-FR" dirty="0" smtClean="0"/>
          </a:p>
          <a:p>
            <a:endParaRPr lang="fr-FR" dirty="0" smtClean="0"/>
          </a:p>
          <a:p>
            <a:endParaRPr lang="fr-FR" dirty="0"/>
          </a:p>
          <a:p>
            <a:r>
              <a:rPr lang="fr-FR" dirty="0" smtClean="0"/>
              <a:t>Connaître les modalités pédagogiques innovantes permettant un meilleur accrochage scolaire</a:t>
            </a:r>
          </a:p>
          <a:p>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502417"/>
            <a:ext cx="2745834" cy="1297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4980992"/>
            <a:ext cx="4402018" cy="1618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934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fade">
                                      <p:cBhvr>
                                        <p:cTn id="22" dur="5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temps de la matinée et les temps suivants</a:t>
            </a:r>
            <a:endParaRPr lang="fr-FR" dirty="0"/>
          </a:p>
        </p:txBody>
      </p:sp>
      <p:sp>
        <p:nvSpPr>
          <p:cNvPr id="3" name="Espace réservé du contenu 2"/>
          <p:cNvSpPr>
            <a:spLocks noGrp="1"/>
          </p:cNvSpPr>
          <p:nvPr>
            <p:ph sz="quarter" idx="1"/>
          </p:nvPr>
        </p:nvSpPr>
        <p:spPr/>
        <p:txBody>
          <a:bodyPr>
            <a:normAutofit/>
          </a:bodyPr>
          <a:lstStyle/>
          <a:p>
            <a:endParaRPr lang="fr-FR" dirty="0" smtClean="0"/>
          </a:p>
          <a:p>
            <a:r>
              <a:rPr lang="fr-FR" dirty="0" smtClean="0"/>
              <a:t>Présentation de FOQUALE et de la MLDS</a:t>
            </a:r>
          </a:p>
          <a:p>
            <a:pPr marL="0" indent="0">
              <a:buNone/>
            </a:pPr>
            <a:endParaRPr lang="fr-FR" dirty="0" smtClean="0"/>
          </a:p>
          <a:p>
            <a:r>
              <a:rPr lang="fr-FR" dirty="0" smtClean="0"/>
              <a:t>Témoignages de référents </a:t>
            </a:r>
          </a:p>
          <a:p>
            <a:pPr marL="0" indent="0">
              <a:buNone/>
            </a:pPr>
            <a:endParaRPr lang="fr-FR" dirty="0" smtClean="0"/>
          </a:p>
          <a:p>
            <a:r>
              <a:rPr lang="fr-FR" dirty="0" smtClean="0"/>
              <a:t>Echange </a:t>
            </a:r>
            <a:r>
              <a:rPr lang="fr-FR" dirty="0" smtClean="0"/>
              <a:t>de </a:t>
            </a:r>
            <a:r>
              <a:rPr lang="fr-FR" dirty="0" smtClean="0"/>
              <a:t>pratiques, de réflexions et de questionnements</a:t>
            </a:r>
            <a:endParaRPr lang="fr-FR" dirty="0" smtClean="0"/>
          </a:p>
          <a:p>
            <a:endParaRPr lang="fr-FR" dirty="0" smtClean="0"/>
          </a:p>
          <a:p>
            <a:r>
              <a:rPr lang="fr-FR" dirty="0" smtClean="0"/>
              <a:t>A suivre… : Semaine </a:t>
            </a:r>
            <a:r>
              <a:rPr lang="fr-FR" dirty="0" smtClean="0"/>
              <a:t>de la persévérance scolaire (31 mars/5 avril)</a:t>
            </a:r>
            <a:endParaRPr lang="fr-FR" dirty="0"/>
          </a:p>
        </p:txBody>
      </p:sp>
    </p:spTree>
    <p:extLst>
      <p:ext uri="{BB962C8B-B14F-4D97-AF65-F5344CB8AC3E}">
        <p14:creationId xmlns:p14="http://schemas.microsoft.com/office/powerpoint/2010/main" val="510862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163</TotalTime>
  <Words>461</Words>
  <Application>Microsoft Office PowerPoint</Application>
  <PresentationFormat>Affichage à l'écran (4:3)</PresentationFormat>
  <Paragraphs>50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Oriel</vt:lpstr>
      <vt:lpstr>Le référent décrochage</vt:lpstr>
      <vt:lpstr>Une commande institutionnelle</vt:lpstr>
      <vt:lpstr>circulaire du 29 mars 2013, n°2013-035, figurant au B.O n°14 du 4 avril 2013</vt:lpstr>
      <vt:lpstr>circulaire du recteur du 6 juin 2013</vt:lpstr>
      <vt:lpstr> circulaire du DASEN 92 du 5 février 2014</vt:lpstr>
      <vt:lpstr>Pistes de réflexions pour une fonction nouvelle qui doit trouver son efficacité et sa légitimité</vt:lpstr>
      <vt:lpstr>Suggestion d’axes de formation (1)</vt:lpstr>
      <vt:lpstr>Suggestion d’axes de formation (2)</vt:lpstr>
      <vt:lpstr>Les temps de la matinée et les temps suivants</vt:lpstr>
      <vt:lpstr>Semaine de la persévérance scolaire (31 mars/5 avril)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Utilisateur</cp:lastModifiedBy>
  <cp:revision>20</cp:revision>
  <dcterms:created xsi:type="dcterms:W3CDTF">2014-03-05T08:11:27Z</dcterms:created>
  <dcterms:modified xsi:type="dcterms:W3CDTF">2014-03-05T12:09:32Z</dcterms:modified>
</cp:coreProperties>
</file>