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6" r:id="rId2"/>
    <p:sldId id="397" r:id="rId3"/>
    <p:sldId id="400" r:id="rId4"/>
    <p:sldId id="401" r:id="rId5"/>
    <p:sldId id="402" r:id="rId6"/>
    <p:sldId id="403" r:id="rId7"/>
    <p:sldId id="404" r:id="rId8"/>
    <p:sldId id="387" r:id="rId9"/>
    <p:sldId id="388" r:id="rId10"/>
    <p:sldId id="389" r:id="rId11"/>
    <p:sldId id="383" r:id="rId12"/>
    <p:sldId id="398" r:id="rId13"/>
    <p:sldId id="386" r:id="rId14"/>
    <p:sldId id="381" r:id="rId15"/>
    <p:sldId id="384" r:id="rId16"/>
    <p:sldId id="385" r:id="rId17"/>
    <p:sldId id="399" r:id="rId18"/>
    <p:sldId id="392" r:id="rId19"/>
    <p:sldId id="393" r:id="rId20"/>
    <p:sldId id="394" r:id="rId21"/>
    <p:sldId id="396" r:id="rId22"/>
  </p:sldIdLst>
  <p:sldSz cx="9144000" cy="6858000" type="screen4x3"/>
  <p:notesSz cx="9926638" cy="6858000"/>
  <p:defaultTextStyle>
    <a:defPPr>
      <a:defRPr lang="fr-FR"/>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7CB0"/>
    <a:srgbClr val="574470"/>
    <a:srgbClr val="B1A2C6"/>
    <a:srgbClr val="8A73AA"/>
    <a:srgbClr val="C5FBDF"/>
    <a:srgbClr val="E8E818"/>
    <a:srgbClr val="E0F709"/>
    <a:srgbClr val="FBFB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25" autoAdjust="0"/>
    <p:restoredTop sz="94660"/>
  </p:normalViewPr>
  <p:slideViewPr>
    <p:cSldViewPr>
      <p:cViewPr>
        <p:scale>
          <a:sx n="90" d="100"/>
          <a:sy n="90" d="100"/>
        </p:scale>
        <p:origin x="-1506" y="-5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342900"/>
          </a:xfrm>
          <a:prstGeom prst="rect">
            <a:avLst/>
          </a:prstGeom>
        </p:spPr>
        <p:txBody>
          <a:bodyPr vert="horz" wrap="square" lIns="91321" tIns="45661" rIns="91321" bIns="45661" numCol="1" anchor="t"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fr-FR"/>
          </a:p>
        </p:txBody>
      </p:sp>
      <p:sp>
        <p:nvSpPr>
          <p:cNvPr id="3" name="Espace réservé de la date 2"/>
          <p:cNvSpPr>
            <a:spLocks noGrp="1"/>
          </p:cNvSpPr>
          <p:nvPr>
            <p:ph type="dt" sz="quarter" idx="1"/>
          </p:nvPr>
        </p:nvSpPr>
        <p:spPr>
          <a:xfrm>
            <a:off x="5622925" y="0"/>
            <a:ext cx="4302125" cy="342900"/>
          </a:xfrm>
          <a:prstGeom prst="rect">
            <a:avLst/>
          </a:prstGeom>
        </p:spPr>
        <p:txBody>
          <a:bodyPr vert="horz" wrap="square" lIns="91321" tIns="45661" rIns="91321" bIns="45661" numCol="1" anchor="t"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9A42D938-DDE0-4EB7-9C6E-4D9B0D953D81}" type="datetime1">
              <a:rPr lang="fr-FR"/>
              <a:pPr>
                <a:defRPr/>
              </a:pPr>
              <a:t>08/12/2014</a:t>
            </a:fld>
            <a:endParaRPr lang="fr-FR"/>
          </a:p>
        </p:txBody>
      </p:sp>
      <p:sp>
        <p:nvSpPr>
          <p:cNvPr id="4" name="Espace réservé du pied de page 3"/>
          <p:cNvSpPr>
            <a:spLocks noGrp="1"/>
          </p:cNvSpPr>
          <p:nvPr>
            <p:ph type="ftr" sz="quarter" idx="2"/>
          </p:nvPr>
        </p:nvSpPr>
        <p:spPr>
          <a:xfrm>
            <a:off x="0" y="6513513"/>
            <a:ext cx="4302125" cy="342900"/>
          </a:xfrm>
          <a:prstGeom prst="rect">
            <a:avLst/>
          </a:prstGeom>
        </p:spPr>
        <p:txBody>
          <a:bodyPr vert="horz" wrap="square" lIns="91321" tIns="45661" rIns="91321" bIns="45661" numCol="1" anchor="b"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5622925" y="6513513"/>
            <a:ext cx="4302125" cy="342900"/>
          </a:xfrm>
          <a:prstGeom prst="rect">
            <a:avLst/>
          </a:prstGeom>
        </p:spPr>
        <p:txBody>
          <a:bodyPr vert="horz" wrap="square" lIns="91321" tIns="45661" rIns="91321" bIns="45661" numCol="1" anchor="b"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7B23AF8E-545F-4369-AA25-78549A17A91A}" type="slidenum">
              <a:rPr lang="fr-FR"/>
              <a:pPr>
                <a:defRPr/>
              </a:pPr>
              <a:t>‹N°›</a:t>
            </a:fld>
            <a:endParaRPr lang="fr-FR"/>
          </a:p>
        </p:txBody>
      </p:sp>
    </p:spTree>
    <p:extLst>
      <p:ext uri="{BB962C8B-B14F-4D97-AF65-F5344CB8AC3E}">
        <p14:creationId xmlns:p14="http://schemas.microsoft.com/office/powerpoint/2010/main" xmlns="" val="49960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342900"/>
          </a:xfrm>
          <a:prstGeom prst="rect">
            <a:avLst/>
          </a:prstGeom>
        </p:spPr>
        <p:txBody>
          <a:bodyPr vert="horz" wrap="square" lIns="91321" tIns="45661" rIns="91321" bIns="45661" numCol="1" anchor="t"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fr-FR"/>
          </a:p>
        </p:txBody>
      </p:sp>
      <p:sp>
        <p:nvSpPr>
          <p:cNvPr id="3" name="Espace réservé de la date 2"/>
          <p:cNvSpPr>
            <a:spLocks noGrp="1"/>
          </p:cNvSpPr>
          <p:nvPr>
            <p:ph type="dt" idx="1"/>
          </p:nvPr>
        </p:nvSpPr>
        <p:spPr>
          <a:xfrm>
            <a:off x="5622925" y="0"/>
            <a:ext cx="4302125" cy="342900"/>
          </a:xfrm>
          <a:prstGeom prst="rect">
            <a:avLst/>
          </a:prstGeom>
        </p:spPr>
        <p:txBody>
          <a:bodyPr vert="horz" wrap="square" lIns="91321" tIns="45661" rIns="91321" bIns="45661" numCol="1" anchor="t"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0A2EF9BB-DD3C-414F-A1CC-515159DD011A}" type="datetime1">
              <a:rPr lang="fr-FR"/>
              <a:pPr>
                <a:defRPr/>
              </a:pPr>
              <a:t>08/12/2014</a:t>
            </a:fld>
            <a:endParaRPr lang="fr-FR"/>
          </a:p>
        </p:txBody>
      </p:sp>
      <p:sp>
        <p:nvSpPr>
          <p:cNvPr id="4" name="Espace réservé de l'image des diapositives 3"/>
          <p:cNvSpPr>
            <a:spLocks noGrp="1" noRot="1" noChangeAspect="1"/>
          </p:cNvSpPr>
          <p:nvPr>
            <p:ph type="sldImg" idx="2"/>
          </p:nvPr>
        </p:nvSpPr>
        <p:spPr>
          <a:xfrm>
            <a:off x="3251200" y="515938"/>
            <a:ext cx="3424238" cy="2570162"/>
          </a:xfrm>
          <a:prstGeom prst="rect">
            <a:avLst/>
          </a:prstGeom>
          <a:noFill/>
          <a:ln w="12700">
            <a:solidFill>
              <a:prstClr val="black"/>
            </a:solidFill>
          </a:ln>
        </p:spPr>
        <p:txBody>
          <a:bodyPr vert="horz" wrap="square" lIns="91321" tIns="45661" rIns="91321" bIns="45661" numCol="1" anchor="ctr" anchorCtr="0" compatLnSpc="1">
            <a:prstTxWarp prst="textNoShape">
              <a:avLst/>
            </a:prstTxWarp>
          </a:bodyPr>
          <a:lstStyle/>
          <a:p>
            <a:pPr lvl="0"/>
            <a:endParaRPr lang="fr-FR" altLang="fr-FR" noProof="0" smtClean="0"/>
          </a:p>
        </p:txBody>
      </p:sp>
      <p:sp>
        <p:nvSpPr>
          <p:cNvPr id="5" name="Espace réservé des commentaires 4"/>
          <p:cNvSpPr>
            <a:spLocks noGrp="1"/>
          </p:cNvSpPr>
          <p:nvPr>
            <p:ph type="body" sz="quarter" idx="3"/>
          </p:nvPr>
        </p:nvSpPr>
        <p:spPr>
          <a:xfrm>
            <a:off x="992188" y="3257550"/>
            <a:ext cx="7942262" cy="3086100"/>
          </a:xfrm>
          <a:prstGeom prst="rect">
            <a:avLst/>
          </a:prstGeom>
        </p:spPr>
        <p:txBody>
          <a:bodyPr vert="horz" wrap="square" lIns="91321" tIns="45661" rIns="91321" bIns="45661" numCol="1" anchor="t" anchorCtr="0" compatLnSpc="1">
            <a:prstTxWarp prst="textNoShape">
              <a:avLst/>
            </a:prstTxWarp>
          </a:bodyPr>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6513513"/>
            <a:ext cx="4302125" cy="342900"/>
          </a:xfrm>
          <a:prstGeom prst="rect">
            <a:avLst/>
          </a:prstGeom>
        </p:spPr>
        <p:txBody>
          <a:bodyPr vert="horz" wrap="square" lIns="91321" tIns="45661" rIns="91321" bIns="45661" numCol="1" anchor="b"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5622925" y="6513513"/>
            <a:ext cx="4302125" cy="342900"/>
          </a:xfrm>
          <a:prstGeom prst="rect">
            <a:avLst/>
          </a:prstGeom>
        </p:spPr>
        <p:txBody>
          <a:bodyPr vert="horz" wrap="square" lIns="91321" tIns="45661" rIns="91321" bIns="45661" numCol="1" anchor="b"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6538BFD4-B907-4FBF-9EB5-67F7CB74DDCB}" type="slidenum">
              <a:rPr lang="fr-FR"/>
              <a:pPr>
                <a:defRPr/>
              </a:pPr>
              <a:t>‹N°›</a:t>
            </a:fld>
            <a:endParaRPr lang="fr-FR"/>
          </a:p>
        </p:txBody>
      </p:sp>
    </p:spTree>
    <p:extLst>
      <p:ext uri="{BB962C8B-B14F-4D97-AF65-F5344CB8AC3E}">
        <p14:creationId xmlns:p14="http://schemas.microsoft.com/office/powerpoint/2010/main" xmlns="" val="98130779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smtClean="0">
                <a:latin typeface="Arial" charset="0"/>
                <a:cs typeface="Arial" charset="0"/>
              </a:rPr>
              <a:t>Dans le cadre de cette organisation institutionnelle est née la semaine de la persévérance qui témoigne d’abord d’un esprit : le meilleur moyen de lutter contre le décrochage c’est de rester accroché</a:t>
            </a:r>
          </a:p>
          <a:p>
            <a:r>
              <a:rPr lang="fr-FR" sz="1200" dirty="0" smtClean="0">
                <a:latin typeface="Arial" charset="0"/>
                <a:cs typeface="Arial" charset="0"/>
              </a:rPr>
              <a:t>D’une démarche : c’est une démarche de communication </a:t>
            </a:r>
          </a:p>
          <a:p>
            <a:endParaRPr lang="fr-FR" sz="1200" dirty="0" smtClean="0">
              <a:latin typeface="Arial" charset="0"/>
              <a:cs typeface="Arial" charset="0"/>
            </a:endParaRPr>
          </a:p>
          <a:p>
            <a:r>
              <a:rPr lang="fr-FR" sz="1200" dirty="0" smtClean="0">
                <a:latin typeface="Arial" charset="0"/>
                <a:cs typeface="Arial" charset="0"/>
              </a:rPr>
              <a:t>C’est une fenêtre de communication, un point d’orgue mais bien sûr la lutte contre le décrochage ne se fait pas qu’une semaine par an</a:t>
            </a:r>
          </a:p>
          <a:p>
            <a:endParaRPr lang="en-US" dirty="0"/>
          </a:p>
        </p:txBody>
      </p:sp>
      <p:sp>
        <p:nvSpPr>
          <p:cNvPr id="4" name="Slide Number Placeholder 3"/>
          <p:cNvSpPr>
            <a:spLocks noGrp="1"/>
          </p:cNvSpPr>
          <p:nvPr>
            <p:ph type="sldNum" sz="quarter" idx="10"/>
          </p:nvPr>
        </p:nvSpPr>
        <p:spPr/>
        <p:txBody>
          <a:bodyPr/>
          <a:lstStyle/>
          <a:p>
            <a:pPr>
              <a:defRPr/>
            </a:pPr>
            <a:fld id="{6538BFD4-B907-4FBF-9EB5-67F7CB74DDCB}" type="slidenum">
              <a:rPr lang="fr-FR" smtClean="0"/>
              <a:pPr>
                <a:defRPr/>
              </a:pPr>
              <a:t>3</a:t>
            </a:fld>
            <a:endParaRPr lang="fr-FR" dirty="0"/>
          </a:p>
        </p:txBody>
      </p:sp>
    </p:spTree>
    <p:extLst>
      <p:ext uri="{BB962C8B-B14F-4D97-AF65-F5344CB8AC3E}">
        <p14:creationId xmlns:p14="http://schemas.microsoft.com/office/powerpoint/2010/main" xmlns="" val="118678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a:lstStyle/>
          <a:p>
            <a:r>
              <a:rPr lang="fr-FR" sz="1200" dirty="0" smtClean="0">
                <a:latin typeface="Arial" charset="0"/>
                <a:cs typeface="Arial" charset="0"/>
              </a:rPr>
              <a:t>On y retrouve plein de choses!!</a:t>
            </a:r>
          </a:p>
          <a:p>
            <a:r>
              <a:rPr lang="fr-FR" sz="1200" dirty="0" smtClean="0">
                <a:latin typeface="Arial" charset="0"/>
                <a:cs typeface="Arial" charset="0"/>
              </a:rPr>
              <a:t>De la lutte contre les violences au climat scolaire</a:t>
            </a:r>
          </a:p>
          <a:p>
            <a:r>
              <a:rPr lang="fr-FR" sz="1200" dirty="0" smtClean="0">
                <a:latin typeface="Arial" charset="0"/>
                <a:cs typeface="Arial" charset="0"/>
              </a:rPr>
              <a:t>De la question de l’évaluation scolaire à celle du socle…</a:t>
            </a:r>
          </a:p>
          <a:p>
            <a:endParaRPr lang="fr-FR" sz="1200" dirty="0" smtClean="0">
              <a:latin typeface="Arial" charset="0"/>
              <a:cs typeface="Arial" charset="0"/>
            </a:endParaRPr>
          </a:p>
          <a:p>
            <a:r>
              <a:rPr lang="fr-FR" sz="1200" dirty="0" smtClean="0">
                <a:latin typeface="Arial" charset="0"/>
                <a:cs typeface="Arial" charset="0"/>
              </a:rPr>
              <a:t>Nos secondes professionnelles à orientation progressive font partie de cette dynamique!</a:t>
            </a:r>
            <a:endParaRPr lang="fr-FR" sz="1200" dirty="0">
              <a:latin typeface="Arial" charset="0"/>
              <a:cs typeface="Arial" charset="0"/>
            </a:endParaRPr>
          </a:p>
        </p:txBody>
      </p:sp>
      <p:sp>
        <p:nvSpPr>
          <p:cNvPr id="27651" name="Espace réservé du numéro de diapositive 3"/>
          <p:cNvSpPr>
            <a:spLocks noGrp="1"/>
          </p:cNvSpPr>
          <p:nvPr>
            <p:ph type="sldNum" sz="quarter" idx="5"/>
          </p:nvPr>
        </p:nvSpPr>
        <p:spPr bwMode="auto">
          <a:noFill/>
          <a:ln>
            <a:miter lim="800000"/>
            <a:headEnd/>
            <a:tailEnd/>
          </a:ln>
        </p:spPr>
        <p:txBody>
          <a:bodyPr/>
          <a:lstStyle/>
          <a:p>
            <a:fld id="{BC58A206-AAD4-492A-AD43-78972F419D4E}" type="slidenum">
              <a:rPr lang="fr-FR" smtClean="0">
                <a:latin typeface="Calibri" pitchFamily="34" charset="0"/>
                <a:ea typeface="ＭＳ Ｐゴシック"/>
                <a:cs typeface="ＭＳ Ｐゴシック"/>
              </a:rPr>
              <a:pPr/>
              <a:t>4</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a:lstStyle/>
          <a:p>
            <a:r>
              <a:rPr lang="fr-FR" sz="1200" dirty="0" smtClean="0">
                <a:latin typeface="Arial" charset="0"/>
                <a:cs typeface="Arial" charset="0"/>
              </a:rPr>
              <a:t>Revenons sur l’esprit</a:t>
            </a:r>
          </a:p>
          <a:p>
            <a:r>
              <a:rPr lang="fr-FR" sz="1200" dirty="0" smtClean="0">
                <a:latin typeface="Arial" charset="0"/>
                <a:cs typeface="Arial" charset="0"/>
              </a:rPr>
              <a:t>Les propos de Mr </a:t>
            </a:r>
            <a:r>
              <a:rPr lang="fr-FR" sz="1200" noProof="0" dirty="0" err="1" smtClean="0">
                <a:latin typeface="Arial" charset="0"/>
                <a:cs typeface="Arial" charset="0"/>
              </a:rPr>
              <a:t>Duwoye</a:t>
            </a:r>
            <a:r>
              <a:rPr lang="fr-FR" sz="1200" dirty="0" smtClean="0">
                <a:latin typeface="Arial" charset="0"/>
                <a:cs typeface="Arial" charset="0"/>
              </a:rPr>
              <a:t> font écho à ceux de la circulaire de rentrée… Jean Paul Delahaye, Florence Robine… En tous les cas une convergence de propos autour d’une école bienveillante visant à développer un sentiment de réussite et l’estime de soi</a:t>
            </a:r>
          </a:p>
          <a:p>
            <a:endParaRPr lang="fr-FR" sz="1200" dirty="0" smtClean="0">
              <a:latin typeface="Arial" charset="0"/>
              <a:cs typeface="Arial" charset="0"/>
            </a:endParaRPr>
          </a:p>
          <a:p>
            <a:r>
              <a:rPr lang="fr-FR" sz="1200" dirty="0" smtClean="0">
                <a:latin typeface="Arial" charset="0"/>
                <a:cs typeface="Arial" charset="0"/>
              </a:rPr>
              <a:t>Je voudrais commencer mon propos par la phrase du recteur :</a:t>
            </a:r>
          </a:p>
          <a:p>
            <a:r>
              <a:rPr lang="fr-FR" sz="1200" dirty="0" smtClean="0">
                <a:latin typeface="Arial" charset="0"/>
                <a:cs typeface="Arial" charset="0"/>
              </a:rPr>
              <a:t>« Lutter contre le décrochage scolaire, c’est d’abord agir en amont. La prévention est essentielle. Accrocher les élèves au cœur de la classe ordinaire est le meilleur moyen de lutter contre le décrochage »</a:t>
            </a:r>
          </a:p>
          <a:p>
            <a:r>
              <a:rPr lang="fr-FR" sz="1200" dirty="0" smtClean="0">
                <a:latin typeface="Arial" charset="0"/>
                <a:cs typeface="Arial" charset="0"/>
              </a:rPr>
              <a:t>Bref, le meilleur moyen de lutter contre le décrochage, c’est de rester accroché.</a:t>
            </a:r>
          </a:p>
          <a:p>
            <a:r>
              <a:rPr lang="fr-FR" sz="1200" dirty="0" smtClean="0">
                <a:latin typeface="Arial" charset="0"/>
                <a:cs typeface="Arial" charset="0"/>
              </a:rPr>
              <a:t>Phrase initiatrice et fondatrice. Qui fonde un esprit, une démarche, des actions.</a:t>
            </a:r>
          </a:p>
          <a:p>
            <a:endParaRPr lang="fr-FR" sz="1200" dirty="0" smtClean="0">
              <a:latin typeface="Arial" charset="0"/>
              <a:cs typeface="Arial" charset="0"/>
            </a:endParaRPr>
          </a:p>
          <a:p>
            <a:pPr>
              <a:spcBef>
                <a:spcPct val="0"/>
              </a:spcBef>
            </a:pPr>
            <a:endParaRPr lang="fr-FR" dirty="0" smtClean="0">
              <a:ea typeface="ＭＳ Ｐゴシック"/>
              <a:cs typeface="ＭＳ Ｐゴシック"/>
            </a:endParaRPr>
          </a:p>
        </p:txBody>
      </p:sp>
      <p:sp>
        <p:nvSpPr>
          <p:cNvPr id="27651" name="Espace réservé du numéro de diapositive 3"/>
          <p:cNvSpPr>
            <a:spLocks noGrp="1"/>
          </p:cNvSpPr>
          <p:nvPr>
            <p:ph type="sldNum" sz="quarter" idx="5"/>
          </p:nvPr>
        </p:nvSpPr>
        <p:spPr bwMode="auto">
          <a:noFill/>
          <a:ln>
            <a:miter lim="800000"/>
            <a:headEnd/>
            <a:tailEnd/>
          </a:ln>
        </p:spPr>
        <p:txBody>
          <a:bodyPr/>
          <a:lstStyle/>
          <a:p>
            <a:fld id="{BC58A206-AAD4-492A-AD43-78972F419D4E}" type="slidenum">
              <a:rPr lang="fr-FR" smtClean="0">
                <a:latin typeface="Calibri" pitchFamily="34" charset="0"/>
                <a:ea typeface="ＭＳ Ｐゴシック"/>
                <a:cs typeface="ＭＳ Ｐゴシック"/>
              </a:rPr>
              <a:pPr/>
              <a:t>5</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a:lstStyle/>
          <a:p>
            <a:r>
              <a:rPr lang="fr-FR" sz="1200" dirty="0" smtClean="0">
                <a:latin typeface="Arial" charset="0"/>
                <a:cs typeface="Arial" charset="0"/>
              </a:rPr>
              <a:t>On y retrouve plein de choses!!</a:t>
            </a:r>
          </a:p>
          <a:p>
            <a:r>
              <a:rPr lang="fr-FR" sz="1200" dirty="0" smtClean="0">
                <a:latin typeface="Arial" charset="0"/>
                <a:cs typeface="Arial" charset="0"/>
              </a:rPr>
              <a:t>De la lutte contre les violences au climat scolaire</a:t>
            </a:r>
          </a:p>
          <a:p>
            <a:r>
              <a:rPr lang="fr-FR" sz="1200" dirty="0" smtClean="0">
                <a:latin typeface="Arial" charset="0"/>
                <a:cs typeface="Arial" charset="0"/>
              </a:rPr>
              <a:t>De la question de l’évaluation scolaire à celle du socle…</a:t>
            </a:r>
          </a:p>
          <a:p>
            <a:endParaRPr lang="fr-FR" sz="1200" dirty="0" smtClean="0">
              <a:latin typeface="Arial" charset="0"/>
              <a:cs typeface="Arial" charset="0"/>
            </a:endParaRPr>
          </a:p>
          <a:p>
            <a:r>
              <a:rPr lang="fr-FR" sz="1200" dirty="0" smtClean="0">
                <a:latin typeface="Arial" charset="0"/>
                <a:cs typeface="Arial" charset="0"/>
              </a:rPr>
              <a:t>Nos secondes professionnelles à orientation progressive font partie de cette dynamique!</a:t>
            </a:r>
            <a:endParaRPr lang="fr-FR" sz="1200" dirty="0">
              <a:latin typeface="Arial" charset="0"/>
              <a:cs typeface="Arial" charset="0"/>
            </a:endParaRPr>
          </a:p>
        </p:txBody>
      </p:sp>
      <p:sp>
        <p:nvSpPr>
          <p:cNvPr id="27651" name="Espace réservé du numéro de diapositive 3"/>
          <p:cNvSpPr>
            <a:spLocks noGrp="1"/>
          </p:cNvSpPr>
          <p:nvPr>
            <p:ph type="sldNum" sz="quarter" idx="5"/>
          </p:nvPr>
        </p:nvSpPr>
        <p:spPr bwMode="auto">
          <a:noFill/>
          <a:ln>
            <a:miter lim="800000"/>
            <a:headEnd/>
            <a:tailEnd/>
          </a:ln>
        </p:spPr>
        <p:txBody>
          <a:bodyPr/>
          <a:lstStyle/>
          <a:p>
            <a:fld id="{BC58A206-AAD4-492A-AD43-78972F419D4E}" type="slidenum">
              <a:rPr lang="fr-FR" smtClean="0">
                <a:latin typeface="Calibri" pitchFamily="34" charset="0"/>
                <a:ea typeface="ＭＳ Ｐゴシック"/>
                <a:cs typeface="ＭＳ Ｐゴシック"/>
              </a:rPr>
              <a:pPr/>
              <a:t>6</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a:lstStyle/>
          <a:p>
            <a:r>
              <a:rPr lang="fr-FR" sz="1200" dirty="0" smtClean="0">
                <a:latin typeface="Arial" charset="0"/>
                <a:cs typeface="Arial" charset="0"/>
              </a:rPr>
              <a:t>On y retrouve plein de choses!!</a:t>
            </a:r>
          </a:p>
          <a:p>
            <a:r>
              <a:rPr lang="fr-FR" sz="1200" dirty="0" smtClean="0">
                <a:latin typeface="Arial" charset="0"/>
                <a:cs typeface="Arial" charset="0"/>
              </a:rPr>
              <a:t>De la lutte contre les violences au climat scolaire</a:t>
            </a:r>
          </a:p>
          <a:p>
            <a:r>
              <a:rPr lang="fr-FR" sz="1200" dirty="0" smtClean="0">
                <a:latin typeface="Arial" charset="0"/>
                <a:cs typeface="Arial" charset="0"/>
              </a:rPr>
              <a:t>De la question de l’évaluation scolaire à celle du socle…</a:t>
            </a:r>
          </a:p>
          <a:p>
            <a:endParaRPr lang="fr-FR" sz="1200" dirty="0" smtClean="0">
              <a:latin typeface="Arial" charset="0"/>
              <a:cs typeface="Arial" charset="0"/>
            </a:endParaRPr>
          </a:p>
          <a:p>
            <a:r>
              <a:rPr lang="fr-FR" sz="1200" dirty="0" smtClean="0">
                <a:latin typeface="Arial" charset="0"/>
                <a:cs typeface="Arial" charset="0"/>
              </a:rPr>
              <a:t>Nos secondes professionnelles à orientation progressive font partie de cette dynamique!</a:t>
            </a:r>
            <a:endParaRPr lang="fr-FR" sz="1200" dirty="0">
              <a:latin typeface="Arial" charset="0"/>
              <a:cs typeface="Arial" charset="0"/>
            </a:endParaRPr>
          </a:p>
        </p:txBody>
      </p:sp>
      <p:sp>
        <p:nvSpPr>
          <p:cNvPr id="27651" name="Espace réservé du numéro de diapositive 3"/>
          <p:cNvSpPr>
            <a:spLocks noGrp="1"/>
          </p:cNvSpPr>
          <p:nvPr>
            <p:ph type="sldNum" sz="quarter" idx="5"/>
          </p:nvPr>
        </p:nvSpPr>
        <p:spPr bwMode="auto">
          <a:noFill/>
          <a:ln>
            <a:miter lim="800000"/>
            <a:headEnd/>
            <a:tailEnd/>
          </a:ln>
        </p:spPr>
        <p:txBody>
          <a:bodyPr/>
          <a:lstStyle/>
          <a:p>
            <a:fld id="{BC58A206-AAD4-492A-AD43-78972F419D4E}" type="slidenum">
              <a:rPr lang="fr-FR" smtClean="0">
                <a:latin typeface="Calibri" pitchFamily="34" charset="0"/>
                <a:ea typeface="ＭＳ Ｐゴシック"/>
                <a:cs typeface="ＭＳ Ｐゴシック"/>
              </a:rPr>
              <a:pPr/>
              <a:t>7</a:t>
            </a:fld>
            <a:endParaRPr lang="fr-FR" smtClean="0">
              <a:latin typeface="Calibri"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0" name="Espace réservé des commentaires 2"/>
          <p:cNvSpPr>
            <a:spLocks noGrp="1"/>
          </p:cNvSpPr>
          <p:nvPr>
            <p:ph type="body" idx="1"/>
          </p:nvPr>
        </p:nvSpPr>
        <p:spPr bwMode="auto">
          <a:noFill/>
        </p:spPr>
        <p:txBody>
          <a:bodyPr/>
          <a:lstStyle/>
          <a:p>
            <a:pPr>
              <a:spcBef>
                <a:spcPct val="0"/>
              </a:spcBef>
            </a:pPr>
            <a:endParaRPr lang="fr-FR" smtClean="0">
              <a:ea typeface="ＭＳ Ｐゴシック"/>
              <a:cs typeface="ＭＳ Ｐゴシック"/>
            </a:endParaRPr>
          </a:p>
        </p:txBody>
      </p:sp>
      <p:sp>
        <p:nvSpPr>
          <p:cNvPr id="27651" name="Espace réservé du numéro de diapositive 3"/>
          <p:cNvSpPr>
            <a:spLocks noGrp="1"/>
          </p:cNvSpPr>
          <p:nvPr>
            <p:ph type="sldNum" sz="quarter" idx="5"/>
          </p:nvPr>
        </p:nvSpPr>
        <p:spPr bwMode="auto">
          <a:noFill/>
          <a:ln>
            <a:miter lim="800000"/>
            <a:headEnd/>
            <a:tailEnd/>
          </a:ln>
        </p:spPr>
        <p:txBody>
          <a:bodyPr/>
          <a:lstStyle/>
          <a:p>
            <a:fld id="{BC58A206-AAD4-492A-AD43-78972F419D4E}" type="slidenum">
              <a:rPr lang="fr-FR" smtClean="0">
                <a:latin typeface="Calibri" pitchFamily="34" charset="0"/>
                <a:ea typeface="ＭＳ Ｐゴシック"/>
                <a:cs typeface="ＭＳ Ｐゴシック"/>
              </a:rPr>
              <a:pPr/>
              <a:t>13</a:t>
            </a:fld>
            <a:endParaRPr lang="fr-FR" smtClean="0">
              <a:latin typeface="Calibri" pitchFamily="34"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A03DC28F-8063-481B-B37B-6116E2490594}" type="datetime1">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6" name="Espace réservé du numéro de diapositive 5"/>
          <p:cNvSpPr>
            <a:spLocks noGrp="1"/>
          </p:cNvSpPr>
          <p:nvPr>
            <p:ph type="sldNum" sz="quarter" idx="12"/>
          </p:nvPr>
        </p:nvSpPr>
        <p:spPr/>
        <p:txBody>
          <a:bodyPr/>
          <a:lstStyle>
            <a:lvl1pPr>
              <a:defRPr/>
            </a:lvl1pPr>
          </a:lstStyle>
          <a:p>
            <a:pPr>
              <a:defRPr/>
            </a:pPr>
            <a:fld id="{D6D7FF4B-D50E-433B-B130-9435DE12D97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75856D24-6043-49CF-949A-E0567DBB3CEC}" type="datetime1">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6" name="Espace réservé du numéro de diapositive 5"/>
          <p:cNvSpPr>
            <a:spLocks noGrp="1"/>
          </p:cNvSpPr>
          <p:nvPr>
            <p:ph type="sldNum" sz="quarter" idx="12"/>
          </p:nvPr>
        </p:nvSpPr>
        <p:spPr/>
        <p:txBody>
          <a:bodyPr/>
          <a:lstStyle>
            <a:lvl1pPr>
              <a:defRPr/>
            </a:lvl1pPr>
          </a:lstStyle>
          <a:p>
            <a:pPr>
              <a:defRPr/>
            </a:pPr>
            <a:fld id="{BA70AE67-4259-478B-AA29-3ACBB5D2F670}"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B38B1A4-1B47-4C4B-94E5-7EC40AC26DD0}" type="datetime1">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6" name="Espace réservé du numéro de diapositive 5"/>
          <p:cNvSpPr>
            <a:spLocks noGrp="1"/>
          </p:cNvSpPr>
          <p:nvPr>
            <p:ph type="sldNum" sz="quarter" idx="12"/>
          </p:nvPr>
        </p:nvSpPr>
        <p:spPr/>
        <p:txBody>
          <a:bodyPr/>
          <a:lstStyle>
            <a:lvl1pPr>
              <a:defRPr/>
            </a:lvl1pPr>
          </a:lstStyle>
          <a:p>
            <a:pPr>
              <a:defRPr/>
            </a:pPr>
            <a:fld id="{4A86D74B-7730-4E10-BBF1-B485B1FBC1D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8C0174D-E4B2-4D6C-A274-AC47B3C26ACE}" type="datetime1">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6" name="Espace réservé du numéro de diapositive 5"/>
          <p:cNvSpPr>
            <a:spLocks noGrp="1"/>
          </p:cNvSpPr>
          <p:nvPr>
            <p:ph type="sldNum" sz="quarter" idx="12"/>
          </p:nvPr>
        </p:nvSpPr>
        <p:spPr/>
        <p:txBody>
          <a:bodyPr/>
          <a:lstStyle>
            <a:lvl1pPr>
              <a:defRPr/>
            </a:lvl1pPr>
          </a:lstStyle>
          <a:p>
            <a:pPr>
              <a:defRPr/>
            </a:pPr>
            <a:fld id="{8310376C-858D-414E-A9EC-E963983A11CD}"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B7D99D7-E879-4ECB-ADB4-EFC990E51DE8}" type="datetime1">
              <a:rPr lang="fr-FR"/>
              <a:pPr>
                <a:defRPr/>
              </a:pPr>
              <a:t>08/12/2014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6" name="Espace réservé du numéro de diapositive 5"/>
          <p:cNvSpPr>
            <a:spLocks noGrp="1"/>
          </p:cNvSpPr>
          <p:nvPr>
            <p:ph type="sldNum" sz="quarter" idx="12"/>
          </p:nvPr>
        </p:nvSpPr>
        <p:spPr/>
        <p:txBody>
          <a:bodyPr/>
          <a:lstStyle>
            <a:lvl1pPr>
              <a:defRPr/>
            </a:lvl1pPr>
          </a:lstStyle>
          <a:p>
            <a:pPr>
              <a:defRPr/>
            </a:pPr>
            <a:fld id="{FC21007E-908A-4506-AF33-1404EE24828A}"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21E7F789-FEDF-46BC-B1AA-B90DDF16929A}" type="datetime1">
              <a:rPr lang="fr-FR"/>
              <a:pPr>
                <a:defRPr/>
              </a:pPr>
              <a:t>08/12/2014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7" name="Espace réservé du numéro de diapositive 5"/>
          <p:cNvSpPr>
            <a:spLocks noGrp="1"/>
          </p:cNvSpPr>
          <p:nvPr>
            <p:ph type="sldNum" sz="quarter" idx="12"/>
          </p:nvPr>
        </p:nvSpPr>
        <p:spPr/>
        <p:txBody>
          <a:bodyPr/>
          <a:lstStyle>
            <a:lvl1pPr>
              <a:defRPr/>
            </a:lvl1pPr>
          </a:lstStyle>
          <a:p>
            <a:pPr>
              <a:defRPr/>
            </a:pPr>
            <a:fld id="{F11903BE-1153-42A9-A11E-BBD2DE0D49B8}"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240FC7A-64CB-4039-9950-22522DC03521}" type="datetime1">
              <a:rPr lang="fr-FR"/>
              <a:pPr>
                <a:defRPr/>
              </a:pPr>
              <a:t>08/12/2014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9" name="Espace réservé du numéro de diapositive 5"/>
          <p:cNvSpPr>
            <a:spLocks noGrp="1"/>
          </p:cNvSpPr>
          <p:nvPr>
            <p:ph type="sldNum" sz="quarter" idx="12"/>
          </p:nvPr>
        </p:nvSpPr>
        <p:spPr/>
        <p:txBody>
          <a:bodyPr/>
          <a:lstStyle>
            <a:lvl1pPr>
              <a:defRPr/>
            </a:lvl1pPr>
          </a:lstStyle>
          <a:p>
            <a:pPr>
              <a:defRPr/>
            </a:pPr>
            <a:fld id="{811DA592-14C1-4BF8-BDF2-9EEE428EFD20}"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35542FF-0441-4137-BECD-1090A2B65686}" type="datetime1">
              <a:rPr lang="fr-FR"/>
              <a:pPr>
                <a:defRPr/>
              </a:pPr>
              <a:t>08/12/2014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5" name="Espace réservé du numéro de diapositive 5"/>
          <p:cNvSpPr>
            <a:spLocks noGrp="1"/>
          </p:cNvSpPr>
          <p:nvPr>
            <p:ph type="sldNum" sz="quarter" idx="12"/>
          </p:nvPr>
        </p:nvSpPr>
        <p:spPr/>
        <p:txBody>
          <a:bodyPr/>
          <a:lstStyle>
            <a:lvl1pPr>
              <a:defRPr/>
            </a:lvl1pPr>
          </a:lstStyle>
          <a:p>
            <a:pPr>
              <a:defRPr/>
            </a:pPr>
            <a:fld id="{EFA2DA93-8E77-40F5-AA12-F7EA50C78008}"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1BAF3AD-7AB6-4DF6-89F3-2C83340B2000}" type="datetime1">
              <a:rPr lang="fr-FR"/>
              <a:pPr>
                <a:defRPr/>
              </a:pPr>
              <a:t>08/12/2014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4" name="Espace réservé du numéro de diapositive 5"/>
          <p:cNvSpPr>
            <a:spLocks noGrp="1"/>
          </p:cNvSpPr>
          <p:nvPr>
            <p:ph type="sldNum" sz="quarter" idx="12"/>
          </p:nvPr>
        </p:nvSpPr>
        <p:spPr/>
        <p:txBody>
          <a:bodyPr/>
          <a:lstStyle>
            <a:lvl1pPr>
              <a:defRPr/>
            </a:lvl1pPr>
          </a:lstStyle>
          <a:p>
            <a:pPr>
              <a:defRPr/>
            </a:pPr>
            <a:fld id="{82312F43-92F3-4D25-A5AF-90D345C3D3E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B8B01CF-9263-48E9-94D7-C6783F1907C2}" type="datetime1">
              <a:rPr lang="fr-FR"/>
              <a:pPr>
                <a:defRPr/>
              </a:pPr>
              <a:t>08/12/2014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7" name="Espace réservé du numéro de diapositive 5"/>
          <p:cNvSpPr>
            <a:spLocks noGrp="1"/>
          </p:cNvSpPr>
          <p:nvPr>
            <p:ph type="sldNum" sz="quarter" idx="12"/>
          </p:nvPr>
        </p:nvSpPr>
        <p:spPr/>
        <p:txBody>
          <a:bodyPr/>
          <a:lstStyle>
            <a:lvl1pPr>
              <a:defRPr/>
            </a:lvl1pPr>
          </a:lstStyle>
          <a:p>
            <a:pPr>
              <a:defRPr/>
            </a:pPr>
            <a:fld id="{3110279B-4843-4A51-91A9-825E4A561EA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5EABA7-A9C5-487B-BB52-970C69912EBD}" type="datetime1">
              <a:rPr lang="fr-FR"/>
              <a:pPr>
                <a:defRPr/>
              </a:pPr>
              <a:t>08/12/2014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Support de la réunion du 1er octobre - v3.pptx</a:t>
            </a:r>
          </a:p>
        </p:txBody>
      </p:sp>
      <p:sp>
        <p:nvSpPr>
          <p:cNvPr id="7" name="Espace réservé du numéro de diapositive 5"/>
          <p:cNvSpPr>
            <a:spLocks noGrp="1"/>
          </p:cNvSpPr>
          <p:nvPr>
            <p:ph type="sldNum" sz="quarter" idx="12"/>
          </p:nvPr>
        </p:nvSpPr>
        <p:spPr/>
        <p:txBody>
          <a:bodyPr/>
          <a:lstStyle>
            <a:lvl1pPr>
              <a:defRPr/>
            </a:lvl1pPr>
          </a:lstStyle>
          <a:p>
            <a:pPr>
              <a:defRPr/>
            </a:pPr>
            <a:fld id="{970DBA86-FF62-40D2-8601-0AD3D2550E6D}"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ea typeface="ＭＳ Ｐゴシック" pitchFamily="4" charset="-128"/>
                <a:cs typeface="+mn-cs"/>
              </a:defRPr>
            </a:lvl1pPr>
          </a:lstStyle>
          <a:p>
            <a:pPr>
              <a:defRPr/>
            </a:pPr>
            <a:fld id="{70BFA0ED-5B39-4F86-8E4A-9C227A118310}" type="datetime1">
              <a:rPr lang="fr-FR"/>
              <a:pPr>
                <a:defRPr/>
              </a:pPr>
              <a:t>08/12/2014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4" charset="0"/>
                <a:ea typeface="ＭＳ Ｐゴシック" pitchFamily="4" charset="-128"/>
                <a:cs typeface="+mn-cs"/>
              </a:defRPr>
            </a:lvl1pPr>
          </a:lstStyle>
          <a:p>
            <a:pPr>
              <a:defRPr/>
            </a:pPr>
            <a:r>
              <a:rPr lang="fr-FR"/>
              <a:t>Support de la réunion du 1er octobre - v3.pptx</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ea typeface="ＭＳ Ｐゴシック" pitchFamily="4" charset="-128"/>
                <a:cs typeface="+mn-cs"/>
              </a:defRPr>
            </a:lvl1pPr>
          </a:lstStyle>
          <a:p>
            <a:pPr>
              <a:defRPr/>
            </a:pPr>
            <a:fld id="{51C4E17D-1F21-4484-A13E-2FF1DC3057B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1.xml"/><Relationship Id="rId4"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lachepaslecole.ac-versailles.f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lachepaslecole.ac-versailles.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lachepaslecole.ac-versailles.fr"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jpeg"/><Relationship Id="rId3" Type="http://schemas.openxmlformats.org/officeDocument/2006/relationships/tags" Target="../tags/tag3.xml"/><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jpeg"/><Relationship Id="rId5" Type="http://schemas.openxmlformats.org/officeDocument/2006/relationships/tags" Target="../tags/tag5.xml"/><Relationship Id="rId10" Type="http://schemas.openxmlformats.org/officeDocument/2006/relationships/image" Target="../media/image9.jpe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183188" y="908050"/>
            <a:ext cx="3492500" cy="4603750"/>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ea typeface="ＭＳ Ｐゴシック" pitchFamily="4" charset="-128"/>
            </a:endParaRPr>
          </a:p>
        </p:txBody>
      </p:sp>
      <p:sp>
        <p:nvSpPr>
          <p:cNvPr id="15362" name="Titre 1"/>
          <p:cNvSpPr>
            <a:spLocks noGrp="1"/>
          </p:cNvSpPr>
          <p:nvPr>
            <p:ph type="title"/>
          </p:nvPr>
        </p:nvSpPr>
        <p:spPr>
          <a:xfrm>
            <a:off x="5364163" y="1341438"/>
            <a:ext cx="3386137" cy="3455987"/>
          </a:xfrm>
        </p:spPr>
        <p:txBody>
          <a:bodyPr anchorCtr="1"/>
          <a:lstStyle/>
          <a:p>
            <a:pPr eaLnBrk="1" hangingPunct="1"/>
            <a:r>
              <a:rPr lang="fr-FR" sz="2800" b="1" dirty="0" smtClean="0">
                <a:solidFill>
                  <a:srgbClr val="604A7B"/>
                </a:solidFill>
                <a:ea typeface="ＭＳ Ｐゴシック"/>
                <a:cs typeface="ＭＳ Ｐゴシック"/>
              </a:rPr>
              <a:t>Présentation de la semaine de la persévérance scolaire</a:t>
            </a:r>
            <a:br>
              <a:rPr lang="fr-FR" sz="2800" b="1" dirty="0" smtClean="0">
                <a:solidFill>
                  <a:srgbClr val="604A7B"/>
                </a:solidFill>
                <a:ea typeface="ＭＳ Ｐゴシック"/>
                <a:cs typeface="ＭＳ Ｐゴシック"/>
              </a:rPr>
            </a:br>
            <a:r>
              <a:rPr lang="fr-FR" sz="2800" b="1" dirty="0" smtClean="0">
                <a:solidFill>
                  <a:srgbClr val="604A7B"/>
                </a:solidFill>
                <a:ea typeface="ＭＳ Ｐゴシック"/>
                <a:cs typeface="ＭＳ Ｐゴシック"/>
              </a:rPr>
              <a:t/>
            </a:r>
            <a:br>
              <a:rPr lang="fr-FR" sz="2800" b="1" dirty="0" smtClean="0">
                <a:solidFill>
                  <a:srgbClr val="604A7B"/>
                </a:solidFill>
                <a:ea typeface="ＭＳ Ｐゴシック"/>
                <a:cs typeface="ＭＳ Ｐゴシック"/>
              </a:rPr>
            </a:br>
            <a:endParaRPr lang="fr-FR" sz="2400" b="1" dirty="0" smtClean="0">
              <a:solidFill>
                <a:srgbClr val="0D0D0D"/>
              </a:solidFill>
              <a:ea typeface="ＭＳ Ｐゴシック"/>
              <a:cs typeface="ＭＳ Ｐゴシック"/>
            </a:endParaRPr>
          </a:p>
        </p:txBody>
      </p:sp>
      <p:sp>
        <p:nvSpPr>
          <p:cNvPr id="15363" name="ZoneTexte 4"/>
          <p:cNvSpPr txBox="1">
            <a:spLocks noChangeArrowheads="1"/>
          </p:cNvSpPr>
          <p:nvPr/>
        </p:nvSpPr>
        <p:spPr bwMode="auto">
          <a:xfrm>
            <a:off x="5867400" y="4800600"/>
            <a:ext cx="2736850" cy="369888"/>
          </a:xfrm>
          <a:prstGeom prst="rect">
            <a:avLst/>
          </a:prstGeom>
          <a:noFill/>
          <a:ln w="9525">
            <a:noFill/>
            <a:miter lim="800000"/>
            <a:headEnd/>
            <a:tailEnd/>
          </a:ln>
        </p:spPr>
        <p:txBody>
          <a:bodyPr>
            <a:spAutoFit/>
          </a:bodyPr>
          <a:lstStyle/>
          <a:p>
            <a:pPr algn="r"/>
            <a:r>
              <a:rPr lang="fr-FR" sz="1800" b="1" dirty="0" smtClean="0">
                <a:solidFill>
                  <a:srgbClr val="0D0D0D"/>
                </a:solidFill>
                <a:latin typeface="Calibri" pitchFamily="34" charset="0"/>
              </a:rPr>
              <a:t>13 octobre </a:t>
            </a:r>
            <a:r>
              <a:rPr lang="fr-FR" sz="1800" b="1" dirty="0">
                <a:solidFill>
                  <a:srgbClr val="0D0D0D"/>
                </a:solidFill>
                <a:latin typeface="Calibri" pitchFamily="34" charset="0"/>
              </a:rPr>
              <a:t>2014</a:t>
            </a:r>
            <a:endParaRPr lang="fr-FR" sz="1800" dirty="0">
              <a:latin typeface="Calibri" pitchFamily="34" charset="0"/>
            </a:endParaRPr>
          </a:p>
        </p:txBody>
      </p:sp>
      <p:sp>
        <p:nvSpPr>
          <p:cNvPr id="7" name="Forme en L 6"/>
          <p:cNvSpPr/>
          <p:nvPr/>
        </p:nvSpPr>
        <p:spPr bwMode="auto">
          <a:xfrm rot="5400000">
            <a:off x="5219700" y="836613"/>
            <a:ext cx="720725" cy="863600"/>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ea typeface="ＭＳ Ｐゴシック" pitchFamily="4" charset="-128"/>
            </a:endParaRPr>
          </a:p>
        </p:txBody>
      </p:sp>
      <p:pic>
        <p:nvPicPr>
          <p:cNvPr id="15365" name="Picture 2"/>
          <p:cNvPicPr>
            <a:picLocks noChangeAspect="1" noChangeArrowheads="1"/>
          </p:cNvPicPr>
          <p:nvPr/>
        </p:nvPicPr>
        <p:blipFill>
          <a:blip r:embed="rId2"/>
          <a:srcRect l="24907" t="33093" r="54900" b="21625"/>
          <a:stretch>
            <a:fillRect/>
          </a:stretch>
        </p:blipFill>
        <p:spPr bwMode="auto">
          <a:xfrm>
            <a:off x="7831138" y="6021388"/>
            <a:ext cx="628650" cy="792162"/>
          </a:xfrm>
          <a:prstGeom prst="rect">
            <a:avLst/>
          </a:prstGeom>
          <a:noFill/>
          <a:ln w="9525">
            <a:noFill/>
            <a:miter lim="800000"/>
            <a:headEnd/>
            <a:tailEnd/>
          </a:ln>
        </p:spPr>
      </p:pic>
      <p:sp>
        <p:nvSpPr>
          <p:cNvPr id="15366" name="Espace réservé du numéro de diapositive 9"/>
          <p:cNvSpPr>
            <a:spLocks noGrp="1"/>
          </p:cNvSpPr>
          <p:nvPr>
            <p:ph type="sldNum" sz="quarter" idx="12"/>
          </p:nvPr>
        </p:nvSpPr>
        <p:spPr bwMode="auto">
          <a:noFill/>
          <a:ln>
            <a:miter lim="800000"/>
            <a:headEnd/>
            <a:tailEnd/>
          </a:ln>
        </p:spPr>
        <p:txBody>
          <a:bodyPr/>
          <a:lstStyle/>
          <a:p>
            <a:fld id="{496E20D2-20EB-4B04-AE2C-637CB5D34207}" type="slidenum">
              <a:rPr lang="fr-FR" smtClean="0">
                <a:latin typeface="Calibri" pitchFamily="34" charset="0"/>
                <a:ea typeface="ＭＳ Ｐゴシック"/>
                <a:cs typeface="ＭＳ Ｐゴシック"/>
              </a:rPr>
              <a:pPr/>
              <a:t>1</a:t>
            </a:fld>
            <a:endParaRPr lang="fr-FR" smtClean="0">
              <a:latin typeface="Calibri" pitchFamily="34" charset="0"/>
              <a:ea typeface="ＭＳ Ｐゴシック"/>
              <a:cs typeface="ＭＳ Ｐゴシック"/>
            </a:endParaRPr>
          </a:p>
        </p:txBody>
      </p:sp>
      <p:pic>
        <p:nvPicPr>
          <p:cNvPr id="15367" name="Picture 2" descr="SPIP"/>
          <p:cNvPicPr>
            <a:picLocks noChangeAspect="1" noChangeArrowheads="1"/>
          </p:cNvPicPr>
          <p:nvPr/>
        </p:nvPicPr>
        <p:blipFill>
          <a:blip r:embed="rId3"/>
          <a:srcRect/>
          <a:stretch>
            <a:fillRect/>
          </a:stretch>
        </p:blipFill>
        <p:spPr bwMode="auto">
          <a:xfrm>
            <a:off x="4067175" y="6042025"/>
            <a:ext cx="1524000" cy="628650"/>
          </a:xfrm>
          <a:prstGeom prst="rect">
            <a:avLst/>
          </a:prstGeom>
          <a:noFill/>
          <a:ln w="9525">
            <a:noFill/>
            <a:miter lim="800000"/>
            <a:headEnd/>
            <a:tailEnd/>
          </a:ln>
        </p:spPr>
      </p:pic>
      <p:pic>
        <p:nvPicPr>
          <p:cNvPr id="15369" name="Picture 10" descr="Logo FSE 1.jpg"/>
          <p:cNvPicPr>
            <a:picLocks noChangeAspect="1"/>
          </p:cNvPicPr>
          <p:nvPr/>
        </p:nvPicPr>
        <p:blipFill>
          <a:blip r:embed="rId4"/>
          <a:srcRect/>
          <a:stretch>
            <a:fillRect/>
          </a:stretch>
        </p:blipFill>
        <p:spPr bwMode="auto">
          <a:xfrm>
            <a:off x="5756275" y="6049963"/>
            <a:ext cx="962025" cy="612775"/>
          </a:xfrm>
          <a:prstGeom prst="rect">
            <a:avLst/>
          </a:prstGeom>
          <a:noFill/>
          <a:ln w="9525">
            <a:noFill/>
            <a:miter lim="800000"/>
            <a:headEnd/>
            <a:tailEnd/>
          </a:ln>
        </p:spPr>
      </p:pic>
      <p:pic>
        <p:nvPicPr>
          <p:cNvPr id="15370" name="Picture 11" descr="Logo FSE 2.jpg"/>
          <p:cNvPicPr>
            <a:picLocks noChangeAspect="1"/>
          </p:cNvPicPr>
          <p:nvPr/>
        </p:nvPicPr>
        <p:blipFill>
          <a:blip r:embed="rId5"/>
          <a:srcRect/>
          <a:stretch>
            <a:fillRect/>
          </a:stretch>
        </p:blipFill>
        <p:spPr bwMode="auto">
          <a:xfrm>
            <a:off x="6881813" y="6049963"/>
            <a:ext cx="785812" cy="612775"/>
          </a:xfrm>
          <a:prstGeom prst="rect">
            <a:avLst/>
          </a:prstGeom>
          <a:noFill/>
          <a:ln w="9525">
            <a:noFill/>
            <a:miter lim="800000"/>
            <a:headEnd/>
            <a:tailEnd/>
          </a:ln>
        </p:spPr>
      </p:pic>
      <p:pic>
        <p:nvPicPr>
          <p:cNvPr id="1031" name="Picture 7"/>
          <p:cNvPicPr>
            <a:picLocks noChangeAspect="1" noChangeArrowheads="1"/>
          </p:cNvPicPr>
          <p:nvPr/>
        </p:nvPicPr>
        <p:blipFill>
          <a:blip r:embed="rId6"/>
          <a:srcRect/>
          <a:stretch>
            <a:fillRect/>
          </a:stretch>
        </p:blipFill>
        <p:spPr bwMode="auto">
          <a:xfrm>
            <a:off x="857224" y="2214554"/>
            <a:ext cx="3333555" cy="1925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latin typeface="+mj-lt"/>
              <a:ea typeface="ＭＳ Ｐゴシック" pitchFamily="4" charset="-128"/>
            </a:endParaRPr>
          </a:p>
        </p:txBody>
      </p:sp>
      <p:sp>
        <p:nvSpPr>
          <p:cNvPr id="20482" name="Titre 1"/>
          <p:cNvSpPr>
            <a:spLocks noGrp="1"/>
          </p:cNvSpPr>
          <p:nvPr>
            <p:ph type="ctrTitle"/>
          </p:nvPr>
        </p:nvSpPr>
        <p:spPr>
          <a:xfrm>
            <a:off x="245020" y="233363"/>
            <a:ext cx="8820150" cy="674687"/>
          </a:xfrm>
        </p:spPr>
        <p:txBody>
          <a:bodyPr/>
          <a:lstStyle/>
          <a:p>
            <a:pPr algn="l"/>
            <a:r>
              <a:rPr lang="fr-FR" sz="2000" b="1" dirty="0" smtClean="0">
                <a:solidFill>
                  <a:srgbClr val="604A7B"/>
                </a:solidFill>
                <a:ea typeface="ＭＳ Ｐゴシック"/>
                <a:cs typeface="ＭＳ Ｐゴシック"/>
              </a:rPr>
              <a:t>La semaine de la persévérance scolaire répond à de nombreux besoins des élèves et de leurs parents, des enseignants, et des partenaires de l’éducation nationale</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latin typeface="+mj-lt"/>
              <a:ea typeface="ＭＳ Ｐゴシック" pitchFamily="4" charset="-128"/>
            </a:endParaRPr>
          </a:p>
        </p:txBody>
      </p:sp>
      <p:sp>
        <p:nvSpPr>
          <p:cNvPr id="20484" name="Espace réservé du numéro de diapositive 7"/>
          <p:cNvSpPr>
            <a:spLocks noGrp="1"/>
          </p:cNvSpPr>
          <p:nvPr>
            <p:ph type="sldNum" sz="quarter" idx="12"/>
          </p:nvPr>
        </p:nvSpPr>
        <p:spPr bwMode="auto">
          <a:noFill/>
          <a:ln>
            <a:miter lim="800000"/>
            <a:headEnd/>
            <a:tailEnd/>
          </a:ln>
        </p:spPr>
        <p:txBody>
          <a:bodyPr/>
          <a:lstStyle/>
          <a:p>
            <a:fld id="{875F4C06-CF98-4806-ADB9-ECDCB9ECAFC7}" type="slidenum">
              <a:rPr lang="fr-FR" smtClean="0">
                <a:latin typeface="+mj-lt"/>
                <a:ea typeface="ＭＳ Ｐゴシック"/>
                <a:cs typeface="ＭＳ Ｐゴシック"/>
              </a:rPr>
              <a:pPr/>
              <a:t>10</a:t>
            </a:fld>
            <a:endParaRPr lang="fr-FR" smtClean="0">
              <a:latin typeface="+mj-lt"/>
              <a:ea typeface="ＭＳ Ｐゴシック"/>
              <a:cs typeface="ＭＳ Ｐゴシック"/>
            </a:endParaRPr>
          </a:p>
        </p:txBody>
      </p:sp>
      <p:sp>
        <p:nvSpPr>
          <p:cNvPr id="20485" name="Rectangle 12"/>
          <p:cNvSpPr>
            <a:spLocks noChangeArrowheads="1"/>
          </p:cNvSpPr>
          <p:nvPr/>
        </p:nvSpPr>
        <p:spPr bwMode="auto">
          <a:xfrm>
            <a:off x="250825" y="1125538"/>
            <a:ext cx="4176713" cy="2706687"/>
          </a:xfrm>
          <a:prstGeom prst="rect">
            <a:avLst/>
          </a:prstGeom>
          <a:noFill/>
          <a:ln w="6350">
            <a:solidFill>
              <a:srgbClr val="8A73AA"/>
            </a:solidFill>
            <a:round/>
            <a:headEnd/>
            <a:tailEnd/>
          </a:ln>
        </p:spPr>
        <p:txBody>
          <a:bodyPr lIns="72000" tIns="72000" rIns="72000" bIns="72000"/>
          <a:lstStyle/>
          <a:p>
            <a:pPr marL="1169988">
              <a:lnSpc>
                <a:spcPct val="90000"/>
              </a:lnSpc>
              <a:spcAft>
                <a:spcPts val="400"/>
              </a:spcAft>
              <a:buClr>
                <a:schemeClr val="accent1"/>
              </a:buClr>
            </a:pPr>
            <a:r>
              <a:rPr lang="fr-FR" sz="1600" b="1" dirty="0">
                <a:latin typeface="+mj-lt"/>
              </a:rPr>
              <a:t>LES ELEVES</a:t>
            </a:r>
            <a:endParaRPr lang="fr-FR" b="1" dirty="0">
              <a:latin typeface="+mj-lt"/>
            </a:endParaRPr>
          </a:p>
          <a:p>
            <a:pPr marL="1169988">
              <a:lnSpc>
                <a:spcPct val="90000"/>
              </a:lnSpc>
              <a:spcAft>
                <a:spcPts val="400"/>
              </a:spcAft>
              <a:buClr>
                <a:schemeClr val="accent1"/>
              </a:buClr>
            </a:pPr>
            <a:r>
              <a:rPr lang="fr-FR" sz="1100" dirty="0">
                <a:latin typeface="+mj-lt"/>
              </a:rPr>
              <a:t>La semaine de la persévérance scolaire contribue à </a:t>
            </a:r>
            <a:r>
              <a:rPr lang="fr-FR" sz="1100" b="1" dirty="0">
                <a:latin typeface="+mj-lt"/>
              </a:rPr>
              <a:t>donner du sens à l’</a:t>
            </a:r>
            <a:r>
              <a:rPr lang="fr-FR" altLang="ja-JP" sz="1100" b="1" dirty="0">
                <a:latin typeface="+mj-lt"/>
              </a:rPr>
              <a:t>école</a:t>
            </a:r>
            <a:r>
              <a:rPr lang="fr-FR" altLang="ja-JP" sz="1100" dirty="0">
                <a:latin typeface="+mj-lt"/>
              </a:rPr>
              <a:t>, à développer le </a:t>
            </a:r>
            <a:r>
              <a:rPr lang="fr-FR" altLang="ja-JP" sz="1100" b="1" dirty="0">
                <a:latin typeface="+mj-lt"/>
              </a:rPr>
              <a:t>plaisir</a:t>
            </a:r>
            <a:r>
              <a:rPr lang="fr-FR" altLang="ja-JP" sz="1100" dirty="0">
                <a:latin typeface="+mj-lt"/>
              </a:rPr>
              <a:t> à l’école au travers de réalisation concrètes et </a:t>
            </a:r>
            <a:endParaRPr lang="fr-FR" sz="1000" b="1" dirty="0">
              <a:latin typeface="+mj-lt"/>
            </a:endParaRPr>
          </a:p>
        </p:txBody>
      </p:sp>
      <p:pic>
        <p:nvPicPr>
          <p:cNvPr id="20486" name="Picture 15" descr="https://encrypted-tbn3.gstatic.com/images?q=tbn:ANd9GcR3Gs_UlWuxUIgWRtU1vVOIolkSVFlyRIK7XmkwIuWBsOdSk-b6"/>
          <p:cNvPicPr>
            <a:picLocks noChangeAspect="1" noChangeArrowheads="1"/>
          </p:cNvPicPr>
          <p:nvPr/>
        </p:nvPicPr>
        <p:blipFill>
          <a:blip r:embed="rId2"/>
          <a:srcRect/>
          <a:stretch>
            <a:fillRect/>
          </a:stretch>
        </p:blipFill>
        <p:spPr bwMode="auto">
          <a:xfrm>
            <a:off x="358775" y="1268413"/>
            <a:ext cx="1044575" cy="635000"/>
          </a:xfrm>
          <a:prstGeom prst="rect">
            <a:avLst/>
          </a:prstGeom>
          <a:noFill/>
          <a:ln w="9525">
            <a:noFill/>
            <a:miter lim="800000"/>
            <a:headEnd/>
            <a:tailEnd/>
          </a:ln>
        </p:spPr>
      </p:pic>
      <p:sp>
        <p:nvSpPr>
          <p:cNvPr id="20487" name="Rectangle 14"/>
          <p:cNvSpPr>
            <a:spLocks noChangeArrowheads="1"/>
          </p:cNvSpPr>
          <p:nvPr/>
        </p:nvSpPr>
        <p:spPr bwMode="auto">
          <a:xfrm>
            <a:off x="250825" y="1916113"/>
            <a:ext cx="4176713" cy="1295400"/>
          </a:xfrm>
          <a:prstGeom prst="rect">
            <a:avLst/>
          </a:prstGeom>
          <a:noFill/>
          <a:ln w="6350">
            <a:noFill/>
            <a:round/>
            <a:headEnd/>
            <a:tailEnd/>
          </a:ln>
        </p:spPr>
        <p:txBody>
          <a:bodyPr lIns="72000" tIns="72000" rIns="72000" bIns="72000"/>
          <a:lstStyle/>
          <a:p>
            <a:pPr marL="93663">
              <a:lnSpc>
                <a:spcPct val="90000"/>
              </a:lnSpc>
              <a:spcAft>
                <a:spcPts val="400"/>
              </a:spcAft>
              <a:buClr>
                <a:schemeClr val="accent1"/>
              </a:buClr>
            </a:pPr>
            <a:r>
              <a:rPr lang="fr-FR" sz="1100" dirty="0">
                <a:latin typeface="+mj-lt"/>
              </a:rPr>
              <a:t>collectives. Elle est aussi l’</a:t>
            </a:r>
            <a:r>
              <a:rPr lang="fr-FR" altLang="ja-JP" sz="1100" dirty="0">
                <a:latin typeface="+mj-lt"/>
              </a:rPr>
              <a:t>occasion d’une prise de parole plus libre qu’en classe, mais néanmoins construite.</a:t>
            </a:r>
          </a:p>
          <a:p>
            <a:pPr marL="93663">
              <a:lnSpc>
                <a:spcPct val="90000"/>
              </a:lnSpc>
              <a:spcAft>
                <a:spcPts val="400"/>
              </a:spcAft>
              <a:buClr>
                <a:schemeClr val="accent1"/>
              </a:buClr>
            </a:pPr>
            <a:r>
              <a:rPr lang="fr-FR" sz="1100" dirty="0">
                <a:latin typeface="+mj-lt"/>
              </a:rPr>
              <a:t>Elle permet également de développer une nouvelle relation avec le corps enseignant, celle d’</a:t>
            </a:r>
            <a:r>
              <a:rPr lang="fr-FR" altLang="ja-JP" sz="1100" dirty="0">
                <a:latin typeface="+mj-lt"/>
              </a:rPr>
              <a:t>un </a:t>
            </a:r>
            <a:r>
              <a:rPr lang="fr-FR" altLang="ja-JP" sz="1100" b="1" dirty="0">
                <a:latin typeface="+mj-lt"/>
              </a:rPr>
              <a:t>accompagnement à la réussite</a:t>
            </a:r>
            <a:r>
              <a:rPr lang="fr-FR" altLang="ja-JP" sz="1100" dirty="0">
                <a:latin typeface="+mj-lt"/>
              </a:rPr>
              <a:t> dans le cadre d’une </a:t>
            </a:r>
            <a:r>
              <a:rPr lang="fr-FR" altLang="ja-JP" sz="1100" b="1" dirty="0">
                <a:latin typeface="+mj-lt"/>
              </a:rPr>
              <a:t>école bienveillante</a:t>
            </a:r>
            <a:r>
              <a:rPr lang="fr-FR" altLang="ja-JP" sz="1100" dirty="0">
                <a:latin typeface="+mj-lt"/>
              </a:rPr>
              <a:t>.</a:t>
            </a:r>
          </a:p>
          <a:p>
            <a:pPr marL="93663">
              <a:lnSpc>
                <a:spcPct val="90000"/>
              </a:lnSpc>
              <a:spcAft>
                <a:spcPts val="400"/>
              </a:spcAft>
              <a:buClr>
                <a:schemeClr val="accent1"/>
              </a:buClr>
            </a:pPr>
            <a:r>
              <a:rPr lang="fr-FR" sz="1100" dirty="0">
                <a:latin typeface="+mj-lt"/>
              </a:rPr>
              <a:t>Le projet développe le </a:t>
            </a:r>
            <a:r>
              <a:rPr lang="fr-FR" sz="1100" b="1" dirty="0">
                <a:latin typeface="+mj-lt"/>
              </a:rPr>
              <a:t>sentiment que les élèves sont acteurs de leur scolarité.</a:t>
            </a:r>
          </a:p>
        </p:txBody>
      </p:sp>
      <p:sp>
        <p:nvSpPr>
          <p:cNvPr id="20488" name="Rectangle 15"/>
          <p:cNvSpPr>
            <a:spLocks noChangeArrowheads="1"/>
          </p:cNvSpPr>
          <p:nvPr/>
        </p:nvSpPr>
        <p:spPr bwMode="auto">
          <a:xfrm>
            <a:off x="250825" y="3933825"/>
            <a:ext cx="4176713" cy="2520950"/>
          </a:xfrm>
          <a:prstGeom prst="rect">
            <a:avLst/>
          </a:prstGeom>
          <a:noFill/>
          <a:ln w="6350">
            <a:solidFill>
              <a:srgbClr val="8A73AA"/>
            </a:solidFill>
            <a:round/>
            <a:headEnd/>
            <a:tailEnd/>
          </a:ln>
        </p:spPr>
        <p:txBody>
          <a:bodyPr lIns="72000" tIns="72000" rIns="72000" bIns="72000"/>
          <a:lstStyle/>
          <a:p>
            <a:pPr marL="1169988">
              <a:lnSpc>
                <a:spcPct val="90000"/>
              </a:lnSpc>
              <a:spcAft>
                <a:spcPts val="400"/>
              </a:spcAft>
              <a:buClr>
                <a:schemeClr val="accent1"/>
              </a:buClr>
            </a:pPr>
            <a:r>
              <a:rPr lang="fr-FR" sz="1400" b="1" dirty="0">
                <a:latin typeface="+mj-lt"/>
              </a:rPr>
              <a:t>LES PARENTS</a:t>
            </a:r>
            <a:endParaRPr lang="fr-FR" sz="1100" b="1" dirty="0">
              <a:latin typeface="+mj-lt"/>
            </a:endParaRPr>
          </a:p>
          <a:p>
            <a:pPr marL="1169988">
              <a:lnSpc>
                <a:spcPct val="90000"/>
              </a:lnSpc>
              <a:spcAft>
                <a:spcPts val="400"/>
              </a:spcAft>
              <a:buClr>
                <a:schemeClr val="accent1"/>
              </a:buClr>
            </a:pPr>
            <a:r>
              <a:rPr lang="fr-FR" sz="1100" dirty="0">
                <a:latin typeface="+mj-lt"/>
              </a:rPr>
              <a:t>Les projets et réalisations menés par leurs enfants représentent des motifs de </a:t>
            </a:r>
            <a:r>
              <a:rPr lang="fr-FR" sz="1100" b="1" dirty="0">
                <a:latin typeface="+mj-lt"/>
              </a:rPr>
              <a:t>fierté</a:t>
            </a:r>
            <a:r>
              <a:rPr lang="fr-FR" sz="1100" dirty="0">
                <a:latin typeface="+mj-lt"/>
              </a:rPr>
              <a:t>, au-delà de l</a:t>
            </a:r>
            <a:r>
              <a:rPr lang="ja-JP" altLang="fr-FR" sz="1100" dirty="0">
                <a:latin typeface="+mj-lt"/>
              </a:rPr>
              <a:t>’</a:t>
            </a:r>
            <a:r>
              <a:rPr lang="fr-FR" altLang="ja-JP" sz="1100" dirty="0">
                <a:latin typeface="+mj-lt"/>
              </a:rPr>
              <a:t>aspect parfois pesant des notations, </a:t>
            </a:r>
            <a:endParaRPr lang="fr-FR" sz="1000" b="1" dirty="0">
              <a:latin typeface="+mj-lt"/>
            </a:endParaRPr>
          </a:p>
        </p:txBody>
      </p:sp>
      <p:sp>
        <p:nvSpPr>
          <p:cNvPr id="20489" name="Rectangle 17"/>
          <p:cNvSpPr>
            <a:spLocks noChangeArrowheads="1"/>
          </p:cNvSpPr>
          <p:nvPr/>
        </p:nvSpPr>
        <p:spPr bwMode="auto">
          <a:xfrm>
            <a:off x="250825" y="4725988"/>
            <a:ext cx="4176713" cy="1620837"/>
          </a:xfrm>
          <a:prstGeom prst="rect">
            <a:avLst/>
          </a:prstGeom>
          <a:noFill/>
          <a:ln w="6350">
            <a:noFill/>
            <a:round/>
            <a:headEnd/>
            <a:tailEnd/>
          </a:ln>
        </p:spPr>
        <p:txBody>
          <a:bodyPr lIns="72000" tIns="72000" rIns="72000" bIns="72000"/>
          <a:lstStyle/>
          <a:p>
            <a:pPr marL="93663">
              <a:lnSpc>
                <a:spcPct val="90000"/>
              </a:lnSpc>
              <a:spcAft>
                <a:spcPts val="400"/>
              </a:spcAft>
              <a:buClr>
                <a:schemeClr val="accent1"/>
              </a:buClr>
            </a:pPr>
            <a:r>
              <a:rPr lang="fr-FR" sz="1100">
                <a:latin typeface="+mj-lt"/>
              </a:rPr>
              <a:t>des bulletins scolaires, des devoirs, etc.</a:t>
            </a:r>
          </a:p>
          <a:p>
            <a:pPr marL="93663">
              <a:lnSpc>
                <a:spcPct val="90000"/>
              </a:lnSpc>
              <a:spcAft>
                <a:spcPts val="400"/>
              </a:spcAft>
              <a:buClr>
                <a:schemeClr val="accent1"/>
              </a:buClr>
            </a:pPr>
            <a:r>
              <a:rPr lang="fr-FR" sz="1100">
                <a:latin typeface="+mj-lt"/>
              </a:rPr>
              <a:t>La semaine de la persévérance leur facilite </a:t>
            </a:r>
            <a:r>
              <a:rPr lang="fr-FR" sz="1100" b="1">
                <a:latin typeface="+mj-lt"/>
              </a:rPr>
              <a:t>l’</a:t>
            </a:r>
            <a:r>
              <a:rPr lang="fr-FR" altLang="ja-JP" sz="1100" b="1">
                <a:latin typeface="+mj-lt"/>
              </a:rPr>
              <a:t>accès aux enseignants</a:t>
            </a:r>
            <a:r>
              <a:rPr lang="fr-FR" altLang="ja-JP" sz="1100">
                <a:latin typeface="+mj-lt"/>
              </a:rPr>
              <a:t>, dans le cadre d’un dialogue serein, en dehors des contraintes habituelles des réunions parents-professeurs (manque de temps, feedback négatif, etc.).</a:t>
            </a:r>
          </a:p>
          <a:p>
            <a:pPr marL="93663">
              <a:lnSpc>
                <a:spcPct val="90000"/>
              </a:lnSpc>
              <a:spcAft>
                <a:spcPts val="400"/>
              </a:spcAft>
              <a:buClr>
                <a:schemeClr val="accent1"/>
              </a:buClr>
            </a:pPr>
            <a:r>
              <a:rPr lang="fr-FR" sz="1100">
                <a:latin typeface="+mj-lt"/>
              </a:rPr>
              <a:t>La semaine de la persévérance leur donne également l’</a:t>
            </a:r>
            <a:r>
              <a:rPr lang="fr-FR" altLang="ja-JP" sz="1100">
                <a:latin typeface="+mj-lt"/>
              </a:rPr>
              <a:t>occasion de renforcer leur connaissance des filières et des parcours scolaires et professionnels, et au-delà de </a:t>
            </a:r>
            <a:r>
              <a:rPr lang="fr-FR" altLang="ja-JP" sz="1100" b="1">
                <a:latin typeface="+mj-lt"/>
              </a:rPr>
              <a:t>développer l’ambition</a:t>
            </a:r>
            <a:r>
              <a:rPr lang="fr-FR" altLang="ja-JP" sz="1100">
                <a:latin typeface="+mj-lt"/>
              </a:rPr>
              <a:t> qu’ils portent quant au devenir de leurs enfants.</a:t>
            </a:r>
            <a:endParaRPr lang="fr-FR" sz="1100">
              <a:latin typeface="+mj-lt"/>
            </a:endParaRPr>
          </a:p>
        </p:txBody>
      </p:sp>
      <p:sp>
        <p:nvSpPr>
          <p:cNvPr id="20490" name="Rectangle 18"/>
          <p:cNvSpPr>
            <a:spLocks noChangeArrowheads="1"/>
          </p:cNvSpPr>
          <p:nvPr/>
        </p:nvSpPr>
        <p:spPr bwMode="auto">
          <a:xfrm>
            <a:off x="4787900" y="1125538"/>
            <a:ext cx="4176713" cy="2706687"/>
          </a:xfrm>
          <a:prstGeom prst="rect">
            <a:avLst/>
          </a:prstGeom>
          <a:noFill/>
          <a:ln w="6350">
            <a:solidFill>
              <a:srgbClr val="8A73AA"/>
            </a:solidFill>
            <a:round/>
            <a:headEnd/>
            <a:tailEnd/>
          </a:ln>
        </p:spPr>
        <p:txBody>
          <a:bodyPr lIns="72000" tIns="72000" rIns="72000" bIns="72000"/>
          <a:lstStyle/>
          <a:p>
            <a:pPr marL="1169988">
              <a:lnSpc>
                <a:spcPct val="90000"/>
              </a:lnSpc>
              <a:spcAft>
                <a:spcPts val="400"/>
              </a:spcAft>
              <a:buClr>
                <a:schemeClr val="accent1"/>
              </a:buClr>
            </a:pPr>
            <a:r>
              <a:rPr lang="fr-FR" sz="1600" b="1">
                <a:latin typeface="+mj-lt"/>
              </a:rPr>
              <a:t>LES ENSEIGNANTS</a:t>
            </a:r>
          </a:p>
          <a:p>
            <a:pPr marL="1169988">
              <a:lnSpc>
                <a:spcPct val="90000"/>
              </a:lnSpc>
              <a:spcAft>
                <a:spcPts val="400"/>
              </a:spcAft>
              <a:buClr>
                <a:schemeClr val="accent1"/>
              </a:buClr>
            </a:pPr>
            <a:r>
              <a:rPr lang="fr-FR" sz="1100">
                <a:latin typeface="+mj-lt"/>
              </a:rPr>
              <a:t>La semaine de la persévérance scolaire donne aux enseignants un </a:t>
            </a:r>
            <a:r>
              <a:rPr lang="fr-FR" sz="1100" b="1">
                <a:latin typeface="+mj-lt"/>
              </a:rPr>
              <a:t>cadre d</a:t>
            </a:r>
            <a:r>
              <a:rPr lang="ja-JP" altLang="fr-FR" sz="1100" b="1">
                <a:latin typeface="+mj-lt"/>
              </a:rPr>
              <a:t>’</a:t>
            </a:r>
            <a:r>
              <a:rPr lang="fr-FR" altLang="ja-JP" sz="1100" b="1">
                <a:latin typeface="+mj-lt"/>
              </a:rPr>
              <a:t>innovation</a:t>
            </a:r>
            <a:r>
              <a:rPr lang="fr-FR" altLang="ja-JP" sz="1100">
                <a:latin typeface="+mj-lt"/>
              </a:rPr>
              <a:t> dans lequel ils peuvent développer des pédagogies</a:t>
            </a:r>
            <a:endParaRPr lang="fr-FR" sz="1100" b="1">
              <a:latin typeface="+mj-lt"/>
            </a:endParaRPr>
          </a:p>
        </p:txBody>
      </p:sp>
      <p:sp>
        <p:nvSpPr>
          <p:cNvPr id="20491" name="Rectangle 20"/>
          <p:cNvSpPr>
            <a:spLocks noChangeArrowheads="1"/>
          </p:cNvSpPr>
          <p:nvPr/>
        </p:nvSpPr>
        <p:spPr bwMode="auto">
          <a:xfrm>
            <a:off x="4787900" y="1916113"/>
            <a:ext cx="4176713" cy="1295400"/>
          </a:xfrm>
          <a:prstGeom prst="rect">
            <a:avLst/>
          </a:prstGeom>
          <a:noFill/>
          <a:ln w="6350">
            <a:noFill/>
            <a:round/>
            <a:headEnd/>
            <a:tailEnd/>
          </a:ln>
        </p:spPr>
        <p:txBody>
          <a:bodyPr lIns="72000" tIns="72000" rIns="72000" bIns="72000"/>
          <a:lstStyle/>
          <a:p>
            <a:pPr marL="93663">
              <a:lnSpc>
                <a:spcPct val="90000"/>
              </a:lnSpc>
              <a:spcAft>
                <a:spcPts val="400"/>
              </a:spcAft>
              <a:buClr>
                <a:schemeClr val="accent1"/>
              </a:buClr>
            </a:pPr>
            <a:r>
              <a:rPr lang="fr-FR" sz="1100" dirty="0">
                <a:latin typeface="+mj-lt"/>
              </a:rPr>
              <a:t>fondées sur l’</a:t>
            </a:r>
            <a:r>
              <a:rPr lang="fr-FR" altLang="ja-JP" sz="1100" dirty="0">
                <a:latin typeface="+mj-lt"/>
              </a:rPr>
              <a:t>animation d’un </a:t>
            </a:r>
            <a:r>
              <a:rPr lang="fr-FR" altLang="ja-JP" sz="1100" b="1" dirty="0">
                <a:latin typeface="+mj-lt"/>
              </a:rPr>
              <a:t>collectif et la réalisation concrète</a:t>
            </a:r>
            <a:r>
              <a:rPr lang="fr-FR" altLang="ja-JP" sz="1100" dirty="0">
                <a:latin typeface="+mj-lt"/>
              </a:rPr>
              <a:t>. </a:t>
            </a:r>
          </a:p>
          <a:p>
            <a:pPr marL="93663">
              <a:lnSpc>
                <a:spcPct val="90000"/>
              </a:lnSpc>
              <a:spcAft>
                <a:spcPts val="400"/>
              </a:spcAft>
              <a:buClr>
                <a:schemeClr val="accent1"/>
              </a:buClr>
            </a:pPr>
            <a:r>
              <a:rPr lang="fr-FR" sz="1100" dirty="0">
                <a:latin typeface="+mj-lt"/>
              </a:rPr>
              <a:t>Elle leur demande de travailler </a:t>
            </a:r>
            <a:r>
              <a:rPr lang="fr-FR" sz="1100" b="1" dirty="0">
                <a:latin typeface="+mj-lt"/>
              </a:rPr>
              <a:t>en équipe pédagogique</a:t>
            </a:r>
            <a:r>
              <a:rPr lang="fr-FR" sz="1100" dirty="0">
                <a:latin typeface="+mj-lt"/>
              </a:rPr>
              <a:t>, au sein d’</a:t>
            </a:r>
            <a:r>
              <a:rPr lang="fr-FR" altLang="ja-JP" sz="1100" dirty="0">
                <a:latin typeface="+mj-lt"/>
              </a:rPr>
              <a:t>un établissement, d’un réseau d</a:t>
            </a:r>
            <a:r>
              <a:rPr lang="ja-JP" altLang="fr-FR" sz="1100" dirty="0">
                <a:latin typeface="+mj-lt"/>
              </a:rPr>
              <a:t>’</a:t>
            </a:r>
            <a:r>
              <a:rPr lang="fr-FR" altLang="ja-JP" sz="1100" dirty="0">
                <a:latin typeface="+mj-lt"/>
              </a:rPr>
              <a:t>établissements et en lien avec les partenaires de l’éducation nationale et permet d’échanger des bonnes pratiques.</a:t>
            </a:r>
          </a:p>
          <a:p>
            <a:pPr marL="93663">
              <a:lnSpc>
                <a:spcPct val="90000"/>
              </a:lnSpc>
              <a:spcAft>
                <a:spcPts val="400"/>
              </a:spcAft>
              <a:buClr>
                <a:schemeClr val="accent1"/>
              </a:buClr>
            </a:pPr>
            <a:r>
              <a:rPr lang="fr-FR" sz="1100" dirty="0">
                <a:latin typeface="+mj-lt"/>
              </a:rPr>
              <a:t>Elle les positionne comme les acteurs de </a:t>
            </a:r>
            <a:r>
              <a:rPr lang="fr-FR" sz="1100" b="1" dirty="0">
                <a:latin typeface="+mj-lt"/>
              </a:rPr>
              <a:t>l’</a:t>
            </a:r>
            <a:r>
              <a:rPr lang="fr-FR" altLang="ja-JP" sz="1100" b="1" dirty="0">
                <a:latin typeface="+mj-lt"/>
              </a:rPr>
              <a:t>école bienveillante et ambitieuse</a:t>
            </a:r>
            <a:r>
              <a:rPr lang="fr-FR" altLang="ja-JP" sz="1100" dirty="0">
                <a:latin typeface="+mj-lt"/>
              </a:rPr>
              <a:t>. Elle leur permet également de renforcer leur relation aux élèves et à leurs parents.</a:t>
            </a:r>
          </a:p>
          <a:p>
            <a:pPr marL="93663">
              <a:lnSpc>
                <a:spcPct val="90000"/>
              </a:lnSpc>
              <a:spcAft>
                <a:spcPts val="400"/>
              </a:spcAft>
              <a:buClr>
                <a:schemeClr val="accent1"/>
              </a:buClr>
            </a:pPr>
            <a:r>
              <a:rPr lang="fr-FR" sz="1100" dirty="0">
                <a:latin typeface="+mj-lt"/>
              </a:rPr>
              <a:t>La semaine de la persévérance est en outre un temps de prise de recul, de réflexion et de formation au travers des </a:t>
            </a:r>
            <a:r>
              <a:rPr lang="fr-FR" sz="1100" b="1" dirty="0">
                <a:latin typeface="+mj-lt"/>
              </a:rPr>
              <a:t>nombreuses conférences qui sont organisées en lien avec l’</a:t>
            </a:r>
            <a:r>
              <a:rPr lang="fr-FR" altLang="ja-JP" sz="1100" b="1" dirty="0">
                <a:latin typeface="+mj-lt"/>
              </a:rPr>
              <a:t>IG et les chercheurs.</a:t>
            </a:r>
            <a:endParaRPr lang="fr-FR" sz="1100" b="1" dirty="0">
              <a:latin typeface="+mj-lt"/>
            </a:endParaRPr>
          </a:p>
        </p:txBody>
      </p:sp>
      <p:sp>
        <p:nvSpPr>
          <p:cNvPr id="20492" name="Rectangle 21"/>
          <p:cNvSpPr>
            <a:spLocks noChangeArrowheads="1"/>
          </p:cNvSpPr>
          <p:nvPr/>
        </p:nvSpPr>
        <p:spPr bwMode="auto">
          <a:xfrm>
            <a:off x="4787900" y="3933825"/>
            <a:ext cx="4176713" cy="2520950"/>
          </a:xfrm>
          <a:prstGeom prst="rect">
            <a:avLst/>
          </a:prstGeom>
          <a:noFill/>
          <a:ln w="6350">
            <a:solidFill>
              <a:srgbClr val="8A73AA"/>
            </a:solidFill>
            <a:round/>
            <a:headEnd/>
            <a:tailEnd/>
          </a:ln>
        </p:spPr>
        <p:txBody>
          <a:bodyPr lIns="72000" tIns="72000" rIns="72000" bIns="72000"/>
          <a:lstStyle/>
          <a:p>
            <a:pPr marL="1169988">
              <a:lnSpc>
                <a:spcPct val="90000"/>
              </a:lnSpc>
              <a:spcAft>
                <a:spcPts val="400"/>
              </a:spcAft>
              <a:buClr>
                <a:schemeClr val="accent1"/>
              </a:buClr>
            </a:pPr>
            <a:r>
              <a:rPr lang="fr-FR" sz="1400" b="1">
                <a:latin typeface="+mj-lt"/>
              </a:rPr>
              <a:t>LES PARTENAIRES</a:t>
            </a:r>
            <a:endParaRPr lang="fr-FR" sz="1100" b="1">
              <a:latin typeface="+mj-lt"/>
            </a:endParaRPr>
          </a:p>
          <a:p>
            <a:pPr marL="1169988">
              <a:lnSpc>
                <a:spcPct val="90000"/>
              </a:lnSpc>
              <a:spcAft>
                <a:spcPts val="400"/>
              </a:spcAft>
              <a:buClr>
                <a:schemeClr val="accent1"/>
              </a:buClr>
            </a:pPr>
            <a:r>
              <a:rPr lang="fr-FR" sz="1100">
                <a:latin typeface="+mj-lt"/>
              </a:rPr>
              <a:t>Les partenaires trouvent un </a:t>
            </a:r>
            <a:r>
              <a:rPr lang="fr-FR" sz="1100" b="1">
                <a:latin typeface="+mj-lt"/>
              </a:rPr>
              <a:t>espace de coopération et d’</a:t>
            </a:r>
            <a:r>
              <a:rPr lang="fr-FR" altLang="ja-JP" sz="1100" b="1">
                <a:latin typeface="+mj-lt"/>
              </a:rPr>
              <a:t>influence</a:t>
            </a:r>
            <a:r>
              <a:rPr lang="fr-FR" altLang="ja-JP" sz="1100">
                <a:latin typeface="+mj-lt"/>
              </a:rPr>
              <a:t> sur des sujets de </a:t>
            </a:r>
            <a:r>
              <a:rPr lang="fr-FR" altLang="ja-JP" sz="1100" b="1">
                <a:latin typeface="+mj-lt"/>
              </a:rPr>
              <a:t>cœur métier</a:t>
            </a:r>
            <a:r>
              <a:rPr lang="fr-FR" altLang="ja-JP" sz="1100">
                <a:latin typeface="+mj-lt"/>
              </a:rPr>
              <a:t> de l’éducation nationale.</a:t>
            </a:r>
            <a:endParaRPr lang="fr-FR" sz="1000" b="1">
              <a:latin typeface="+mj-lt"/>
            </a:endParaRPr>
          </a:p>
        </p:txBody>
      </p:sp>
      <p:sp>
        <p:nvSpPr>
          <p:cNvPr id="20493" name="Rectangle 22"/>
          <p:cNvSpPr>
            <a:spLocks noChangeArrowheads="1"/>
          </p:cNvSpPr>
          <p:nvPr/>
        </p:nvSpPr>
        <p:spPr bwMode="auto">
          <a:xfrm>
            <a:off x="4787900" y="4732338"/>
            <a:ext cx="4176713" cy="1296987"/>
          </a:xfrm>
          <a:prstGeom prst="rect">
            <a:avLst/>
          </a:prstGeom>
          <a:noFill/>
          <a:ln w="6350">
            <a:noFill/>
            <a:round/>
            <a:headEnd/>
            <a:tailEnd/>
          </a:ln>
        </p:spPr>
        <p:txBody>
          <a:bodyPr lIns="72000" tIns="72000" rIns="72000" bIns="72000"/>
          <a:lstStyle/>
          <a:p>
            <a:pPr marL="93663">
              <a:lnSpc>
                <a:spcPct val="90000"/>
              </a:lnSpc>
              <a:spcAft>
                <a:spcPts val="400"/>
              </a:spcAft>
              <a:buClr>
                <a:schemeClr val="accent1"/>
              </a:buClr>
            </a:pPr>
            <a:r>
              <a:rPr lang="fr-FR" sz="1100">
                <a:latin typeface="+mj-lt"/>
              </a:rPr>
              <a:t>Ils peuvent développer la </a:t>
            </a:r>
            <a:r>
              <a:rPr lang="fr-FR" sz="1100" b="1">
                <a:latin typeface="+mj-lt"/>
              </a:rPr>
              <a:t>cohérence d’</a:t>
            </a:r>
            <a:r>
              <a:rPr lang="fr-FR" altLang="ja-JP" sz="1100" b="1">
                <a:latin typeface="+mj-lt"/>
              </a:rPr>
              <a:t>ensemble</a:t>
            </a:r>
            <a:r>
              <a:rPr lang="fr-FR" altLang="ja-JP" sz="1100">
                <a:latin typeface="+mj-lt"/>
              </a:rPr>
              <a:t> des actions et des dispositifs destinés aux élèves, aux parents, et aux équipes pédagogiques et éducatives en matière de prévention et de lutte contre le décrochage scolaire.</a:t>
            </a:r>
          </a:p>
          <a:p>
            <a:pPr marL="93663">
              <a:lnSpc>
                <a:spcPct val="90000"/>
              </a:lnSpc>
              <a:spcAft>
                <a:spcPts val="400"/>
              </a:spcAft>
              <a:buClr>
                <a:schemeClr val="accent1"/>
              </a:buClr>
            </a:pPr>
            <a:r>
              <a:rPr lang="fr-FR" sz="1100">
                <a:latin typeface="+mj-lt"/>
              </a:rPr>
              <a:t>Ils bénéficient, pendant la semaine de la persévérance scolaire, d’</a:t>
            </a:r>
            <a:r>
              <a:rPr lang="fr-FR" altLang="ja-JP" sz="1100">
                <a:latin typeface="+mj-lt"/>
              </a:rPr>
              <a:t>une </a:t>
            </a:r>
            <a:r>
              <a:rPr lang="fr-FR" altLang="ja-JP" sz="1100" b="1">
                <a:latin typeface="+mj-lt"/>
              </a:rPr>
              <a:t>couverture médiatique</a:t>
            </a:r>
            <a:r>
              <a:rPr lang="fr-FR" altLang="ja-JP" sz="1100">
                <a:latin typeface="+mj-lt"/>
              </a:rPr>
              <a:t> de leurs actions et de leur implication auprès des équipes de l</a:t>
            </a:r>
            <a:r>
              <a:rPr lang="ja-JP" altLang="fr-FR" sz="1100">
                <a:latin typeface="+mj-lt"/>
              </a:rPr>
              <a:t>’</a:t>
            </a:r>
            <a:r>
              <a:rPr lang="fr-FR" altLang="ja-JP" sz="1100">
                <a:latin typeface="+mj-lt"/>
              </a:rPr>
              <a:t>éducation nationale.</a:t>
            </a:r>
            <a:endParaRPr lang="fr-FR" sz="1100">
              <a:latin typeface="+mj-lt"/>
            </a:endParaRPr>
          </a:p>
        </p:txBody>
      </p:sp>
      <p:pic>
        <p:nvPicPr>
          <p:cNvPr id="20494" name="Picture 4" descr="https://encrypted-tbn1.gstatic.com/images?q=tbn:ANd9GcTQefWPJL834LW9Hhxyv-Q5Z-qxF-IKZTLviaQaEj82KrZTtEaYiQ"/>
          <p:cNvPicPr>
            <a:picLocks noChangeAspect="1" noChangeArrowheads="1"/>
          </p:cNvPicPr>
          <p:nvPr/>
        </p:nvPicPr>
        <p:blipFill>
          <a:blip r:embed="rId3"/>
          <a:srcRect/>
          <a:stretch>
            <a:fillRect/>
          </a:stretch>
        </p:blipFill>
        <p:spPr bwMode="auto">
          <a:xfrm>
            <a:off x="4932363" y="1293813"/>
            <a:ext cx="1042987" cy="584200"/>
          </a:xfrm>
          <a:prstGeom prst="rect">
            <a:avLst/>
          </a:prstGeom>
          <a:noFill/>
          <a:ln w="9525">
            <a:noFill/>
            <a:miter lim="800000"/>
            <a:headEnd/>
            <a:tailEnd/>
          </a:ln>
        </p:spPr>
      </p:pic>
      <p:pic>
        <p:nvPicPr>
          <p:cNvPr id="20495" name="Picture 6" descr="https://encrypted-tbn0.gstatic.com/images?q=tbn:ANd9GcSzJMi2_tkngH3zY53QMC0W6YnUyymmuySmaAOZIOfJO4JHR2S6CQ"/>
          <p:cNvPicPr>
            <a:picLocks noChangeAspect="1" noChangeArrowheads="1"/>
          </p:cNvPicPr>
          <p:nvPr/>
        </p:nvPicPr>
        <p:blipFill>
          <a:blip r:embed="rId4"/>
          <a:srcRect/>
          <a:stretch>
            <a:fillRect/>
          </a:stretch>
        </p:blipFill>
        <p:spPr bwMode="auto">
          <a:xfrm>
            <a:off x="358775" y="4043363"/>
            <a:ext cx="1044575" cy="688975"/>
          </a:xfrm>
          <a:prstGeom prst="rect">
            <a:avLst/>
          </a:prstGeom>
          <a:noFill/>
          <a:ln w="9525">
            <a:noFill/>
            <a:miter lim="800000"/>
            <a:headEnd/>
            <a:tailEnd/>
          </a:ln>
        </p:spPr>
      </p:pic>
      <p:pic>
        <p:nvPicPr>
          <p:cNvPr id="20496" name="Picture 8" descr="http://partenaires-ihedn.fr/wp-content/uploads/2012/09/LE-CERCLE-DES-PARTENAIRES-DE-L-IHEDN-REPORTAGE-MARSEILLE-39.jpg"/>
          <p:cNvPicPr>
            <a:picLocks noChangeAspect="1" noChangeArrowheads="1"/>
          </p:cNvPicPr>
          <p:nvPr/>
        </p:nvPicPr>
        <p:blipFill>
          <a:blip r:embed="rId5"/>
          <a:srcRect/>
          <a:stretch>
            <a:fillRect/>
          </a:stretch>
        </p:blipFill>
        <p:spPr bwMode="auto">
          <a:xfrm>
            <a:off x="4932363" y="4043363"/>
            <a:ext cx="1042987"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latin typeface="+mj-lt"/>
              <a:ea typeface="ＭＳ Ｐゴシック" pitchFamily="4" charset="-128"/>
            </a:endParaRPr>
          </a:p>
        </p:txBody>
      </p:sp>
      <p:sp>
        <p:nvSpPr>
          <p:cNvPr id="23554" name="Titre 1"/>
          <p:cNvSpPr>
            <a:spLocks noGrp="1"/>
          </p:cNvSpPr>
          <p:nvPr>
            <p:ph type="ctrTitle"/>
          </p:nvPr>
        </p:nvSpPr>
        <p:spPr>
          <a:xfrm>
            <a:off x="323850" y="233363"/>
            <a:ext cx="8712200" cy="674687"/>
          </a:xfrm>
        </p:spPr>
        <p:txBody>
          <a:bodyPr/>
          <a:lstStyle/>
          <a:p>
            <a:pPr algn="l"/>
            <a:r>
              <a:rPr lang="fr-FR" sz="2400" b="1" dirty="0" smtClean="0">
                <a:solidFill>
                  <a:srgbClr val="604A7B"/>
                </a:solidFill>
                <a:ea typeface="ＭＳ Ｐゴシック"/>
                <a:cs typeface="ＭＳ Ｐゴシック"/>
              </a:rPr>
              <a:t>La troisième édition de la semaine de la persévérance scolaire doit traiter particulièrement 4 enjeux clés</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latin typeface="+mj-lt"/>
              <a:ea typeface="ＭＳ Ｐゴシック" pitchFamily="4" charset="-128"/>
            </a:endParaRPr>
          </a:p>
        </p:txBody>
      </p:sp>
      <p:sp>
        <p:nvSpPr>
          <p:cNvPr id="23556" name="Espace réservé du numéro de diapositive 7"/>
          <p:cNvSpPr>
            <a:spLocks noGrp="1"/>
          </p:cNvSpPr>
          <p:nvPr>
            <p:ph type="sldNum" sz="quarter" idx="12"/>
          </p:nvPr>
        </p:nvSpPr>
        <p:spPr bwMode="auto">
          <a:xfrm>
            <a:off x="6553200" y="6400800"/>
            <a:ext cx="2133600" cy="365125"/>
          </a:xfrm>
          <a:noFill/>
          <a:ln>
            <a:miter lim="800000"/>
            <a:headEnd/>
            <a:tailEnd/>
          </a:ln>
        </p:spPr>
        <p:txBody>
          <a:bodyPr/>
          <a:lstStyle/>
          <a:p>
            <a:fld id="{1B529049-A4D3-412B-AB6D-60E41B74BC1F}" type="slidenum">
              <a:rPr lang="fr-FR" smtClean="0">
                <a:latin typeface="+mj-lt"/>
                <a:ea typeface="ＭＳ Ｐゴシック"/>
                <a:cs typeface="ＭＳ Ｐゴシック"/>
              </a:rPr>
              <a:pPr/>
              <a:t>11</a:t>
            </a:fld>
            <a:endParaRPr lang="fr-FR" smtClean="0">
              <a:latin typeface="+mj-lt"/>
              <a:ea typeface="ＭＳ Ｐゴシック"/>
              <a:cs typeface="ＭＳ Ｐゴシック"/>
            </a:endParaRPr>
          </a:p>
        </p:txBody>
      </p:sp>
      <p:sp>
        <p:nvSpPr>
          <p:cNvPr id="32" name="Rectangle 4"/>
          <p:cNvSpPr>
            <a:spLocks noChangeArrowheads="1"/>
          </p:cNvSpPr>
          <p:nvPr/>
        </p:nvSpPr>
        <p:spPr bwMode="auto">
          <a:xfrm>
            <a:off x="755650" y="1916832"/>
            <a:ext cx="7742238" cy="3554819"/>
          </a:xfrm>
          <a:prstGeom prst="rect">
            <a:avLst/>
          </a:prstGeom>
          <a:noFill/>
          <a:ln w="9525">
            <a:noFill/>
            <a:miter lim="800000"/>
            <a:headEnd/>
            <a:tailEnd/>
          </a:ln>
        </p:spPr>
        <p:txBody>
          <a:bodyPr>
            <a:spAutoFit/>
          </a:bodyPr>
          <a:lstStyle/>
          <a:p>
            <a:pPr marL="457200" indent="-457200">
              <a:buFont typeface="+mj-lt"/>
              <a:buAutoNum type="arabicPeriod"/>
              <a:defRPr/>
            </a:pPr>
            <a:r>
              <a:rPr lang="fr-FR" sz="2000" b="1" dirty="0">
                <a:latin typeface="+mj-lt"/>
              </a:rPr>
              <a:t>La mobilisation et la coordination avec le </a:t>
            </a:r>
            <a:r>
              <a:rPr lang="fr-FR" sz="2000" b="1" dirty="0" smtClean="0">
                <a:latin typeface="+mj-lt"/>
              </a:rPr>
              <a:t>1</a:t>
            </a:r>
            <a:r>
              <a:rPr lang="fr-FR" sz="2000" b="1" baseline="30000" dirty="0" smtClean="0">
                <a:latin typeface="+mj-lt"/>
              </a:rPr>
              <a:t>er</a:t>
            </a:r>
            <a:r>
              <a:rPr lang="fr-FR" sz="2000" b="1" dirty="0">
                <a:latin typeface="+mj-lt"/>
              </a:rPr>
              <a:t> degré</a:t>
            </a:r>
          </a:p>
          <a:p>
            <a:pPr marL="457200" indent="-457200">
              <a:buFont typeface="+mj-lt"/>
              <a:buAutoNum type="arabicPeriod"/>
              <a:defRPr/>
            </a:pPr>
            <a:endParaRPr lang="fr-FR" sz="2000" b="1" dirty="0" smtClean="0">
              <a:latin typeface="+mj-lt"/>
            </a:endParaRPr>
          </a:p>
          <a:p>
            <a:pPr marL="457200" indent="-457200">
              <a:buFont typeface="+mj-lt"/>
              <a:buAutoNum type="arabicPeriod"/>
              <a:defRPr/>
            </a:pPr>
            <a:endParaRPr lang="fr-FR" sz="2000" b="1" dirty="0">
              <a:latin typeface="+mj-lt"/>
            </a:endParaRPr>
          </a:p>
          <a:p>
            <a:pPr marL="457200" indent="-457200">
              <a:buFont typeface="+mj-lt"/>
              <a:buAutoNum type="arabicPeriod"/>
              <a:defRPr/>
            </a:pPr>
            <a:r>
              <a:rPr lang="fr-FR" sz="2000" b="1" dirty="0">
                <a:latin typeface="+mj-lt"/>
              </a:rPr>
              <a:t>L’articulation étroite avec le pédagogique</a:t>
            </a:r>
          </a:p>
          <a:p>
            <a:pPr marL="457200" indent="-457200">
              <a:buFont typeface="+mj-lt"/>
              <a:buAutoNum type="arabicPeriod"/>
              <a:defRPr/>
            </a:pPr>
            <a:endParaRPr lang="fr-FR" sz="2000" b="1" dirty="0" smtClean="0">
              <a:latin typeface="+mj-lt"/>
            </a:endParaRPr>
          </a:p>
          <a:p>
            <a:pPr marL="457200" indent="-457200">
              <a:buFont typeface="+mj-lt"/>
              <a:buAutoNum type="arabicPeriod"/>
              <a:defRPr/>
            </a:pPr>
            <a:endParaRPr lang="fr-FR" sz="2000" b="1" dirty="0">
              <a:latin typeface="+mj-lt"/>
            </a:endParaRPr>
          </a:p>
          <a:p>
            <a:pPr marL="457200" indent="-457200">
              <a:buFont typeface="+mj-lt"/>
              <a:buAutoNum type="arabicPeriod"/>
              <a:defRPr/>
            </a:pPr>
            <a:r>
              <a:rPr lang="fr-FR" sz="2000" b="1" dirty="0">
                <a:latin typeface="+mj-lt"/>
              </a:rPr>
              <a:t>L’implication des </a:t>
            </a:r>
            <a:r>
              <a:rPr lang="fr-FR" sz="2000" b="1" dirty="0" smtClean="0">
                <a:latin typeface="+mj-lt"/>
              </a:rPr>
              <a:t>parents</a:t>
            </a:r>
            <a:endParaRPr lang="fr-FR" sz="2000" b="1" dirty="0">
              <a:latin typeface="+mj-lt"/>
            </a:endParaRPr>
          </a:p>
          <a:p>
            <a:pPr marL="457200" indent="-457200">
              <a:buFont typeface="+mj-lt"/>
              <a:buAutoNum type="arabicPeriod"/>
              <a:defRPr/>
            </a:pPr>
            <a:endParaRPr lang="fr-FR" sz="2000" b="1" dirty="0" smtClean="0">
              <a:latin typeface="+mj-lt"/>
            </a:endParaRPr>
          </a:p>
          <a:p>
            <a:pPr marL="457200" indent="-457200">
              <a:buFont typeface="+mj-lt"/>
              <a:buAutoNum type="arabicPeriod"/>
              <a:defRPr/>
            </a:pPr>
            <a:endParaRPr lang="fr-FR" sz="2000" b="1" dirty="0">
              <a:latin typeface="+mj-lt"/>
            </a:endParaRPr>
          </a:p>
          <a:p>
            <a:pPr marL="457200" indent="-457200">
              <a:buFont typeface="+mj-lt"/>
              <a:buAutoNum type="arabicPeriod"/>
              <a:defRPr/>
            </a:pPr>
            <a:r>
              <a:rPr lang="fr-FR" sz="2000" b="1" dirty="0">
                <a:latin typeface="+mj-lt"/>
              </a:rPr>
              <a:t>La professionnalisation des acteurs notamment la montée en compétences des référents décrochage des établissements scolaire</a:t>
            </a:r>
          </a:p>
          <a:p>
            <a:pPr marL="228600" indent="-228600">
              <a:buFont typeface="+mj-lt"/>
              <a:buAutoNum type="arabicPeriod"/>
              <a:defRPr/>
            </a:pPr>
            <a:endParaRPr lang="fr-FR" sz="600" dirty="0">
              <a:solidFill>
                <a:srgbClr val="000000"/>
              </a:solidFill>
              <a:latin typeface="+mj-lt"/>
              <a:ea typeface="ＭＳ Ｐゴシック" pitchFamily="4" charset="-128"/>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3607" y="3601296"/>
            <a:ext cx="8421666" cy="461665"/>
          </a:xfrm>
          <a:prstGeom prst="rect">
            <a:avLst/>
          </a:prstGeom>
          <a:solidFill>
            <a:srgbClr val="927CB0"/>
          </a:solidFill>
        </p:spPr>
        <p:txBody>
          <a:bodyPr wrap="square" rtlCol="0">
            <a:noAutofit/>
          </a:bodyPr>
          <a:lstStyle/>
          <a:p>
            <a:endParaRPr lang="fr-FR" sz="2800" dirty="0"/>
          </a:p>
        </p:txBody>
      </p:sp>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latin typeface="+mj-lt"/>
              <a:ea typeface="ＭＳ Ｐゴシック" pitchFamily="4" charset="-128"/>
            </a:endParaRPr>
          </a:p>
        </p:txBody>
      </p:sp>
      <p:sp>
        <p:nvSpPr>
          <p:cNvPr id="19458" name="Titre 1"/>
          <p:cNvSpPr>
            <a:spLocks noGrp="1"/>
          </p:cNvSpPr>
          <p:nvPr>
            <p:ph type="ctrTitle"/>
          </p:nvPr>
        </p:nvSpPr>
        <p:spPr>
          <a:xfrm>
            <a:off x="288354" y="224989"/>
            <a:ext cx="8820150" cy="674688"/>
          </a:xfrm>
        </p:spPr>
        <p:txBody>
          <a:bodyPr/>
          <a:lstStyle/>
          <a:p>
            <a:pPr algn="l"/>
            <a:r>
              <a:rPr lang="fr-FR" sz="2400" b="1" dirty="0" smtClean="0">
                <a:solidFill>
                  <a:srgbClr val="604A7B"/>
                </a:solidFill>
                <a:ea typeface="ＭＳ Ｐゴシック"/>
                <a:cs typeface="ＭＳ Ｐゴシック"/>
              </a:rPr>
              <a:t>Sommaire</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latin typeface="+mj-lt"/>
              <a:ea typeface="ＭＳ Ｐゴシック" pitchFamily="4" charset="-128"/>
            </a:endParaRPr>
          </a:p>
        </p:txBody>
      </p:sp>
      <p:sp>
        <p:nvSpPr>
          <p:cNvPr id="19460" name="Espace réservé du numéro de diapositive 7"/>
          <p:cNvSpPr>
            <a:spLocks noGrp="1"/>
          </p:cNvSpPr>
          <p:nvPr>
            <p:ph type="sldNum" sz="quarter" idx="12"/>
          </p:nvPr>
        </p:nvSpPr>
        <p:spPr bwMode="auto">
          <a:noFill/>
          <a:ln>
            <a:miter lim="800000"/>
            <a:headEnd/>
            <a:tailEnd/>
          </a:ln>
        </p:spPr>
        <p:txBody>
          <a:bodyPr/>
          <a:lstStyle/>
          <a:p>
            <a:fld id="{0D7BDAC7-03B9-45EF-BDA7-891766F09883}" type="slidenum">
              <a:rPr lang="fr-FR" smtClean="0">
                <a:latin typeface="+mj-lt"/>
                <a:ea typeface="ＭＳ Ｐゴシック"/>
                <a:cs typeface="ＭＳ Ｐゴシック"/>
              </a:rPr>
              <a:pPr/>
              <a:t>12</a:t>
            </a:fld>
            <a:endParaRPr lang="fr-FR" smtClean="0">
              <a:latin typeface="+mj-lt"/>
              <a:ea typeface="ＭＳ Ｐゴシック"/>
              <a:cs typeface="ＭＳ Ｐゴシック"/>
            </a:endParaRPr>
          </a:p>
        </p:txBody>
      </p:sp>
      <p:sp>
        <p:nvSpPr>
          <p:cNvPr id="19461" name="Rectangle 4"/>
          <p:cNvSpPr>
            <a:spLocks noChangeArrowheads="1"/>
          </p:cNvSpPr>
          <p:nvPr/>
        </p:nvSpPr>
        <p:spPr bwMode="auto">
          <a:xfrm>
            <a:off x="465137" y="2492896"/>
            <a:ext cx="8715375" cy="2224534"/>
          </a:xfrm>
          <a:prstGeom prst="rect">
            <a:avLst/>
          </a:prstGeom>
          <a:noFill/>
          <a:ln w="9525">
            <a:noFill/>
            <a:miter lim="800000"/>
            <a:headEnd/>
            <a:tailEnd/>
          </a:ln>
        </p:spPr>
        <p:txBody>
          <a:bodyPr>
            <a:noAutofit/>
          </a:bodyPr>
          <a:lstStyle/>
          <a:p>
            <a:pPr marL="457200" indent="-457200">
              <a:buFont typeface="+mj-lt"/>
              <a:buAutoNum type="arabicPeriod"/>
            </a:pPr>
            <a:r>
              <a:rPr lang="fr-FR" b="1" dirty="0" smtClean="0">
                <a:latin typeface="+mj-lt"/>
              </a:rPr>
              <a:t>Contexte et enjeux du projet</a:t>
            </a:r>
          </a:p>
          <a:p>
            <a:pPr marL="457200" indent="-457200">
              <a:buFont typeface="+mj-lt"/>
              <a:buAutoNum type="arabicPeriod"/>
            </a:pPr>
            <a:endParaRPr lang="fr-FR" b="1" dirty="0" smtClean="0">
              <a:solidFill>
                <a:srgbClr val="604A7B"/>
              </a:solidFill>
              <a:latin typeface="+mj-lt"/>
            </a:endParaRPr>
          </a:p>
          <a:p>
            <a:pPr marL="457200" indent="-457200">
              <a:buFont typeface="+mj-lt"/>
              <a:buAutoNum type="arabicPeriod"/>
            </a:pPr>
            <a:endParaRPr lang="fr-FR" b="1" dirty="0">
              <a:solidFill>
                <a:srgbClr val="604A7B"/>
              </a:solidFill>
              <a:latin typeface="+mj-lt"/>
            </a:endParaRPr>
          </a:p>
          <a:p>
            <a:pPr marL="457200" indent="-457200">
              <a:buFont typeface="+mj-lt"/>
              <a:buAutoNum type="arabicPeriod"/>
            </a:pPr>
            <a:r>
              <a:rPr lang="fr-FR" b="1" dirty="0" smtClean="0">
                <a:solidFill>
                  <a:schemeClr val="bg1"/>
                </a:solidFill>
                <a:latin typeface="+mj-lt"/>
              </a:rPr>
              <a:t>Organisation du projet </a:t>
            </a:r>
          </a:p>
          <a:p>
            <a:pPr marL="457200" indent="-457200">
              <a:buFont typeface="+mj-lt"/>
              <a:buAutoNum type="arabicPeriod"/>
            </a:pPr>
            <a:endParaRPr lang="fr-FR" b="1" dirty="0" smtClean="0">
              <a:latin typeface="+mj-lt"/>
            </a:endParaRPr>
          </a:p>
          <a:p>
            <a:pPr marL="457200" indent="-457200">
              <a:buFont typeface="+mj-lt"/>
              <a:buAutoNum type="arabicPeriod"/>
            </a:pPr>
            <a:endParaRPr lang="fr-FR" b="1" dirty="0">
              <a:latin typeface="+mj-lt"/>
            </a:endParaRPr>
          </a:p>
          <a:p>
            <a:pPr marL="457200" indent="-457200">
              <a:buFont typeface="+mj-lt"/>
              <a:buAutoNum type="arabicPeriod"/>
            </a:pPr>
            <a:r>
              <a:rPr lang="fr-FR" b="1" dirty="0" smtClean="0">
                <a:latin typeface="+mj-lt"/>
              </a:rPr>
              <a:t>Outils mis à disposition  </a:t>
            </a:r>
            <a:endParaRPr lang="fr-FR" sz="600" dirty="0">
              <a:latin typeface="+mj-lt"/>
            </a:endParaRPr>
          </a:p>
        </p:txBody>
      </p:sp>
    </p:spTree>
    <p:extLst>
      <p:ext uri="{BB962C8B-B14F-4D97-AF65-F5344CB8AC3E}">
        <p14:creationId xmlns:p14="http://schemas.microsoft.com/office/powerpoint/2010/main" xmlns="" val="3504350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800">
              <a:solidFill>
                <a:srgbClr val="CC0066"/>
              </a:solidFill>
              <a:latin typeface="+mj-lt"/>
              <a:ea typeface="ＭＳ Ｐゴシック" pitchFamily="4" charset="-128"/>
            </a:endParaRPr>
          </a:p>
        </p:txBody>
      </p:sp>
      <p:sp>
        <p:nvSpPr>
          <p:cNvPr id="26626" name="Titre 1"/>
          <p:cNvSpPr>
            <a:spLocks noGrp="1"/>
          </p:cNvSpPr>
          <p:nvPr>
            <p:ph type="ctrTitle"/>
          </p:nvPr>
        </p:nvSpPr>
        <p:spPr>
          <a:xfrm>
            <a:off x="323850" y="233363"/>
            <a:ext cx="8605838" cy="674687"/>
          </a:xfrm>
        </p:spPr>
        <p:txBody>
          <a:bodyPr/>
          <a:lstStyle/>
          <a:p>
            <a:pPr algn="l"/>
            <a:r>
              <a:rPr lang="fr-FR" sz="2400" b="1" dirty="0" smtClean="0">
                <a:solidFill>
                  <a:srgbClr val="604A7B"/>
                </a:solidFill>
                <a:ea typeface="ＭＳ Ｐゴシック"/>
                <a:cs typeface="ＭＳ Ｐゴシック"/>
              </a:rPr>
              <a:t>La semaine de la persévérance aura lieu sur une semaine dédiée </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a:solidFill>
                <a:srgbClr val="FFFFFF"/>
              </a:solidFill>
              <a:latin typeface="+mj-lt"/>
              <a:ea typeface="ＭＳ Ｐゴシック" pitchFamily="4" charset="-128"/>
            </a:endParaRPr>
          </a:p>
        </p:txBody>
      </p:sp>
      <p:sp>
        <p:nvSpPr>
          <p:cNvPr id="32826" name="Espace réservé du numéro de diapositive 97"/>
          <p:cNvSpPr>
            <a:spLocks noGrp="1"/>
          </p:cNvSpPr>
          <p:nvPr>
            <p:ph type="sldNum" sz="quarter" idx="12"/>
          </p:nvPr>
        </p:nvSpPr>
        <p:spPr bwMode="auto">
          <a:ln>
            <a:miter lim="800000"/>
            <a:headEnd/>
            <a:tailEnd/>
          </a:ln>
        </p:spPr>
        <p:txBody>
          <a:bodyPr/>
          <a:lstStyle/>
          <a:p>
            <a:pPr>
              <a:defRPr/>
            </a:pPr>
            <a:fld id="{95056CFF-A28A-4079-9CDA-72FE8492AB0F}" type="slidenum">
              <a:rPr lang="fr-FR">
                <a:latin typeface="+mj-lt"/>
              </a:rPr>
              <a:pPr>
                <a:defRPr/>
              </a:pPr>
              <a:t>13</a:t>
            </a:fld>
            <a:endParaRPr lang="fr-FR">
              <a:latin typeface="+mj-lt"/>
            </a:endParaRPr>
          </a:p>
        </p:txBody>
      </p:sp>
      <p:sp>
        <p:nvSpPr>
          <p:cNvPr id="26631" name="Rectangle 4"/>
          <p:cNvSpPr>
            <a:spLocks noChangeArrowheads="1"/>
          </p:cNvSpPr>
          <p:nvPr/>
        </p:nvSpPr>
        <p:spPr bwMode="auto">
          <a:xfrm>
            <a:off x="250825" y="2927350"/>
            <a:ext cx="8642350" cy="1077913"/>
          </a:xfrm>
          <a:prstGeom prst="rect">
            <a:avLst/>
          </a:prstGeom>
          <a:noFill/>
          <a:ln w="9525">
            <a:noFill/>
            <a:miter lim="800000"/>
            <a:headEnd/>
            <a:tailEnd/>
          </a:ln>
        </p:spPr>
        <p:txBody>
          <a:bodyPr>
            <a:spAutoFit/>
          </a:bodyPr>
          <a:lstStyle/>
          <a:p>
            <a:pPr algn="ctr"/>
            <a:r>
              <a:rPr lang="fr-FR" sz="3200" b="1" dirty="0">
                <a:solidFill>
                  <a:srgbClr val="604A7B"/>
                </a:solidFill>
                <a:latin typeface="Calibri" pitchFamily="34" charset="0"/>
              </a:rPr>
              <a:t>La semaine de la persévérance scolaire aura lieu du 16 au 22 mars 2015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ounded Rectangle 11"/>
          <p:cNvSpPr>
            <a:spLocks noChangeArrowheads="1"/>
          </p:cNvSpPr>
          <p:nvPr/>
        </p:nvSpPr>
        <p:spPr bwMode="auto">
          <a:xfrm>
            <a:off x="323850" y="1233488"/>
            <a:ext cx="8459788" cy="5435600"/>
          </a:xfrm>
          <a:prstGeom prst="roundRect">
            <a:avLst>
              <a:gd name="adj" fmla="val 16667"/>
            </a:avLst>
          </a:prstGeom>
          <a:noFill/>
          <a:ln w="9525">
            <a:solidFill>
              <a:srgbClr val="574470"/>
            </a:solidFill>
            <a:miter lim="800000"/>
            <a:headEnd/>
            <a:tailEnd/>
          </a:ln>
        </p:spPr>
        <p:txBody>
          <a:bodyPr lIns="36000" tIns="36000" rIns="36000" bIns="36000"/>
          <a:lstStyle/>
          <a:p>
            <a:pPr marL="179388" lvl="1" indent="-179388" algn="ctr" eaLnBrk="0" hangingPunct="0">
              <a:lnSpc>
                <a:spcPct val="90000"/>
              </a:lnSpc>
              <a:buClr>
                <a:srgbClr val="7030A0"/>
              </a:buClr>
            </a:pPr>
            <a:r>
              <a:rPr lang="fr-FR" sz="2000" b="1" dirty="0">
                <a:solidFill>
                  <a:srgbClr val="574470"/>
                </a:solidFill>
                <a:latin typeface="+mj-lt"/>
                <a:cs typeface="Arial" charset="0"/>
              </a:rPr>
              <a:t>Une équipe </a:t>
            </a:r>
            <a:r>
              <a:rPr lang="fr-FR" sz="2000" b="1" dirty="0" smtClean="0">
                <a:solidFill>
                  <a:srgbClr val="574470"/>
                </a:solidFill>
                <a:latin typeface="+mj-lt"/>
                <a:cs typeface="Arial" charset="0"/>
              </a:rPr>
              <a:t>académique (autour du CSAIO) </a:t>
            </a:r>
            <a:r>
              <a:rPr lang="fr-FR" sz="2000" b="1" dirty="0">
                <a:solidFill>
                  <a:srgbClr val="574470"/>
                </a:solidFill>
                <a:latin typeface="+mj-lt"/>
                <a:cs typeface="Arial" charset="0"/>
              </a:rPr>
              <a:t>et 4 équipes </a:t>
            </a:r>
            <a:r>
              <a:rPr lang="fr-FR" sz="2000" b="1" dirty="0" smtClean="0">
                <a:solidFill>
                  <a:srgbClr val="574470"/>
                </a:solidFill>
                <a:latin typeface="+mj-lt"/>
                <a:cs typeface="Arial" charset="0"/>
              </a:rPr>
              <a:t>départementales (autour des DASEN) </a:t>
            </a:r>
            <a:r>
              <a:rPr lang="fr-FR" sz="2000" b="1" dirty="0">
                <a:solidFill>
                  <a:srgbClr val="574470"/>
                </a:solidFill>
                <a:latin typeface="+mj-lt"/>
                <a:cs typeface="Arial" charset="0"/>
              </a:rPr>
              <a:t>donnent l’impulsion et apportent leur appui</a:t>
            </a:r>
            <a:endParaRPr lang="fr-FR" sz="2000" dirty="0">
              <a:solidFill>
                <a:srgbClr val="574470"/>
              </a:solidFill>
              <a:latin typeface="+mj-lt"/>
              <a:cs typeface="Arial" charset="0"/>
            </a:endParaRPr>
          </a:p>
        </p:txBody>
      </p:sp>
      <p:sp>
        <p:nvSpPr>
          <p:cNvPr id="11" name="Rounded Rectangle 10"/>
          <p:cNvSpPr/>
          <p:nvPr/>
        </p:nvSpPr>
        <p:spPr bwMode="auto">
          <a:xfrm>
            <a:off x="323850" y="2386013"/>
            <a:ext cx="8135938" cy="4283075"/>
          </a:xfrm>
          <a:prstGeom prst="roundRect">
            <a:avLst/>
          </a:prstGeom>
          <a:solidFill>
            <a:srgbClr val="927CB0"/>
          </a:solidFill>
          <a:ln w="9525">
            <a:solidFill>
              <a:srgbClr val="FFFFFF"/>
            </a:solidFill>
            <a:miter lim="800000"/>
            <a:headEnd/>
            <a:tailEnd/>
          </a:ln>
        </p:spPr>
        <p:txBody>
          <a:bodyPr lIns="36000" tIns="36000" rIns="36000" bIns="36000"/>
          <a:lstStyle/>
          <a:p>
            <a:pPr marL="179388" lvl="1" indent="-179388" algn="ctr" eaLnBrk="0" hangingPunct="0">
              <a:lnSpc>
                <a:spcPct val="90000"/>
              </a:lnSpc>
              <a:buClr>
                <a:srgbClr val="7030A0"/>
              </a:buClr>
              <a:defRPr/>
            </a:pPr>
            <a:r>
              <a:rPr lang="fr-FR" sz="1800" b="1" dirty="0">
                <a:solidFill>
                  <a:schemeClr val="bg1"/>
                </a:solidFill>
                <a:latin typeface="+mj-lt"/>
                <a:ea typeface="ＭＳ Ｐゴシック" pitchFamily="4" charset="-128"/>
                <a:cs typeface="Arial" pitchFamily="34" charset="0"/>
              </a:rPr>
              <a:t>24 équipes organisatrices de bassin sont composées du chef d’établissement animateur de bassin, du chef d’établissement responsable du réseau FOQUALE, du Directeur de CIO, de représentants des élèves et des parents, des inspecteurs correspondants de bassin</a:t>
            </a:r>
          </a:p>
          <a:p>
            <a:pPr marL="179388" lvl="1" indent="-179388" algn="ctr" eaLnBrk="0" hangingPunct="0">
              <a:lnSpc>
                <a:spcPct val="90000"/>
              </a:lnSpc>
              <a:buClr>
                <a:srgbClr val="7030A0"/>
              </a:buClr>
              <a:defRPr/>
            </a:pPr>
            <a:endParaRPr lang="fr-FR" sz="1800" b="1" dirty="0">
              <a:solidFill>
                <a:schemeClr val="bg1"/>
              </a:solidFill>
              <a:latin typeface="+mj-lt"/>
              <a:ea typeface="ＭＳ Ｐゴシック" pitchFamily="4" charset="-128"/>
              <a:cs typeface="Arial" pitchFamily="34" charset="0"/>
            </a:endParaRPr>
          </a:p>
          <a:p>
            <a:pPr marL="4041775" lvl="1" indent="-179388" eaLnBrk="0" hangingPunct="0">
              <a:lnSpc>
                <a:spcPct val="90000"/>
              </a:lnSpc>
              <a:spcAft>
                <a:spcPts val="400"/>
              </a:spcAft>
              <a:buClr>
                <a:srgbClr val="7030A0"/>
              </a:buClr>
              <a:buFontTx/>
              <a:buChar char="•"/>
              <a:defRPr/>
            </a:pPr>
            <a:r>
              <a:rPr lang="fr-FR" sz="1800" dirty="0">
                <a:solidFill>
                  <a:schemeClr val="bg1"/>
                </a:solidFill>
                <a:latin typeface="+mj-lt"/>
                <a:ea typeface="ＭＳ Ｐゴシック" pitchFamily="4" charset="-128"/>
                <a:cs typeface="+mn-cs"/>
              </a:rPr>
              <a:t>Mobilisation et appui aux chefs d’établissement et aux enseignants </a:t>
            </a:r>
          </a:p>
          <a:p>
            <a:pPr marL="4041775" lvl="1" indent="-179388" eaLnBrk="0" hangingPunct="0">
              <a:lnSpc>
                <a:spcPct val="90000"/>
              </a:lnSpc>
              <a:spcAft>
                <a:spcPts val="400"/>
              </a:spcAft>
              <a:buClr>
                <a:srgbClr val="7030A0"/>
              </a:buClr>
              <a:buFontTx/>
              <a:buChar char="•"/>
              <a:defRPr/>
            </a:pPr>
            <a:r>
              <a:rPr lang="fr-FR" sz="1800" dirty="0">
                <a:solidFill>
                  <a:schemeClr val="bg1"/>
                </a:solidFill>
                <a:latin typeface="+mj-lt"/>
                <a:ea typeface="ＭＳ Ｐゴシック" pitchFamily="4" charset="-128"/>
                <a:cs typeface="+mn-cs"/>
              </a:rPr>
              <a:t>Mobilisation des partenaires locaux et de leurs financements éventuels </a:t>
            </a:r>
          </a:p>
          <a:p>
            <a:pPr marL="4041775" lvl="1" indent="-179388" eaLnBrk="0" hangingPunct="0">
              <a:lnSpc>
                <a:spcPct val="90000"/>
              </a:lnSpc>
              <a:spcAft>
                <a:spcPts val="400"/>
              </a:spcAft>
              <a:buClr>
                <a:srgbClr val="7030A0"/>
              </a:buClr>
              <a:buFontTx/>
              <a:buChar char="•"/>
              <a:defRPr/>
            </a:pPr>
            <a:r>
              <a:rPr lang="fr-FR" sz="1800" dirty="0">
                <a:solidFill>
                  <a:schemeClr val="bg1"/>
                </a:solidFill>
                <a:latin typeface="+mj-lt"/>
                <a:ea typeface="ＭＳ Ｐゴシック" pitchFamily="4" charset="-128"/>
                <a:cs typeface="+mn-cs"/>
              </a:rPr>
              <a:t>Coordination du projet et cohérence des actions organisées</a:t>
            </a:r>
          </a:p>
          <a:p>
            <a:pPr marL="4041775" lvl="1" indent="-179388" eaLnBrk="0" hangingPunct="0">
              <a:lnSpc>
                <a:spcPct val="90000"/>
              </a:lnSpc>
              <a:spcAft>
                <a:spcPts val="400"/>
              </a:spcAft>
              <a:buClr>
                <a:srgbClr val="7030A0"/>
              </a:buClr>
              <a:buFontTx/>
              <a:buChar char="•"/>
              <a:defRPr/>
            </a:pPr>
            <a:r>
              <a:rPr lang="fr-FR" sz="1800" dirty="0">
                <a:solidFill>
                  <a:schemeClr val="bg1"/>
                </a:solidFill>
                <a:latin typeface="+mj-lt"/>
                <a:ea typeface="ＭＳ Ｐゴシック" pitchFamily="4" charset="-128"/>
                <a:cs typeface="+mn-cs"/>
              </a:rPr>
              <a:t>Appui à l’alimentation du site internet « Lâche pas l’école »</a:t>
            </a:r>
          </a:p>
          <a:p>
            <a:pPr marL="3779838" lvl="1" indent="-179388" algn="ctr" eaLnBrk="0" hangingPunct="0">
              <a:lnSpc>
                <a:spcPct val="90000"/>
              </a:lnSpc>
              <a:buClr>
                <a:srgbClr val="7030A0"/>
              </a:buClr>
              <a:defRPr/>
            </a:pPr>
            <a:endParaRPr lang="fr-FR" sz="1800" dirty="0">
              <a:solidFill>
                <a:schemeClr val="bg1"/>
              </a:solidFill>
              <a:latin typeface="+mj-lt"/>
              <a:ea typeface="ＭＳ Ｐゴシック" pitchFamily="4" charset="-128"/>
              <a:cs typeface="Arial" pitchFamily="34" charset="0"/>
            </a:endParaRPr>
          </a:p>
        </p:txBody>
      </p:sp>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latin typeface="+mj-lt"/>
              <a:ea typeface="ＭＳ Ｐゴシック" pitchFamily="4" charset="-128"/>
            </a:endParaRPr>
          </a:p>
        </p:txBody>
      </p:sp>
      <p:sp>
        <p:nvSpPr>
          <p:cNvPr id="21508" name="Titre 1"/>
          <p:cNvSpPr>
            <a:spLocks noGrp="1"/>
          </p:cNvSpPr>
          <p:nvPr>
            <p:ph type="ctrTitle"/>
          </p:nvPr>
        </p:nvSpPr>
        <p:spPr>
          <a:xfrm>
            <a:off x="323850" y="233363"/>
            <a:ext cx="8712200" cy="674687"/>
          </a:xfrm>
        </p:spPr>
        <p:txBody>
          <a:bodyPr/>
          <a:lstStyle/>
          <a:p>
            <a:pPr algn="l"/>
            <a:r>
              <a:rPr lang="fr-FR" sz="2400" b="1" dirty="0" smtClean="0">
                <a:solidFill>
                  <a:srgbClr val="604A7B"/>
                </a:solidFill>
                <a:ea typeface="ＭＳ Ｐゴシック"/>
                <a:cs typeface="ＭＳ Ｐゴシック"/>
              </a:rPr>
              <a:t>Les initiatives du terrain, dans les bassins et les établissements, sont au cœur de l’organisation du projet</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latin typeface="+mj-lt"/>
              <a:ea typeface="ＭＳ Ｐゴシック" pitchFamily="4" charset="-128"/>
            </a:endParaRPr>
          </a:p>
        </p:txBody>
      </p:sp>
      <p:sp>
        <p:nvSpPr>
          <p:cNvPr id="21510" name="Espace réservé du numéro de diapositive 7"/>
          <p:cNvSpPr>
            <a:spLocks noGrp="1"/>
          </p:cNvSpPr>
          <p:nvPr>
            <p:ph type="sldNum" sz="quarter" idx="12"/>
          </p:nvPr>
        </p:nvSpPr>
        <p:spPr bwMode="auto">
          <a:xfrm>
            <a:off x="6553200" y="6400800"/>
            <a:ext cx="2133600" cy="365125"/>
          </a:xfrm>
          <a:noFill/>
          <a:ln>
            <a:miter lim="800000"/>
            <a:headEnd/>
            <a:tailEnd/>
          </a:ln>
        </p:spPr>
        <p:txBody>
          <a:bodyPr/>
          <a:lstStyle/>
          <a:p>
            <a:fld id="{1AEE24B7-A901-4820-9F53-BAEC3C9BC2F9}" type="slidenum">
              <a:rPr lang="fr-FR" smtClean="0">
                <a:latin typeface="+mj-lt"/>
                <a:ea typeface="ＭＳ Ｐゴシック"/>
                <a:cs typeface="ＭＳ Ｐゴシック"/>
              </a:rPr>
              <a:pPr/>
              <a:t>14</a:t>
            </a:fld>
            <a:endParaRPr lang="fr-FR" smtClean="0">
              <a:latin typeface="+mj-lt"/>
              <a:ea typeface="ＭＳ Ｐゴシック"/>
              <a:cs typeface="ＭＳ Ｐゴシック"/>
            </a:endParaRPr>
          </a:p>
        </p:txBody>
      </p:sp>
      <p:sp>
        <p:nvSpPr>
          <p:cNvPr id="21511" name="Rounded Rectangle 9"/>
          <p:cNvSpPr>
            <a:spLocks noChangeArrowheads="1"/>
          </p:cNvSpPr>
          <p:nvPr/>
        </p:nvSpPr>
        <p:spPr bwMode="auto">
          <a:xfrm>
            <a:off x="323850" y="3933825"/>
            <a:ext cx="3924300" cy="2735263"/>
          </a:xfrm>
          <a:prstGeom prst="roundRect">
            <a:avLst>
              <a:gd name="adj" fmla="val 16667"/>
            </a:avLst>
          </a:prstGeom>
          <a:solidFill>
            <a:srgbClr val="574470"/>
          </a:solidFill>
          <a:ln w="9525">
            <a:solidFill>
              <a:srgbClr val="FFFFFF"/>
            </a:solidFill>
            <a:miter lim="800000"/>
            <a:headEnd/>
            <a:tailEnd/>
          </a:ln>
        </p:spPr>
        <p:txBody>
          <a:bodyPr lIns="36000" tIns="36000" rIns="36000" bIns="36000" anchor="ctr"/>
          <a:lstStyle/>
          <a:p>
            <a:pPr algn="ctr"/>
            <a:r>
              <a:rPr lang="fr-FR" sz="1800">
                <a:solidFill>
                  <a:srgbClr val="FFFFFF"/>
                </a:solidFill>
                <a:latin typeface="+mj-lt"/>
                <a:cs typeface="Arial" charset="0"/>
              </a:rPr>
              <a:t>Les équipes pédagogiques et éducatives sont à l’initiative des actions, sous l’impulsion des chefs d’établissement </a:t>
            </a:r>
          </a:p>
          <a:p>
            <a:pPr algn="ctr"/>
            <a:endParaRPr lang="fr-FR" sz="1800">
              <a:solidFill>
                <a:srgbClr val="FFFFFF"/>
              </a:solidFill>
              <a:latin typeface="+mj-lt"/>
              <a:cs typeface="Arial" charset="0"/>
            </a:endParaRPr>
          </a:p>
          <a:p>
            <a:pPr algn="ctr"/>
            <a:r>
              <a:rPr lang="fr-FR" sz="1800">
                <a:solidFill>
                  <a:srgbClr val="FFFFFF"/>
                </a:solidFill>
                <a:latin typeface="+mj-lt"/>
                <a:cs typeface="Arial" charset="0"/>
              </a:rPr>
              <a:t>Elles mobilisent les élèves, les enseignants, les parents et les partenaires locaux</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400">
              <a:solidFill>
                <a:srgbClr val="CC0066"/>
              </a:solidFill>
              <a:latin typeface="+mj-lt"/>
              <a:ea typeface="ＭＳ Ｐゴシック" pitchFamily="4" charset="-128"/>
            </a:endParaRPr>
          </a:p>
        </p:txBody>
      </p:sp>
      <p:sp>
        <p:nvSpPr>
          <p:cNvPr id="24578" name="Titre 1"/>
          <p:cNvSpPr>
            <a:spLocks noGrp="1"/>
          </p:cNvSpPr>
          <p:nvPr>
            <p:ph type="ctrTitle"/>
          </p:nvPr>
        </p:nvSpPr>
        <p:spPr>
          <a:xfrm>
            <a:off x="323850" y="233363"/>
            <a:ext cx="7753350" cy="674687"/>
          </a:xfrm>
        </p:spPr>
        <p:txBody>
          <a:bodyPr/>
          <a:lstStyle/>
          <a:p>
            <a:pPr algn="l"/>
            <a:r>
              <a:rPr lang="fr-FR" sz="2400" b="1" dirty="0" smtClean="0">
                <a:solidFill>
                  <a:srgbClr val="604A7B"/>
                </a:solidFill>
                <a:ea typeface="ＭＳ Ｐゴシック"/>
                <a:cs typeface="ＭＳ Ｐゴシック"/>
              </a:rPr>
              <a:t>La mobilisation des partenaires locaux est un gage de réussite du projet</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latin typeface="+mj-lt"/>
              <a:ea typeface="ＭＳ Ｐゴシック" pitchFamily="4" charset="-128"/>
            </a:endParaRPr>
          </a:p>
        </p:txBody>
      </p:sp>
      <p:sp>
        <p:nvSpPr>
          <p:cNvPr id="24580" name="Rectangle 3"/>
          <p:cNvSpPr txBox="1">
            <a:spLocks noChangeArrowheads="1"/>
          </p:cNvSpPr>
          <p:nvPr>
            <p:custDataLst>
              <p:tags r:id="rId1"/>
            </p:custDataLst>
          </p:nvPr>
        </p:nvSpPr>
        <p:spPr bwMode="auto">
          <a:xfrm>
            <a:off x="230360" y="1441014"/>
            <a:ext cx="8223250" cy="1660525"/>
          </a:xfrm>
          <a:prstGeom prst="rect">
            <a:avLst/>
          </a:prstGeom>
          <a:noFill/>
          <a:ln w="9525">
            <a:solidFill>
              <a:srgbClr val="7030A0"/>
            </a:solidFill>
            <a:miter lim="800000"/>
            <a:headEnd/>
            <a:tailEnd/>
          </a:ln>
        </p:spPr>
        <p:txBody>
          <a:bodyPr lIns="252000" tIns="72000" rIns="180000" bIns="36000" anchor="ctr"/>
          <a:lstStyle/>
          <a:p>
            <a:pPr marL="179388" lvl="1" indent="-179388" eaLnBrk="0" hangingPunct="0">
              <a:lnSpc>
                <a:spcPct val="90000"/>
              </a:lnSpc>
              <a:spcAft>
                <a:spcPts val="400"/>
              </a:spcAft>
              <a:buClr>
                <a:srgbClr val="7030A0"/>
              </a:buClr>
              <a:buFontTx/>
              <a:buChar char="•"/>
            </a:pPr>
            <a:r>
              <a:rPr lang="fr-FR" sz="1500" dirty="0">
                <a:solidFill>
                  <a:srgbClr val="000000"/>
                </a:solidFill>
                <a:latin typeface="+mj-lt"/>
              </a:rPr>
              <a:t>Assurer, à l’échelle d’un bassin, la cohérence des actions et des messages à destination des </a:t>
            </a:r>
            <a:r>
              <a:rPr lang="fr-FR" sz="1500" dirty="0" smtClean="0">
                <a:solidFill>
                  <a:srgbClr val="000000"/>
                </a:solidFill>
                <a:latin typeface="+mj-lt"/>
              </a:rPr>
              <a:t>jeunes</a:t>
            </a:r>
            <a:endParaRPr lang="fr-FR" sz="1500" dirty="0">
              <a:solidFill>
                <a:srgbClr val="000000"/>
              </a:solidFill>
              <a:latin typeface="+mj-lt"/>
            </a:endParaRPr>
          </a:p>
          <a:p>
            <a:pPr marL="179388" lvl="1" indent="-179388" eaLnBrk="0" hangingPunct="0">
              <a:lnSpc>
                <a:spcPct val="90000"/>
              </a:lnSpc>
              <a:spcAft>
                <a:spcPts val="400"/>
              </a:spcAft>
              <a:buClr>
                <a:srgbClr val="7030A0"/>
              </a:buClr>
              <a:buFontTx/>
              <a:buChar char="•"/>
            </a:pPr>
            <a:r>
              <a:rPr lang="fr-FR" sz="1500" dirty="0">
                <a:solidFill>
                  <a:srgbClr val="000000"/>
                </a:solidFill>
                <a:latin typeface="+mj-lt"/>
              </a:rPr>
              <a:t>Bénéficier de la contribution financière des partenaires locaux</a:t>
            </a:r>
          </a:p>
          <a:p>
            <a:pPr marL="179388" lvl="1" indent="-179388" eaLnBrk="0" hangingPunct="0">
              <a:lnSpc>
                <a:spcPct val="90000"/>
              </a:lnSpc>
              <a:spcAft>
                <a:spcPts val="400"/>
              </a:spcAft>
              <a:buClr>
                <a:srgbClr val="7030A0"/>
              </a:buClr>
              <a:buFontTx/>
              <a:buChar char="•"/>
            </a:pPr>
            <a:r>
              <a:rPr lang="fr-FR" sz="1500" dirty="0">
                <a:solidFill>
                  <a:srgbClr val="000000"/>
                </a:solidFill>
                <a:latin typeface="+mj-lt"/>
              </a:rPr>
              <a:t>Mobiliser des relais et des supports de communication complémentaires à ceux de l’éducation nationale</a:t>
            </a:r>
          </a:p>
          <a:p>
            <a:pPr marL="179388" lvl="1" indent="-179388" eaLnBrk="0" hangingPunct="0">
              <a:lnSpc>
                <a:spcPct val="90000"/>
              </a:lnSpc>
              <a:spcAft>
                <a:spcPts val="400"/>
              </a:spcAft>
              <a:buClr>
                <a:srgbClr val="7030A0"/>
              </a:buClr>
              <a:buFontTx/>
              <a:buChar char="•"/>
            </a:pPr>
            <a:r>
              <a:rPr lang="fr-FR" sz="1500" dirty="0">
                <a:solidFill>
                  <a:srgbClr val="000000"/>
                </a:solidFill>
                <a:latin typeface="+mj-lt"/>
              </a:rPr>
              <a:t>Renforcer le rôle de l’éducation nationale en tant qu’intégrateur de l’action publique en </a:t>
            </a:r>
            <a:r>
              <a:rPr lang="fr-FR" sz="1500" dirty="0" smtClean="0">
                <a:solidFill>
                  <a:srgbClr val="000000"/>
                </a:solidFill>
                <a:latin typeface="+mj-lt"/>
              </a:rPr>
              <a:t>matière de </a:t>
            </a:r>
            <a:r>
              <a:rPr lang="fr-FR" sz="1500" dirty="0">
                <a:solidFill>
                  <a:srgbClr val="000000"/>
                </a:solidFill>
                <a:latin typeface="+mj-lt"/>
              </a:rPr>
              <a:t>promotion de la persévérance </a:t>
            </a:r>
            <a:r>
              <a:rPr lang="fr-FR" sz="1500" dirty="0" smtClean="0">
                <a:solidFill>
                  <a:srgbClr val="000000"/>
                </a:solidFill>
                <a:latin typeface="+mj-lt"/>
              </a:rPr>
              <a:t>scolaire</a:t>
            </a:r>
            <a:endParaRPr lang="fr-FR" sz="1500" dirty="0">
              <a:solidFill>
                <a:srgbClr val="000000"/>
              </a:solidFill>
              <a:latin typeface="+mj-lt"/>
            </a:endParaRPr>
          </a:p>
        </p:txBody>
      </p:sp>
      <p:sp>
        <p:nvSpPr>
          <p:cNvPr id="9" name="Rectangle 3"/>
          <p:cNvSpPr txBox="1">
            <a:spLocks noChangeArrowheads="1"/>
          </p:cNvSpPr>
          <p:nvPr>
            <p:custDataLst>
              <p:tags r:id="rId2"/>
            </p:custDataLst>
          </p:nvPr>
        </p:nvSpPr>
        <p:spPr>
          <a:xfrm>
            <a:off x="201785" y="1039377"/>
            <a:ext cx="8248650" cy="360362"/>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buFont typeface="Wingdings" pitchFamily="4" charset="2"/>
              <a:buNone/>
              <a:defRPr/>
            </a:pPr>
            <a:r>
              <a:rPr lang="fr-FR" sz="1600" b="1">
                <a:solidFill>
                  <a:schemeClr val="bg1"/>
                </a:solidFill>
                <a:latin typeface="+mj-lt"/>
                <a:ea typeface="ＭＳ Ｐゴシック" pitchFamily="4" charset="-128"/>
              </a:rPr>
              <a:t>Pourquoi mobiliser les partenaires locaux ?</a:t>
            </a:r>
          </a:p>
        </p:txBody>
      </p:sp>
      <p:sp>
        <p:nvSpPr>
          <p:cNvPr id="10" name="Rectangle 3"/>
          <p:cNvSpPr txBox="1">
            <a:spLocks noChangeArrowheads="1"/>
          </p:cNvSpPr>
          <p:nvPr>
            <p:custDataLst>
              <p:tags r:id="rId3"/>
            </p:custDataLst>
          </p:nvPr>
        </p:nvSpPr>
        <p:spPr>
          <a:xfrm>
            <a:off x="611188" y="3197210"/>
            <a:ext cx="8064500" cy="358775"/>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buFont typeface="Wingdings" pitchFamily="4" charset="2"/>
              <a:buNone/>
              <a:defRPr/>
            </a:pPr>
            <a:r>
              <a:rPr lang="fr-FR" sz="1600" b="1">
                <a:solidFill>
                  <a:schemeClr val="bg1"/>
                </a:solidFill>
                <a:latin typeface="+mj-lt"/>
                <a:ea typeface="ＭＳ Ｐゴシック" pitchFamily="4" charset="-128"/>
              </a:rPr>
              <a:t>Quels partenaires mobiliser ?</a:t>
            </a:r>
          </a:p>
        </p:txBody>
      </p:sp>
      <p:sp>
        <p:nvSpPr>
          <p:cNvPr id="30728" name="Rectangle 3"/>
          <p:cNvSpPr txBox="1">
            <a:spLocks noChangeArrowheads="1"/>
          </p:cNvSpPr>
          <p:nvPr>
            <p:custDataLst>
              <p:tags r:id="rId4"/>
            </p:custDataLst>
          </p:nvPr>
        </p:nvSpPr>
        <p:spPr bwMode="auto">
          <a:xfrm>
            <a:off x="611188" y="3597261"/>
            <a:ext cx="8064500" cy="2712059"/>
          </a:xfrm>
          <a:prstGeom prst="rect">
            <a:avLst/>
          </a:prstGeom>
          <a:noFill/>
          <a:ln w="9525">
            <a:solidFill>
              <a:srgbClr val="7030A0"/>
            </a:solidFill>
            <a:miter lim="800000"/>
            <a:headEnd/>
            <a:tailEnd/>
          </a:ln>
        </p:spPr>
        <p:txBody>
          <a:bodyPr lIns="252000" tIns="72000" rIns="180000" bIns="36000" anchor="ctr" anchorCtr="0"/>
          <a:lstStyle/>
          <a:p>
            <a:pPr marL="179388" lvl="1" indent="-179388" eaLnBrk="0" hangingPunct="0">
              <a:lnSpc>
                <a:spcPct val="90000"/>
              </a:lnSpc>
              <a:spcAft>
                <a:spcPts val="400"/>
              </a:spcAft>
              <a:buClr>
                <a:srgbClr val="7030A0"/>
              </a:buClr>
              <a:buFontTx/>
              <a:buChar char="•"/>
              <a:defRPr/>
            </a:pPr>
            <a:r>
              <a:rPr lang="fr-FR" sz="1500" dirty="0">
                <a:solidFill>
                  <a:srgbClr val="000000"/>
                </a:solidFill>
                <a:latin typeface="+mj-lt"/>
                <a:ea typeface="ＭＳ Ｐゴシック" pitchFamily="4" charset="-128"/>
                <a:cs typeface="+mn-cs"/>
              </a:rPr>
              <a:t>Les communes : </a:t>
            </a:r>
          </a:p>
          <a:p>
            <a:pPr lvl="1" indent="-190500" algn="just">
              <a:lnSpc>
                <a:spcPct val="90000"/>
              </a:lnSpc>
              <a:spcBef>
                <a:spcPts val="400"/>
              </a:spcBef>
              <a:buClr>
                <a:srgbClr val="7030A0"/>
              </a:buClr>
              <a:buFont typeface="Courier New" pitchFamily="4" charset="0"/>
              <a:buChar char="o"/>
              <a:defRPr/>
            </a:pPr>
            <a:r>
              <a:rPr lang="fr-FR" sz="1600" dirty="0">
                <a:solidFill>
                  <a:srgbClr val="000000"/>
                </a:solidFill>
                <a:latin typeface="+mj-lt"/>
                <a:ea typeface="ＭＳ Ｐゴシック" pitchFamily="4" charset="-128"/>
                <a:cs typeface="+mn-cs"/>
              </a:rPr>
              <a:t>Le maire et les élus</a:t>
            </a:r>
          </a:p>
          <a:p>
            <a:pPr lvl="1" indent="-190500" algn="just">
              <a:lnSpc>
                <a:spcPct val="90000"/>
              </a:lnSpc>
              <a:spcBef>
                <a:spcPts val="400"/>
              </a:spcBef>
              <a:buClr>
                <a:srgbClr val="7030A0"/>
              </a:buClr>
              <a:buFont typeface="Courier New" pitchFamily="4" charset="0"/>
              <a:buChar char="o"/>
              <a:defRPr/>
            </a:pPr>
            <a:r>
              <a:rPr lang="fr-FR" sz="1600" dirty="0">
                <a:solidFill>
                  <a:srgbClr val="000000"/>
                </a:solidFill>
                <a:latin typeface="+mj-lt"/>
                <a:ea typeface="ＭＳ Ｐゴシック" pitchFamily="4" charset="-128"/>
                <a:cs typeface="+mn-cs"/>
              </a:rPr>
              <a:t>Les services de la réussite éducative, de la jeunesse et de l’école</a:t>
            </a:r>
          </a:p>
          <a:p>
            <a:pPr marL="179388" lvl="1" indent="-179388" eaLnBrk="0" hangingPunct="0">
              <a:lnSpc>
                <a:spcPct val="90000"/>
              </a:lnSpc>
              <a:spcAft>
                <a:spcPts val="400"/>
              </a:spcAft>
              <a:buClr>
                <a:srgbClr val="7030A0"/>
              </a:buClr>
              <a:buFontTx/>
              <a:buChar char="•"/>
              <a:defRPr/>
            </a:pPr>
            <a:r>
              <a:rPr lang="fr-FR" sz="1500" dirty="0">
                <a:solidFill>
                  <a:srgbClr val="000000"/>
                </a:solidFill>
                <a:latin typeface="+mj-lt"/>
                <a:ea typeface="ＭＳ Ｐゴシック" pitchFamily="4" charset="-128"/>
                <a:cs typeface="+mn-cs"/>
              </a:rPr>
              <a:t>Les communautés d’agglomération</a:t>
            </a:r>
          </a:p>
          <a:p>
            <a:pPr marL="179388" lvl="1" indent="-179388" eaLnBrk="0" hangingPunct="0">
              <a:lnSpc>
                <a:spcPct val="90000"/>
              </a:lnSpc>
              <a:spcAft>
                <a:spcPts val="400"/>
              </a:spcAft>
              <a:buClr>
                <a:srgbClr val="7030A0"/>
              </a:buClr>
              <a:buFontTx/>
              <a:buChar char="•"/>
              <a:defRPr/>
            </a:pPr>
            <a:r>
              <a:rPr lang="fr-FR" sz="1500" dirty="0">
                <a:solidFill>
                  <a:srgbClr val="000000"/>
                </a:solidFill>
                <a:latin typeface="+mj-lt"/>
                <a:ea typeface="ＭＳ Ｐゴシック" pitchFamily="4" charset="-128"/>
                <a:cs typeface="+mn-cs"/>
              </a:rPr>
              <a:t>Les partenaires de la plate-forme de suivi et d’appui aux </a:t>
            </a:r>
            <a:r>
              <a:rPr lang="fr-FR" sz="1500" dirty="0" smtClean="0">
                <a:solidFill>
                  <a:srgbClr val="000000"/>
                </a:solidFill>
                <a:latin typeface="+mj-lt"/>
                <a:ea typeface="ＭＳ Ｐゴシック" pitchFamily="4" charset="-128"/>
                <a:cs typeface="+mn-cs"/>
              </a:rPr>
              <a:t>décrocheurs</a:t>
            </a:r>
            <a:endParaRPr lang="fr-FR" sz="1500" dirty="0">
              <a:solidFill>
                <a:srgbClr val="000000"/>
              </a:solidFill>
              <a:latin typeface="+mj-lt"/>
              <a:ea typeface="ＭＳ Ｐゴシック" pitchFamily="4" charset="-128"/>
              <a:cs typeface="+mn-cs"/>
            </a:endParaRPr>
          </a:p>
          <a:p>
            <a:pPr marL="179388" lvl="1" indent="-179388" eaLnBrk="0" hangingPunct="0">
              <a:lnSpc>
                <a:spcPct val="90000"/>
              </a:lnSpc>
              <a:spcAft>
                <a:spcPts val="400"/>
              </a:spcAft>
              <a:buClr>
                <a:srgbClr val="7030A0"/>
              </a:buClr>
              <a:buFontTx/>
              <a:buChar char="•"/>
              <a:defRPr/>
            </a:pPr>
            <a:r>
              <a:rPr lang="fr-FR" sz="1500" dirty="0">
                <a:solidFill>
                  <a:srgbClr val="000000"/>
                </a:solidFill>
                <a:latin typeface="+mj-lt"/>
                <a:ea typeface="ＭＳ Ｐゴシック" pitchFamily="4" charset="-128"/>
                <a:cs typeface="+mn-cs"/>
              </a:rPr>
              <a:t>Les entreprises locales et </a:t>
            </a:r>
            <a:r>
              <a:rPr lang="fr-FR" sz="1500" dirty="0" smtClean="0">
                <a:solidFill>
                  <a:srgbClr val="000000"/>
                </a:solidFill>
                <a:latin typeface="+mj-lt"/>
                <a:ea typeface="ＭＳ Ｐゴシック" pitchFamily="4" charset="-128"/>
                <a:cs typeface="+mn-cs"/>
              </a:rPr>
              <a:t>leurs représentants (exemple : fondation </a:t>
            </a:r>
            <a:r>
              <a:rPr lang="fr-FR" sz="1500" dirty="0">
                <a:solidFill>
                  <a:srgbClr val="000000"/>
                </a:solidFill>
                <a:latin typeface="+mj-lt"/>
                <a:ea typeface="ＭＳ Ｐゴシック" pitchFamily="4" charset="-128"/>
                <a:cs typeface="+mn-cs"/>
              </a:rPr>
              <a:t>RATP,  </a:t>
            </a:r>
            <a:r>
              <a:rPr lang="fr-FR" sz="1500" dirty="0" smtClean="0">
                <a:solidFill>
                  <a:srgbClr val="000000"/>
                </a:solidFill>
                <a:latin typeface="+mj-lt"/>
                <a:ea typeface="ＭＳ Ｐゴシック" pitchFamily="4" charset="-128"/>
                <a:cs typeface="+mn-cs"/>
              </a:rPr>
              <a:t>Sncf</a:t>
            </a:r>
            <a:r>
              <a:rPr lang="fr-FR" sz="1500" dirty="0">
                <a:solidFill>
                  <a:srgbClr val="000000"/>
                </a:solidFill>
                <a:latin typeface="+mj-lt"/>
                <a:ea typeface="ＭＳ Ｐゴシック" pitchFamily="4" charset="-128"/>
                <a:cs typeface="+mn-cs"/>
              </a:rPr>
              <a:t>, </a:t>
            </a:r>
            <a:r>
              <a:rPr lang="fr-FR" sz="1500" dirty="0" smtClean="0">
                <a:solidFill>
                  <a:srgbClr val="000000"/>
                </a:solidFill>
                <a:latin typeface="+mj-lt"/>
                <a:ea typeface="ＭＳ Ｐゴシック" pitchFamily="4" charset="-128"/>
                <a:cs typeface="+mn-cs"/>
              </a:rPr>
              <a:t>Rotary </a:t>
            </a:r>
            <a:r>
              <a:rPr lang="fr-FR" sz="1500" dirty="0">
                <a:solidFill>
                  <a:srgbClr val="000000"/>
                </a:solidFill>
                <a:latin typeface="+mj-lt"/>
                <a:ea typeface="ＭＳ Ｐゴシック" pitchFamily="4" charset="-128"/>
                <a:cs typeface="+mn-cs"/>
              </a:rPr>
              <a:t>et le Lions </a:t>
            </a:r>
            <a:r>
              <a:rPr lang="fr-FR" sz="1500" dirty="0" smtClean="0">
                <a:solidFill>
                  <a:srgbClr val="000000"/>
                </a:solidFill>
                <a:latin typeface="+mj-lt"/>
                <a:ea typeface="ＭＳ Ｐゴシック" pitchFamily="4" charset="-128"/>
                <a:cs typeface="+mn-cs"/>
              </a:rPr>
              <a:t>club)</a:t>
            </a:r>
            <a:endParaRPr lang="fr-FR" sz="1500" dirty="0">
              <a:solidFill>
                <a:srgbClr val="000000"/>
              </a:solidFill>
              <a:latin typeface="+mj-lt"/>
              <a:ea typeface="ＭＳ Ｐゴシック" pitchFamily="4" charset="-128"/>
              <a:cs typeface="+mn-cs"/>
            </a:endParaRPr>
          </a:p>
          <a:p>
            <a:pPr marL="179388" lvl="1" indent="-179388" eaLnBrk="0" hangingPunct="0">
              <a:lnSpc>
                <a:spcPct val="90000"/>
              </a:lnSpc>
              <a:spcAft>
                <a:spcPts val="400"/>
              </a:spcAft>
              <a:buClr>
                <a:srgbClr val="7030A0"/>
              </a:buClr>
              <a:buFontTx/>
              <a:buChar char="•"/>
              <a:defRPr/>
            </a:pPr>
            <a:r>
              <a:rPr lang="fr-FR" sz="1500" dirty="0">
                <a:solidFill>
                  <a:srgbClr val="000000"/>
                </a:solidFill>
                <a:latin typeface="+mj-lt"/>
                <a:ea typeface="ＭＳ Ｐゴシック" pitchFamily="4" charset="-128"/>
                <a:cs typeface="+mn-cs"/>
              </a:rPr>
              <a:t>Les établissements d’enseignement supérieur</a:t>
            </a:r>
          </a:p>
          <a:p>
            <a:pPr marL="179388" lvl="1" indent="-179388" eaLnBrk="0" hangingPunct="0">
              <a:lnSpc>
                <a:spcPct val="90000"/>
              </a:lnSpc>
              <a:spcAft>
                <a:spcPts val="400"/>
              </a:spcAft>
              <a:buClr>
                <a:srgbClr val="7030A0"/>
              </a:buClr>
              <a:buFontTx/>
              <a:buChar char="•"/>
              <a:defRPr/>
            </a:pPr>
            <a:r>
              <a:rPr lang="fr-FR" sz="1500" dirty="0">
                <a:solidFill>
                  <a:srgbClr val="000000"/>
                </a:solidFill>
                <a:latin typeface="+mj-lt"/>
                <a:ea typeface="ＭＳ Ｐゴシック" pitchFamily="4" charset="-128"/>
                <a:cs typeface="+mn-cs"/>
              </a:rPr>
              <a:t>Les fédérations des parents d’élèves et les centres sociaux locaux</a:t>
            </a:r>
          </a:p>
          <a:p>
            <a:pPr marL="179388" lvl="1" indent="-179388" eaLnBrk="0" hangingPunct="0">
              <a:lnSpc>
                <a:spcPct val="90000"/>
              </a:lnSpc>
              <a:spcAft>
                <a:spcPts val="400"/>
              </a:spcAft>
              <a:buClr>
                <a:srgbClr val="7030A0"/>
              </a:buClr>
              <a:buFontTx/>
              <a:buChar char="•"/>
              <a:defRPr/>
            </a:pPr>
            <a:r>
              <a:rPr lang="fr-FR" sz="1500" dirty="0" smtClean="0">
                <a:solidFill>
                  <a:srgbClr val="000000"/>
                </a:solidFill>
                <a:latin typeface="+mj-lt"/>
                <a:ea typeface="ＭＳ Ｐゴシック" pitchFamily="4" charset="-128"/>
                <a:cs typeface="+mn-cs"/>
              </a:rPr>
              <a:t>Les CVL</a:t>
            </a:r>
            <a:endParaRPr lang="fr-FR" sz="1500" dirty="0">
              <a:solidFill>
                <a:srgbClr val="000000"/>
              </a:solidFill>
              <a:latin typeface="+mj-lt"/>
              <a:ea typeface="ＭＳ Ｐゴシック" pitchFamily="4" charset="-128"/>
              <a:cs typeface="+mn-cs"/>
            </a:endParaRPr>
          </a:p>
        </p:txBody>
      </p:sp>
      <p:sp>
        <p:nvSpPr>
          <p:cNvPr id="24584" name="Espace réservé du numéro de diapositive 10"/>
          <p:cNvSpPr>
            <a:spLocks noGrp="1"/>
          </p:cNvSpPr>
          <p:nvPr>
            <p:ph type="sldNum" sz="quarter" idx="12"/>
          </p:nvPr>
        </p:nvSpPr>
        <p:spPr bwMode="auto">
          <a:noFill/>
          <a:ln>
            <a:miter lim="800000"/>
            <a:headEnd/>
            <a:tailEnd/>
          </a:ln>
        </p:spPr>
        <p:txBody>
          <a:bodyPr/>
          <a:lstStyle/>
          <a:p>
            <a:fld id="{BAC73681-744C-4C5B-B102-617C8F5ABF54}" type="slidenum">
              <a:rPr lang="fr-FR" smtClean="0">
                <a:latin typeface="+mj-lt"/>
                <a:ea typeface="ＭＳ Ｐゴシック"/>
                <a:cs typeface="ＭＳ Ｐゴシック"/>
              </a:rPr>
              <a:pPr/>
              <a:t>15</a:t>
            </a:fld>
            <a:endParaRPr lang="fr-FR" smtClean="0">
              <a:latin typeface="+mj-lt"/>
              <a:ea typeface="ＭＳ Ｐゴシック"/>
              <a:cs typeface="ＭＳ Ｐゴシック"/>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latin typeface="+mj-lt"/>
              <a:ea typeface="ＭＳ Ｐゴシック" pitchFamily="4" charset="-128"/>
            </a:endParaRPr>
          </a:p>
        </p:txBody>
      </p:sp>
      <p:sp>
        <p:nvSpPr>
          <p:cNvPr id="25602" name="Titre 1"/>
          <p:cNvSpPr>
            <a:spLocks noGrp="1"/>
          </p:cNvSpPr>
          <p:nvPr>
            <p:ph type="ctrTitle"/>
          </p:nvPr>
        </p:nvSpPr>
        <p:spPr>
          <a:xfrm>
            <a:off x="323850" y="233363"/>
            <a:ext cx="8667750" cy="674687"/>
          </a:xfrm>
        </p:spPr>
        <p:txBody>
          <a:bodyPr/>
          <a:lstStyle/>
          <a:p>
            <a:pPr algn="l"/>
            <a:r>
              <a:rPr lang="fr-FR" sz="2400" b="1" dirty="0" smtClean="0">
                <a:solidFill>
                  <a:srgbClr val="604A7B"/>
                </a:solidFill>
                <a:ea typeface="ＭＳ Ｐゴシック"/>
                <a:cs typeface="ＭＳ Ｐゴシック"/>
              </a:rPr>
              <a:t>La mobilisation des media locaux est un gage de rayonnement du projet et de participation des acteurs locaux</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a:solidFill>
                <a:srgbClr val="FFFFFF"/>
              </a:solidFill>
              <a:latin typeface="+mj-lt"/>
              <a:ea typeface="ＭＳ Ｐゴシック" pitchFamily="4" charset="-128"/>
            </a:endParaRPr>
          </a:p>
        </p:txBody>
      </p:sp>
      <p:sp>
        <p:nvSpPr>
          <p:cNvPr id="25604" name="Rectangle 3"/>
          <p:cNvSpPr txBox="1">
            <a:spLocks noChangeArrowheads="1"/>
          </p:cNvSpPr>
          <p:nvPr>
            <p:custDataLst>
              <p:tags r:id="rId1"/>
            </p:custDataLst>
          </p:nvPr>
        </p:nvSpPr>
        <p:spPr bwMode="auto">
          <a:xfrm>
            <a:off x="265113" y="1358901"/>
            <a:ext cx="7907337" cy="1350020"/>
          </a:xfrm>
          <a:prstGeom prst="rect">
            <a:avLst/>
          </a:prstGeom>
          <a:noFill/>
          <a:ln w="9525">
            <a:solidFill>
              <a:srgbClr val="7030A0"/>
            </a:solidFill>
            <a:miter lim="800000"/>
            <a:headEnd/>
            <a:tailEnd/>
          </a:ln>
        </p:spPr>
        <p:txBody>
          <a:bodyPr lIns="252000" tIns="72000" rIns="180000" bIns="36000" anchor="ctr"/>
          <a:lstStyle/>
          <a:p>
            <a:pPr marL="179388" lvl="1" indent="-179388" eaLnBrk="0" hangingPunct="0">
              <a:lnSpc>
                <a:spcPct val="90000"/>
              </a:lnSpc>
              <a:spcAft>
                <a:spcPts val="400"/>
              </a:spcAft>
              <a:buClr>
                <a:srgbClr val="7030A0"/>
              </a:buClr>
              <a:buFontTx/>
              <a:buChar char="•"/>
            </a:pPr>
            <a:r>
              <a:rPr lang="fr-FR" sz="1600" dirty="0">
                <a:solidFill>
                  <a:srgbClr val="000000"/>
                </a:solidFill>
                <a:latin typeface="+mj-lt"/>
              </a:rPr>
              <a:t>Pendant la phase de préparation de la semaine </a:t>
            </a:r>
            <a:r>
              <a:rPr lang="fr-FR" sz="1600" dirty="0" smtClean="0">
                <a:solidFill>
                  <a:srgbClr val="000000"/>
                </a:solidFill>
                <a:latin typeface="+mj-lt"/>
              </a:rPr>
              <a:t>de </a:t>
            </a:r>
            <a:r>
              <a:rPr lang="fr-FR" sz="1600" dirty="0">
                <a:solidFill>
                  <a:srgbClr val="000000"/>
                </a:solidFill>
                <a:latin typeface="+mj-lt"/>
              </a:rPr>
              <a:t>la persévérance scolaire, assurer, à l’échelle d’un bassin, la promotion des actions et faciliter ainsi la mobilisation des acteurs locaux</a:t>
            </a:r>
          </a:p>
          <a:p>
            <a:pPr marL="179388" lvl="1" indent="-179388" eaLnBrk="0" hangingPunct="0">
              <a:lnSpc>
                <a:spcPct val="90000"/>
              </a:lnSpc>
              <a:spcAft>
                <a:spcPts val="400"/>
              </a:spcAft>
              <a:buClr>
                <a:srgbClr val="7030A0"/>
              </a:buClr>
              <a:buFontTx/>
              <a:buChar char="•"/>
            </a:pPr>
            <a:r>
              <a:rPr lang="fr-FR" sz="1600" dirty="0">
                <a:solidFill>
                  <a:srgbClr val="000000"/>
                </a:solidFill>
                <a:latin typeface="+mj-lt"/>
              </a:rPr>
              <a:t>Pendant et après la mise en œuvre des actions, valoriser les travaux des acteurs, </a:t>
            </a:r>
            <a:r>
              <a:rPr lang="fr-FR" sz="1600" dirty="0" smtClean="0">
                <a:solidFill>
                  <a:srgbClr val="000000"/>
                </a:solidFill>
                <a:latin typeface="+mj-lt"/>
              </a:rPr>
              <a:t>mobiliser</a:t>
            </a:r>
            <a:endParaRPr lang="fr-FR" sz="1600" dirty="0">
              <a:solidFill>
                <a:srgbClr val="000000"/>
              </a:solidFill>
              <a:latin typeface="+mj-lt"/>
            </a:endParaRPr>
          </a:p>
        </p:txBody>
      </p:sp>
      <p:sp>
        <p:nvSpPr>
          <p:cNvPr id="9" name="Rectangle 3"/>
          <p:cNvSpPr txBox="1">
            <a:spLocks noChangeArrowheads="1"/>
          </p:cNvSpPr>
          <p:nvPr>
            <p:custDataLst>
              <p:tags r:id="rId2"/>
            </p:custDataLst>
          </p:nvPr>
        </p:nvSpPr>
        <p:spPr>
          <a:xfrm>
            <a:off x="236538" y="976313"/>
            <a:ext cx="7932737" cy="360362"/>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buFont typeface="Wingdings" pitchFamily="4" charset="2"/>
              <a:buNone/>
              <a:defRPr/>
            </a:pPr>
            <a:r>
              <a:rPr lang="fr-FR" sz="1600" b="1">
                <a:solidFill>
                  <a:schemeClr val="bg1"/>
                </a:solidFill>
                <a:latin typeface="+mj-lt"/>
                <a:ea typeface="ＭＳ Ｐゴシック" pitchFamily="4" charset="-128"/>
              </a:rPr>
              <a:t>Pourquoi mobiliser les médias locaux ?</a:t>
            </a:r>
          </a:p>
        </p:txBody>
      </p:sp>
      <p:sp>
        <p:nvSpPr>
          <p:cNvPr id="10" name="Rectangle 3"/>
          <p:cNvSpPr txBox="1">
            <a:spLocks noChangeArrowheads="1"/>
          </p:cNvSpPr>
          <p:nvPr>
            <p:custDataLst>
              <p:tags r:id="rId3"/>
            </p:custDataLst>
          </p:nvPr>
        </p:nvSpPr>
        <p:spPr>
          <a:xfrm>
            <a:off x="554038" y="2780928"/>
            <a:ext cx="2937842" cy="360362"/>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buFont typeface="Wingdings" pitchFamily="4" charset="2"/>
              <a:buNone/>
              <a:defRPr/>
            </a:pPr>
            <a:r>
              <a:rPr lang="fr-FR" sz="1600" b="1" dirty="0">
                <a:solidFill>
                  <a:schemeClr val="bg1"/>
                </a:solidFill>
                <a:latin typeface="+mj-lt"/>
                <a:ea typeface="ＭＳ Ｐゴシック" pitchFamily="4" charset="-128"/>
              </a:rPr>
              <a:t>Quels media mobiliser ?</a:t>
            </a:r>
          </a:p>
        </p:txBody>
      </p:sp>
      <p:sp>
        <p:nvSpPr>
          <p:cNvPr id="25607" name="Rectangle 3"/>
          <p:cNvSpPr txBox="1">
            <a:spLocks noChangeArrowheads="1"/>
          </p:cNvSpPr>
          <p:nvPr>
            <p:custDataLst>
              <p:tags r:id="rId4"/>
            </p:custDataLst>
          </p:nvPr>
        </p:nvSpPr>
        <p:spPr bwMode="auto">
          <a:xfrm>
            <a:off x="554038" y="3163514"/>
            <a:ext cx="2937842" cy="2497733"/>
          </a:xfrm>
          <a:prstGeom prst="rect">
            <a:avLst/>
          </a:prstGeom>
          <a:noFill/>
          <a:ln w="9525">
            <a:solidFill>
              <a:srgbClr val="7030A0"/>
            </a:solidFill>
            <a:miter lim="800000"/>
            <a:headEnd/>
            <a:tailEnd/>
          </a:ln>
        </p:spPr>
        <p:txBody>
          <a:bodyPr lIns="252000" tIns="72000" rIns="180000" bIns="36000" anchor="ctr"/>
          <a:lstStyle/>
          <a:p>
            <a:pPr marL="179388" lvl="1" indent="-179388" eaLnBrk="0" hangingPunct="0">
              <a:lnSpc>
                <a:spcPct val="90000"/>
              </a:lnSpc>
              <a:spcAft>
                <a:spcPts val="400"/>
              </a:spcAft>
              <a:buClr>
                <a:srgbClr val="7030A0"/>
              </a:buClr>
              <a:buFontTx/>
              <a:buChar char="•"/>
            </a:pPr>
            <a:r>
              <a:rPr lang="fr-FR" sz="1600" dirty="0">
                <a:solidFill>
                  <a:srgbClr val="000000"/>
                </a:solidFill>
                <a:latin typeface="+mj-lt"/>
              </a:rPr>
              <a:t>Presse locale, y compris les journaux municipaux</a:t>
            </a:r>
          </a:p>
          <a:p>
            <a:pPr marL="179388" lvl="1" indent="-179388" eaLnBrk="0" hangingPunct="0">
              <a:lnSpc>
                <a:spcPct val="90000"/>
              </a:lnSpc>
              <a:spcAft>
                <a:spcPts val="400"/>
              </a:spcAft>
              <a:buClr>
                <a:srgbClr val="7030A0"/>
              </a:buClr>
              <a:buFontTx/>
              <a:buChar char="•"/>
            </a:pPr>
            <a:r>
              <a:rPr lang="fr-FR" sz="1600" dirty="0">
                <a:solidFill>
                  <a:srgbClr val="000000"/>
                </a:solidFill>
                <a:latin typeface="+mj-lt"/>
              </a:rPr>
              <a:t>Radios locales</a:t>
            </a:r>
          </a:p>
          <a:p>
            <a:pPr marL="179388" lvl="1" indent="-179388" eaLnBrk="0" hangingPunct="0">
              <a:lnSpc>
                <a:spcPct val="90000"/>
              </a:lnSpc>
              <a:spcAft>
                <a:spcPts val="400"/>
              </a:spcAft>
              <a:buClr>
                <a:srgbClr val="7030A0"/>
              </a:buClr>
              <a:buFontTx/>
              <a:buChar char="•"/>
            </a:pPr>
            <a:r>
              <a:rPr lang="fr-FR" sz="1600" dirty="0">
                <a:solidFill>
                  <a:srgbClr val="000000"/>
                </a:solidFill>
                <a:latin typeface="+mj-lt"/>
              </a:rPr>
              <a:t>Tv locales </a:t>
            </a:r>
            <a:r>
              <a:rPr lang="fr-FR" sz="1600" dirty="0" smtClean="0">
                <a:solidFill>
                  <a:srgbClr val="000000"/>
                </a:solidFill>
                <a:latin typeface="+mj-lt"/>
              </a:rPr>
              <a:t>(dont les </a:t>
            </a:r>
            <a:r>
              <a:rPr lang="fr-FR" sz="1600" dirty="0">
                <a:solidFill>
                  <a:srgbClr val="000000"/>
                </a:solidFill>
                <a:latin typeface="+mj-lt"/>
              </a:rPr>
              <a:t>tv internet)</a:t>
            </a:r>
          </a:p>
          <a:p>
            <a:pPr marL="179388" lvl="1" indent="-179388" eaLnBrk="0" hangingPunct="0">
              <a:lnSpc>
                <a:spcPct val="90000"/>
              </a:lnSpc>
              <a:spcAft>
                <a:spcPts val="400"/>
              </a:spcAft>
              <a:buClr>
                <a:srgbClr val="7030A0"/>
              </a:buClr>
              <a:buFontTx/>
              <a:buChar char="•"/>
            </a:pPr>
            <a:r>
              <a:rPr lang="fr-FR" sz="1600" dirty="0">
                <a:solidFill>
                  <a:srgbClr val="000000"/>
                </a:solidFill>
                <a:latin typeface="+mj-lt"/>
              </a:rPr>
              <a:t>Réseaux </a:t>
            </a:r>
            <a:r>
              <a:rPr lang="fr-FR" sz="1600" dirty="0" smtClean="0">
                <a:solidFill>
                  <a:srgbClr val="000000"/>
                </a:solidFill>
                <a:latin typeface="+mj-lt"/>
              </a:rPr>
              <a:t>sociaux</a:t>
            </a:r>
            <a:endParaRPr lang="fr-FR" sz="1600" dirty="0">
              <a:solidFill>
                <a:srgbClr val="000000"/>
              </a:solidFill>
              <a:latin typeface="+mj-lt"/>
            </a:endParaRPr>
          </a:p>
          <a:p>
            <a:pPr marL="179388" lvl="1" indent="-179388" eaLnBrk="0" hangingPunct="0">
              <a:lnSpc>
                <a:spcPct val="90000"/>
              </a:lnSpc>
              <a:spcAft>
                <a:spcPts val="400"/>
              </a:spcAft>
              <a:buClr>
                <a:srgbClr val="7030A0"/>
              </a:buClr>
              <a:buFontTx/>
              <a:buChar char="•"/>
            </a:pPr>
            <a:r>
              <a:rPr lang="fr-FR" sz="1600" dirty="0">
                <a:solidFill>
                  <a:srgbClr val="000000"/>
                </a:solidFill>
                <a:latin typeface="+mj-lt"/>
              </a:rPr>
              <a:t>Sites des établissements</a:t>
            </a:r>
          </a:p>
          <a:p>
            <a:pPr marL="179388" lvl="1" indent="-179388" eaLnBrk="0" hangingPunct="0">
              <a:lnSpc>
                <a:spcPct val="90000"/>
              </a:lnSpc>
              <a:spcAft>
                <a:spcPts val="400"/>
              </a:spcAft>
              <a:buClr>
                <a:srgbClr val="7030A0"/>
              </a:buClr>
              <a:buFontTx/>
              <a:buChar char="•"/>
            </a:pPr>
            <a:r>
              <a:rPr lang="fr-FR" sz="1600" dirty="0">
                <a:solidFill>
                  <a:srgbClr val="000000"/>
                </a:solidFill>
                <a:latin typeface="+mj-lt"/>
              </a:rPr>
              <a:t>Blog dédié à la semaine </a:t>
            </a:r>
            <a:r>
              <a:rPr lang="fr-FR" sz="1600" dirty="0" smtClean="0">
                <a:solidFill>
                  <a:srgbClr val="000000"/>
                </a:solidFill>
                <a:latin typeface="+mj-lt"/>
              </a:rPr>
              <a:t>de </a:t>
            </a:r>
            <a:r>
              <a:rPr lang="fr-FR" sz="1600" dirty="0">
                <a:solidFill>
                  <a:srgbClr val="000000"/>
                </a:solidFill>
                <a:latin typeface="+mj-lt"/>
              </a:rPr>
              <a:t>la persévérance scolaire</a:t>
            </a:r>
          </a:p>
        </p:txBody>
      </p:sp>
      <p:sp>
        <p:nvSpPr>
          <p:cNvPr id="12" name="Rectangle 3"/>
          <p:cNvSpPr txBox="1">
            <a:spLocks noChangeArrowheads="1"/>
          </p:cNvSpPr>
          <p:nvPr>
            <p:custDataLst>
              <p:tags r:id="rId5"/>
            </p:custDataLst>
          </p:nvPr>
        </p:nvSpPr>
        <p:spPr>
          <a:xfrm>
            <a:off x="3690047" y="3116258"/>
            <a:ext cx="5241700" cy="360363"/>
          </a:xfrm>
          <a:prstGeom prst="rect">
            <a:avLst/>
          </a:prstGeom>
        </p:spPr>
        <p:style>
          <a:lnRef idx="2">
            <a:schemeClr val="lt1">
              <a:hueOff val="0"/>
              <a:satOff val="0"/>
              <a:lumOff val="0"/>
              <a:alphaOff val="0"/>
            </a:schemeClr>
          </a:lnRef>
          <a:fillRef idx="1">
            <a:schemeClr val="accent4">
              <a:shade val="50000"/>
              <a:hueOff val="0"/>
              <a:satOff val="0"/>
              <a:lumOff val="0"/>
              <a:alphaOff val="0"/>
            </a:schemeClr>
          </a:fillRef>
          <a:effectRef idx="0">
            <a:schemeClr val="accent4">
              <a:shade val="50000"/>
              <a:hueOff val="0"/>
              <a:satOff val="0"/>
              <a:lumOff val="0"/>
              <a:alphaOff val="0"/>
            </a:schemeClr>
          </a:effectRef>
          <a:fontRef idx="minor">
            <a:schemeClr val="lt1"/>
          </a:fontRef>
        </p:style>
        <p:txBody>
          <a:bodyPr anchor="ctr"/>
          <a:lstStyle/>
          <a:p>
            <a:pPr algn="ctr">
              <a:spcAft>
                <a:spcPts val="600"/>
              </a:spcAft>
              <a:buFont typeface="Wingdings" pitchFamily="4" charset="2"/>
              <a:buNone/>
              <a:defRPr/>
            </a:pPr>
            <a:r>
              <a:rPr lang="fr-FR" sz="1600" b="1" dirty="0">
                <a:solidFill>
                  <a:schemeClr val="bg1"/>
                </a:solidFill>
                <a:latin typeface="+mj-lt"/>
                <a:ea typeface="ＭＳ Ｐゴシック" pitchFamily="4" charset="-128"/>
              </a:rPr>
              <a:t>Quel </a:t>
            </a:r>
            <a:r>
              <a:rPr lang="fr-FR" sz="1600" b="1" dirty="0" smtClean="0">
                <a:solidFill>
                  <a:schemeClr val="bg1"/>
                </a:solidFill>
                <a:latin typeface="+mj-lt"/>
                <a:ea typeface="ＭＳ Ｐゴシック" pitchFamily="4" charset="-128"/>
              </a:rPr>
              <a:t>outil ? </a:t>
            </a:r>
            <a:endParaRPr lang="fr-FR" sz="1600" b="1" dirty="0">
              <a:solidFill>
                <a:schemeClr val="bg1"/>
              </a:solidFill>
              <a:latin typeface="+mj-lt"/>
              <a:ea typeface="ＭＳ Ｐゴシック" pitchFamily="4" charset="-128"/>
            </a:endParaRPr>
          </a:p>
        </p:txBody>
      </p:sp>
      <p:sp>
        <p:nvSpPr>
          <p:cNvPr id="31754" name="Rectangle 3"/>
          <p:cNvSpPr txBox="1">
            <a:spLocks noChangeArrowheads="1"/>
          </p:cNvSpPr>
          <p:nvPr>
            <p:custDataLst>
              <p:tags r:id="rId6"/>
            </p:custDataLst>
          </p:nvPr>
        </p:nvSpPr>
        <p:spPr bwMode="auto">
          <a:xfrm>
            <a:off x="3707904" y="3498847"/>
            <a:ext cx="5221784" cy="2720577"/>
          </a:xfrm>
          <a:prstGeom prst="rect">
            <a:avLst/>
          </a:prstGeom>
          <a:noFill/>
          <a:ln w="9525">
            <a:solidFill>
              <a:srgbClr val="7030A0"/>
            </a:solidFill>
            <a:miter lim="800000"/>
            <a:headEnd/>
            <a:tailEnd/>
          </a:ln>
        </p:spPr>
        <p:txBody>
          <a:bodyPr lIns="252000" tIns="72000" rIns="180000" bIns="36000" anchor="ctr"/>
          <a:lstStyle/>
          <a:p>
            <a:pPr marL="179388" lvl="1" indent="-179388" eaLnBrk="0" hangingPunct="0">
              <a:lnSpc>
                <a:spcPct val="90000"/>
              </a:lnSpc>
              <a:spcAft>
                <a:spcPts val="400"/>
              </a:spcAft>
              <a:buClr>
                <a:srgbClr val="7030A0"/>
              </a:buClr>
              <a:buFontTx/>
              <a:buChar char="•"/>
              <a:defRPr/>
            </a:pPr>
            <a:r>
              <a:rPr lang="fr-FR" sz="1600" dirty="0">
                <a:solidFill>
                  <a:srgbClr val="000000"/>
                </a:solidFill>
                <a:latin typeface="+mj-lt"/>
                <a:ea typeface="ＭＳ Ｐゴシック" pitchFamily="4" charset="-128"/>
                <a:cs typeface="+mn-cs"/>
              </a:rPr>
              <a:t>Chaque équipe </a:t>
            </a:r>
            <a:r>
              <a:rPr lang="fr-FR" sz="1600" dirty="0" smtClean="0">
                <a:solidFill>
                  <a:srgbClr val="000000"/>
                </a:solidFill>
                <a:latin typeface="+mj-lt"/>
                <a:ea typeface="ＭＳ Ｐゴシック" pitchFamily="4" charset="-128"/>
                <a:cs typeface="+mn-cs"/>
              </a:rPr>
              <a:t>départementale et de bassin est </a:t>
            </a:r>
            <a:r>
              <a:rPr lang="fr-FR" sz="1600" dirty="0">
                <a:solidFill>
                  <a:srgbClr val="000000"/>
                </a:solidFill>
                <a:latin typeface="+mj-lt"/>
                <a:ea typeface="ＭＳ Ｐゴシック" pitchFamily="4" charset="-128"/>
                <a:cs typeface="+mn-cs"/>
              </a:rPr>
              <a:t>incitée, avec l’appui de l’équipe de coordination académique, à produire et animer son plan de communication</a:t>
            </a:r>
          </a:p>
          <a:p>
            <a:pPr marL="179388" lvl="1" indent="-179388" eaLnBrk="0" hangingPunct="0">
              <a:lnSpc>
                <a:spcPct val="90000"/>
              </a:lnSpc>
              <a:spcAft>
                <a:spcPts val="400"/>
              </a:spcAft>
              <a:buClr>
                <a:srgbClr val="7030A0"/>
              </a:buClr>
              <a:buFontTx/>
              <a:buChar char="•"/>
              <a:defRPr/>
            </a:pPr>
            <a:r>
              <a:rPr lang="fr-FR" sz="1600" dirty="0">
                <a:solidFill>
                  <a:srgbClr val="000000"/>
                </a:solidFill>
                <a:latin typeface="+mj-lt"/>
                <a:ea typeface="ＭＳ Ｐゴシック" pitchFamily="4" charset="-128"/>
                <a:cs typeface="+mn-cs"/>
              </a:rPr>
              <a:t>Ce plan de communication doit définir :</a:t>
            </a:r>
          </a:p>
          <a:p>
            <a:pPr lvl="1" indent="-190500" algn="just">
              <a:lnSpc>
                <a:spcPct val="90000"/>
              </a:lnSpc>
              <a:spcBef>
                <a:spcPts val="400"/>
              </a:spcBef>
              <a:buClr>
                <a:srgbClr val="7030A0"/>
              </a:buClr>
              <a:buFont typeface="Courier New" pitchFamily="4" charset="0"/>
              <a:buChar char="o"/>
              <a:defRPr/>
            </a:pPr>
            <a:r>
              <a:rPr lang="fr-FR" sz="1600" dirty="0">
                <a:solidFill>
                  <a:srgbClr val="000000"/>
                </a:solidFill>
                <a:latin typeface="+mj-lt"/>
                <a:ea typeface="ＭＳ Ｐゴシック" pitchFamily="4" charset="-128"/>
                <a:cs typeface="+mn-cs"/>
              </a:rPr>
              <a:t>Les cibles de la communication</a:t>
            </a:r>
          </a:p>
          <a:p>
            <a:pPr lvl="1" indent="-190500" algn="just">
              <a:lnSpc>
                <a:spcPct val="90000"/>
              </a:lnSpc>
              <a:spcBef>
                <a:spcPts val="400"/>
              </a:spcBef>
              <a:buClr>
                <a:srgbClr val="7030A0"/>
              </a:buClr>
              <a:buFont typeface="Courier New" pitchFamily="4" charset="0"/>
              <a:buChar char="o"/>
              <a:defRPr/>
            </a:pPr>
            <a:r>
              <a:rPr lang="fr-FR" sz="1600" dirty="0">
                <a:solidFill>
                  <a:srgbClr val="000000"/>
                </a:solidFill>
                <a:latin typeface="+mj-lt"/>
                <a:ea typeface="ＭＳ Ｐゴシック" pitchFamily="4" charset="-128"/>
                <a:cs typeface="+mn-cs"/>
              </a:rPr>
              <a:t>Les messages à faire passer</a:t>
            </a:r>
          </a:p>
          <a:p>
            <a:pPr lvl="1" indent="-190500" algn="just">
              <a:lnSpc>
                <a:spcPct val="90000"/>
              </a:lnSpc>
              <a:spcBef>
                <a:spcPts val="400"/>
              </a:spcBef>
              <a:buClr>
                <a:srgbClr val="7030A0"/>
              </a:buClr>
              <a:buFont typeface="Courier New" pitchFamily="4" charset="0"/>
              <a:buChar char="o"/>
              <a:defRPr/>
            </a:pPr>
            <a:r>
              <a:rPr lang="fr-FR" sz="1600" dirty="0">
                <a:solidFill>
                  <a:srgbClr val="000000"/>
                </a:solidFill>
                <a:latin typeface="+mj-lt"/>
                <a:ea typeface="ＭＳ Ｐゴシック" pitchFamily="4" charset="-128"/>
                <a:cs typeface="+mn-cs"/>
              </a:rPr>
              <a:t>La planification des parutions</a:t>
            </a:r>
          </a:p>
          <a:p>
            <a:pPr marL="179388" lvl="1" indent="-179388" eaLnBrk="0" hangingPunct="0">
              <a:lnSpc>
                <a:spcPct val="90000"/>
              </a:lnSpc>
              <a:spcAft>
                <a:spcPts val="400"/>
              </a:spcAft>
              <a:buClr>
                <a:srgbClr val="7030A0"/>
              </a:buClr>
              <a:buFontTx/>
              <a:buChar char="•"/>
              <a:defRPr/>
            </a:pPr>
            <a:r>
              <a:rPr lang="fr-FR" sz="1600" dirty="0">
                <a:solidFill>
                  <a:srgbClr val="000000"/>
                </a:solidFill>
                <a:latin typeface="+mj-lt"/>
                <a:ea typeface="ＭＳ Ｐゴシック" pitchFamily="4" charset="-128"/>
                <a:cs typeface="+mn-cs"/>
              </a:rPr>
              <a:t>De même, chaque équipe </a:t>
            </a:r>
            <a:r>
              <a:rPr lang="fr-FR" sz="1600" dirty="0" smtClean="0">
                <a:solidFill>
                  <a:srgbClr val="000000"/>
                </a:solidFill>
                <a:latin typeface="+mj-lt"/>
                <a:ea typeface="ＭＳ Ｐゴシック" pitchFamily="4" charset="-128"/>
                <a:cs typeface="+mn-cs"/>
              </a:rPr>
              <a:t>départementale et de bassin est </a:t>
            </a:r>
            <a:r>
              <a:rPr lang="fr-FR" sz="1600" dirty="0">
                <a:solidFill>
                  <a:srgbClr val="000000"/>
                </a:solidFill>
                <a:latin typeface="+mj-lt"/>
                <a:ea typeface="ＭＳ Ｐゴシック" pitchFamily="4" charset="-128"/>
                <a:cs typeface="+mn-cs"/>
              </a:rPr>
              <a:t>incitée à rédiger son communiqué de presse pour faciliter le travail des journalistes et assurer ainsi leur mobilisation</a:t>
            </a:r>
          </a:p>
        </p:txBody>
      </p:sp>
      <p:sp>
        <p:nvSpPr>
          <p:cNvPr id="25610" name="Espace réservé du numéro de diapositive 10"/>
          <p:cNvSpPr>
            <a:spLocks noGrp="1"/>
          </p:cNvSpPr>
          <p:nvPr>
            <p:ph type="sldNum" sz="quarter" idx="12"/>
          </p:nvPr>
        </p:nvSpPr>
        <p:spPr bwMode="auto">
          <a:noFill/>
          <a:ln>
            <a:miter lim="800000"/>
            <a:headEnd/>
            <a:tailEnd/>
          </a:ln>
        </p:spPr>
        <p:txBody>
          <a:bodyPr/>
          <a:lstStyle/>
          <a:p>
            <a:fld id="{F7437A1D-5BD9-4D44-9FE0-EB8D73F24A14}" type="slidenum">
              <a:rPr lang="fr-FR" smtClean="0">
                <a:latin typeface="+mj-lt"/>
                <a:ea typeface="ＭＳ Ｐゴシック"/>
                <a:cs typeface="ＭＳ Ｐゴシック"/>
              </a:rPr>
              <a:pPr/>
              <a:t>16</a:t>
            </a:fld>
            <a:endParaRPr lang="fr-FR" dirty="0" smtClean="0">
              <a:latin typeface="+mj-lt"/>
              <a:ea typeface="ＭＳ Ｐゴシック"/>
              <a:cs typeface="ＭＳ Ｐゴシック"/>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3607" y="4695527"/>
            <a:ext cx="8421666" cy="461665"/>
          </a:xfrm>
          <a:prstGeom prst="rect">
            <a:avLst/>
          </a:prstGeom>
          <a:solidFill>
            <a:srgbClr val="927CB0"/>
          </a:solidFill>
        </p:spPr>
        <p:txBody>
          <a:bodyPr wrap="square" rtlCol="0">
            <a:noAutofit/>
          </a:bodyPr>
          <a:lstStyle/>
          <a:p>
            <a:endParaRPr lang="fr-FR" sz="2800" dirty="0"/>
          </a:p>
        </p:txBody>
      </p:sp>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latin typeface="+mj-lt"/>
              <a:ea typeface="ＭＳ Ｐゴシック" pitchFamily="4" charset="-128"/>
            </a:endParaRPr>
          </a:p>
        </p:txBody>
      </p:sp>
      <p:sp>
        <p:nvSpPr>
          <p:cNvPr id="19458" name="Titre 1"/>
          <p:cNvSpPr>
            <a:spLocks noGrp="1"/>
          </p:cNvSpPr>
          <p:nvPr>
            <p:ph type="ctrTitle"/>
          </p:nvPr>
        </p:nvSpPr>
        <p:spPr>
          <a:xfrm>
            <a:off x="288354" y="224989"/>
            <a:ext cx="8820150" cy="674688"/>
          </a:xfrm>
        </p:spPr>
        <p:txBody>
          <a:bodyPr/>
          <a:lstStyle/>
          <a:p>
            <a:pPr algn="l"/>
            <a:r>
              <a:rPr lang="fr-FR" sz="2400" b="1" dirty="0" smtClean="0">
                <a:solidFill>
                  <a:srgbClr val="604A7B"/>
                </a:solidFill>
                <a:ea typeface="ＭＳ Ｐゴシック"/>
                <a:cs typeface="ＭＳ Ｐゴシック"/>
              </a:rPr>
              <a:t>Sommaire</a:t>
            </a:r>
            <a:endParaRPr lang="fr-FR" sz="2000" b="1" dirty="0" smtClean="0">
              <a:solidFill>
                <a:srgbClr val="604A7B"/>
              </a:solidFill>
              <a:ea typeface="ＭＳ Ｐゴシック"/>
              <a:cs typeface="ＭＳ Ｐゴシック"/>
            </a:endParaRP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latin typeface="+mj-lt"/>
              <a:ea typeface="ＭＳ Ｐゴシック" pitchFamily="4" charset="-128"/>
            </a:endParaRPr>
          </a:p>
        </p:txBody>
      </p:sp>
      <p:sp>
        <p:nvSpPr>
          <p:cNvPr id="19460" name="Espace réservé du numéro de diapositive 7"/>
          <p:cNvSpPr>
            <a:spLocks noGrp="1"/>
          </p:cNvSpPr>
          <p:nvPr>
            <p:ph type="sldNum" sz="quarter" idx="12"/>
          </p:nvPr>
        </p:nvSpPr>
        <p:spPr bwMode="auto">
          <a:noFill/>
          <a:ln>
            <a:miter lim="800000"/>
            <a:headEnd/>
            <a:tailEnd/>
          </a:ln>
        </p:spPr>
        <p:txBody>
          <a:bodyPr/>
          <a:lstStyle/>
          <a:p>
            <a:fld id="{0D7BDAC7-03B9-45EF-BDA7-891766F09883}" type="slidenum">
              <a:rPr lang="fr-FR" smtClean="0">
                <a:latin typeface="+mj-lt"/>
                <a:ea typeface="ＭＳ Ｐゴシック"/>
                <a:cs typeface="ＭＳ Ｐゴシック"/>
              </a:rPr>
              <a:pPr/>
              <a:t>17</a:t>
            </a:fld>
            <a:endParaRPr lang="fr-FR" smtClean="0">
              <a:latin typeface="+mj-lt"/>
              <a:ea typeface="ＭＳ Ｐゴシック"/>
              <a:cs typeface="ＭＳ Ｐゴシック"/>
            </a:endParaRPr>
          </a:p>
        </p:txBody>
      </p:sp>
      <p:sp>
        <p:nvSpPr>
          <p:cNvPr id="19461" name="Rectangle 4"/>
          <p:cNvSpPr>
            <a:spLocks noChangeArrowheads="1"/>
          </p:cNvSpPr>
          <p:nvPr/>
        </p:nvSpPr>
        <p:spPr bwMode="auto">
          <a:xfrm>
            <a:off x="465137" y="2492896"/>
            <a:ext cx="8715375" cy="2224534"/>
          </a:xfrm>
          <a:prstGeom prst="rect">
            <a:avLst/>
          </a:prstGeom>
          <a:noFill/>
          <a:ln w="9525">
            <a:noFill/>
            <a:miter lim="800000"/>
            <a:headEnd/>
            <a:tailEnd/>
          </a:ln>
        </p:spPr>
        <p:txBody>
          <a:bodyPr>
            <a:noAutofit/>
          </a:bodyPr>
          <a:lstStyle/>
          <a:p>
            <a:pPr marL="457200" indent="-457200">
              <a:buFont typeface="+mj-lt"/>
              <a:buAutoNum type="arabicPeriod"/>
            </a:pPr>
            <a:r>
              <a:rPr lang="fr-FR" b="1" dirty="0" smtClean="0">
                <a:latin typeface="+mj-lt"/>
              </a:rPr>
              <a:t>Contexte et enjeux du projet</a:t>
            </a:r>
          </a:p>
          <a:p>
            <a:pPr marL="457200" indent="-457200">
              <a:buFont typeface="+mj-lt"/>
              <a:buAutoNum type="arabicPeriod"/>
            </a:pPr>
            <a:endParaRPr lang="fr-FR" b="1" dirty="0" smtClean="0">
              <a:solidFill>
                <a:srgbClr val="604A7B"/>
              </a:solidFill>
              <a:latin typeface="+mj-lt"/>
            </a:endParaRPr>
          </a:p>
          <a:p>
            <a:pPr marL="457200" indent="-457200">
              <a:buFont typeface="+mj-lt"/>
              <a:buAutoNum type="arabicPeriod"/>
            </a:pPr>
            <a:endParaRPr lang="fr-FR" b="1" dirty="0">
              <a:solidFill>
                <a:srgbClr val="604A7B"/>
              </a:solidFill>
              <a:latin typeface="+mj-lt"/>
            </a:endParaRPr>
          </a:p>
          <a:p>
            <a:pPr marL="457200" indent="-457200">
              <a:buFont typeface="+mj-lt"/>
              <a:buAutoNum type="arabicPeriod"/>
            </a:pPr>
            <a:r>
              <a:rPr lang="fr-FR" b="1" dirty="0" smtClean="0">
                <a:latin typeface="+mj-lt"/>
              </a:rPr>
              <a:t>Organisation du projet </a:t>
            </a:r>
          </a:p>
          <a:p>
            <a:pPr marL="457200" indent="-457200">
              <a:buFont typeface="+mj-lt"/>
              <a:buAutoNum type="arabicPeriod"/>
            </a:pPr>
            <a:endParaRPr lang="fr-FR" b="1" dirty="0" smtClean="0">
              <a:latin typeface="+mj-lt"/>
            </a:endParaRPr>
          </a:p>
          <a:p>
            <a:pPr marL="457200" indent="-457200">
              <a:buFont typeface="+mj-lt"/>
              <a:buAutoNum type="arabicPeriod"/>
            </a:pPr>
            <a:endParaRPr lang="fr-FR" b="1" dirty="0">
              <a:latin typeface="+mj-lt"/>
            </a:endParaRPr>
          </a:p>
          <a:p>
            <a:pPr marL="457200" indent="-457200">
              <a:buFont typeface="+mj-lt"/>
              <a:buAutoNum type="arabicPeriod"/>
            </a:pPr>
            <a:r>
              <a:rPr lang="fr-FR" b="1" dirty="0" smtClean="0">
                <a:solidFill>
                  <a:schemeClr val="bg1"/>
                </a:solidFill>
                <a:latin typeface="+mj-lt"/>
              </a:rPr>
              <a:t>Outils mis à disposition  </a:t>
            </a:r>
            <a:endParaRPr lang="fr-FR" sz="600" dirty="0">
              <a:solidFill>
                <a:schemeClr val="bg1"/>
              </a:solidFill>
              <a:latin typeface="+mj-lt"/>
            </a:endParaRPr>
          </a:p>
        </p:txBody>
      </p:sp>
    </p:spTree>
    <p:extLst>
      <p:ext uri="{BB962C8B-B14F-4D97-AF65-F5344CB8AC3E}">
        <p14:creationId xmlns:p14="http://schemas.microsoft.com/office/powerpoint/2010/main" xmlns="" val="19899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u numéro de diapositive 3"/>
          <p:cNvSpPr>
            <a:spLocks noGrp="1"/>
          </p:cNvSpPr>
          <p:nvPr>
            <p:ph type="sldNum" sz="quarter" idx="12"/>
          </p:nvPr>
        </p:nvSpPr>
        <p:spPr bwMode="auto">
          <a:noFill/>
          <a:ln>
            <a:miter lim="800000"/>
            <a:headEnd/>
            <a:tailEnd/>
          </a:ln>
        </p:spPr>
        <p:txBody>
          <a:bodyPr/>
          <a:lstStyle/>
          <a:p>
            <a:fld id="{CB70BBCC-9275-4892-9366-71165540F66B}" type="slidenum">
              <a:rPr lang="fr-FR" smtClean="0">
                <a:latin typeface="Calibri" pitchFamily="34" charset="0"/>
                <a:ea typeface="ＭＳ Ｐゴシック"/>
                <a:cs typeface="ＭＳ Ｐゴシック"/>
              </a:rPr>
              <a:pPr/>
              <a:t>18</a:t>
            </a:fld>
            <a:endParaRPr lang="fr-FR" smtClean="0">
              <a:latin typeface="Calibri" pitchFamily="34" charset="0"/>
              <a:ea typeface="ＭＳ Ｐゴシック"/>
              <a:cs typeface="ＭＳ Ｐゴシック"/>
            </a:endParaRPr>
          </a:p>
        </p:txBody>
      </p:sp>
      <p:sp>
        <p:nvSpPr>
          <p:cNvPr id="5" name="Rectangle 4"/>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ea typeface="ＭＳ Ｐゴシック" pitchFamily="4" charset="-128"/>
            </a:endParaRPr>
          </a:p>
        </p:txBody>
      </p:sp>
      <p:sp>
        <p:nvSpPr>
          <p:cNvPr id="6" name="Titre 1"/>
          <p:cNvSpPr txBox="1">
            <a:spLocks/>
          </p:cNvSpPr>
          <p:nvPr/>
        </p:nvSpPr>
        <p:spPr bwMode="auto">
          <a:xfrm>
            <a:off x="307975" y="233363"/>
            <a:ext cx="8177213" cy="604837"/>
          </a:xfrm>
          <a:prstGeom prst="rect">
            <a:avLst/>
          </a:prstGeom>
          <a:noFill/>
          <a:ln w="9525">
            <a:noFill/>
            <a:miter lim="800000"/>
            <a:headEnd/>
            <a:tailEnd/>
          </a:ln>
        </p:spPr>
        <p:txBody>
          <a:bodyPr anchor="ctr"/>
          <a:lstStyle/>
          <a:p>
            <a:pPr eaLnBrk="0" hangingPunct="0">
              <a:defRPr/>
            </a:pPr>
            <a:r>
              <a:rPr lang="fr-FR" b="1" dirty="0">
                <a:solidFill>
                  <a:srgbClr val="604A7B"/>
                </a:solidFill>
                <a:latin typeface="+mj-lt"/>
                <a:ea typeface="ＭＳ Ｐゴシック" pitchFamily="4" charset="-128"/>
                <a:cs typeface="ＭＳ Ｐゴシック" charset="-128"/>
                <a:hlinkClick r:id="rId2"/>
              </a:rPr>
              <a:t>lachepaslecole.ac-versailles.fr</a:t>
            </a:r>
            <a:r>
              <a:rPr lang="fr-FR" b="1" dirty="0">
                <a:solidFill>
                  <a:srgbClr val="604A7B"/>
                </a:solidFill>
                <a:latin typeface="+mj-lt"/>
                <a:ea typeface="ＭＳ Ｐゴシック" pitchFamily="4" charset="-128"/>
                <a:cs typeface="ＭＳ Ｐゴシック" charset="-128"/>
              </a:rPr>
              <a:t> : un site internet ressource pour les équipes pédagogiques sur la persévérance </a:t>
            </a:r>
            <a:r>
              <a:rPr lang="fr-FR" b="1" dirty="0" smtClean="0">
                <a:solidFill>
                  <a:srgbClr val="604A7B"/>
                </a:solidFill>
                <a:latin typeface="+mj-lt"/>
                <a:ea typeface="ＭＳ Ｐゴシック" pitchFamily="4" charset="-128"/>
                <a:cs typeface="ＭＳ Ｐゴシック" charset="-128"/>
              </a:rPr>
              <a:t>scolaire (1/3)</a:t>
            </a:r>
            <a:endParaRPr lang="fr-FR" b="1" dirty="0">
              <a:solidFill>
                <a:srgbClr val="604A7B"/>
              </a:solidFill>
              <a:latin typeface="+mj-lt"/>
              <a:ea typeface="ＭＳ Ｐゴシック" pitchFamily="4" charset="-128"/>
              <a:cs typeface="ＭＳ Ｐゴシック" charset="-128"/>
            </a:endParaRPr>
          </a:p>
        </p:txBody>
      </p:sp>
      <p:pic>
        <p:nvPicPr>
          <p:cNvPr id="30724" name="Picture 4"/>
          <p:cNvPicPr>
            <a:picLocks noChangeAspect="1" noChangeArrowheads="1"/>
          </p:cNvPicPr>
          <p:nvPr/>
        </p:nvPicPr>
        <p:blipFill>
          <a:blip r:embed="rId3"/>
          <a:srcRect/>
          <a:stretch>
            <a:fillRect/>
          </a:stretch>
        </p:blipFill>
        <p:spPr bwMode="auto">
          <a:xfrm>
            <a:off x="366713" y="952500"/>
            <a:ext cx="8382000" cy="5500688"/>
          </a:xfrm>
          <a:prstGeom prst="rect">
            <a:avLst/>
          </a:prstGeom>
          <a:noFill/>
          <a:ln w="6350">
            <a:solidFill>
              <a:schemeClr val="tx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numéro de diapositive 3"/>
          <p:cNvSpPr>
            <a:spLocks noGrp="1"/>
          </p:cNvSpPr>
          <p:nvPr>
            <p:ph type="sldNum" sz="quarter" idx="12"/>
          </p:nvPr>
        </p:nvSpPr>
        <p:spPr bwMode="auto">
          <a:noFill/>
          <a:ln>
            <a:miter lim="800000"/>
            <a:headEnd/>
            <a:tailEnd/>
          </a:ln>
        </p:spPr>
        <p:txBody>
          <a:bodyPr/>
          <a:lstStyle/>
          <a:p>
            <a:fld id="{94401474-6539-40CF-980E-CEB4D79D091A}" type="slidenum">
              <a:rPr lang="fr-FR" smtClean="0">
                <a:latin typeface="Calibri" pitchFamily="34" charset="0"/>
                <a:ea typeface="ＭＳ Ｐゴシック"/>
                <a:cs typeface="ＭＳ Ｐゴシック"/>
              </a:rPr>
              <a:pPr/>
              <a:t>19</a:t>
            </a:fld>
            <a:endParaRPr lang="fr-FR" smtClean="0">
              <a:latin typeface="Calibri" pitchFamily="34" charset="0"/>
              <a:ea typeface="ＭＳ Ｐゴシック"/>
              <a:cs typeface="ＭＳ Ｐゴシック"/>
            </a:endParaRPr>
          </a:p>
        </p:txBody>
      </p:sp>
      <p:sp>
        <p:nvSpPr>
          <p:cNvPr id="5" name="Rectangle 4"/>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ea typeface="ＭＳ Ｐゴシック" pitchFamily="4" charset="-128"/>
            </a:endParaRPr>
          </a:p>
        </p:txBody>
      </p:sp>
      <p:sp>
        <p:nvSpPr>
          <p:cNvPr id="6" name="Titre 1"/>
          <p:cNvSpPr txBox="1">
            <a:spLocks/>
          </p:cNvSpPr>
          <p:nvPr/>
        </p:nvSpPr>
        <p:spPr bwMode="auto">
          <a:xfrm>
            <a:off x="307975" y="233363"/>
            <a:ext cx="8177213" cy="604837"/>
          </a:xfrm>
          <a:prstGeom prst="rect">
            <a:avLst/>
          </a:prstGeom>
          <a:noFill/>
          <a:ln w="9525">
            <a:noFill/>
            <a:miter lim="800000"/>
            <a:headEnd/>
            <a:tailEnd/>
          </a:ln>
        </p:spPr>
        <p:txBody>
          <a:bodyPr anchor="ctr"/>
          <a:lstStyle/>
          <a:p>
            <a:pPr eaLnBrk="0" hangingPunct="0">
              <a:defRPr/>
            </a:pPr>
            <a:r>
              <a:rPr lang="fr-FR" b="1" dirty="0">
                <a:solidFill>
                  <a:srgbClr val="604A7B"/>
                </a:solidFill>
                <a:latin typeface="+mj-lt"/>
                <a:ea typeface="ＭＳ Ｐゴシック" pitchFamily="4" charset="-128"/>
                <a:cs typeface="ＭＳ Ｐゴシック" charset="-128"/>
                <a:hlinkClick r:id="rId2"/>
              </a:rPr>
              <a:t>lachepaslecole.ac-versailles.fr</a:t>
            </a:r>
            <a:r>
              <a:rPr lang="fr-FR" b="1" dirty="0">
                <a:solidFill>
                  <a:srgbClr val="604A7B"/>
                </a:solidFill>
                <a:latin typeface="+mj-lt"/>
                <a:ea typeface="ＭＳ Ｐゴシック" pitchFamily="4" charset="-128"/>
                <a:cs typeface="ＭＳ Ｐゴシック" charset="-128"/>
              </a:rPr>
              <a:t> : un site internet ressource pour les équipes pédagogiques sur la persévérance </a:t>
            </a:r>
            <a:r>
              <a:rPr lang="fr-FR" b="1" dirty="0" smtClean="0">
                <a:solidFill>
                  <a:srgbClr val="604A7B"/>
                </a:solidFill>
                <a:latin typeface="+mj-lt"/>
                <a:ea typeface="ＭＳ Ｐゴシック" pitchFamily="4" charset="-128"/>
                <a:cs typeface="ＭＳ Ｐゴシック" charset="-128"/>
              </a:rPr>
              <a:t>scolaire </a:t>
            </a:r>
            <a:r>
              <a:rPr lang="fr-FR" b="1" dirty="0">
                <a:solidFill>
                  <a:srgbClr val="604A7B"/>
                </a:solidFill>
                <a:ea typeface="ＭＳ Ｐゴシック" pitchFamily="4" charset="-128"/>
                <a:cs typeface="ＭＳ Ｐゴシック" charset="-128"/>
              </a:rPr>
              <a:t>(1/3)</a:t>
            </a:r>
            <a:endParaRPr lang="fr-FR" b="1" dirty="0">
              <a:solidFill>
                <a:srgbClr val="604A7B"/>
              </a:solidFill>
              <a:latin typeface="+mj-lt"/>
              <a:ea typeface="ＭＳ Ｐゴシック" pitchFamily="4" charset="-128"/>
              <a:cs typeface="ＭＳ Ｐゴシック" charset="-128"/>
            </a:endParaRPr>
          </a:p>
        </p:txBody>
      </p:sp>
      <p:pic>
        <p:nvPicPr>
          <p:cNvPr id="31748" name="Picture 2"/>
          <p:cNvPicPr>
            <a:picLocks noChangeAspect="1" noChangeArrowheads="1"/>
          </p:cNvPicPr>
          <p:nvPr/>
        </p:nvPicPr>
        <p:blipFill>
          <a:blip r:embed="rId3"/>
          <a:srcRect/>
          <a:stretch>
            <a:fillRect/>
          </a:stretch>
        </p:blipFill>
        <p:spPr bwMode="auto">
          <a:xfrm>
            <a:off x="323850" y="1268413"/>
            <a:ext cx="8424863" cy="5114925"/>
          </a:xfrm>
          <a:prstGeom prst="rect">
            <a:avLst/>
          </a:prstGeom>
          <a:noFill/>
          <a:ln w="635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3607" y="2492896"/>
            <a:ext cx="8421666" cy="461665"/>
          </a:xfrm>
          <a:prstGeom prst="rect">
            <a:avLst/>
          </a:prstGeom>
          <a:solidFill>
            <a:srgbClr val="927CB0"/>
          </a:solidFill>
        </p:spPr>
        <p:txBody>
          <a:bodyPr wrap="square" rtlCol="0">
            <a:noAutofit/>
          </a:bodyPr>
          <a:lstStyle/>
          <a:p>
            <a:endParaRPr lang="fr-FR" sz="2800" dirty="0"/>
          </a:p>
        </p:txBody>
      </p:sp>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latin typeface="+mj-lt"/>
              <a:ea typeface="ＭＳ Ｐゴシック" pitchFamily="4" charset="-128"/>
            </a:endParaRPr>
          </a:p>
        </p:txBody>
      </p:sp>
      <p:sp>
        <p:nvSpPr>
          <p:cNvPr id="19458" name="Titre 1"/>
          <p:cNvSpPr>
            <a:spLocks noGrp="1"/>
          </p:cNvSpPr>
          <p:nvPr>
            <p:ph type="ctrTitle"/>
          </p:nvPr>
        </p:nvSpPr>
        <p:spPr>
          <a:xfrm>
            <a:off x="288354" y="224989"/>
            <a:ext cx="8820150" cy="674688"/>
          </a:xfrm>
        </p:spPr>
        <p:txBody>
          <a:bodyPr/>
          <a:lstStyle/>
          <a:p>
            <a:pPr algn="l"/>
            <a:r>
              <a:rPr lang="fr-FR" sz="2400" b="1" dirty="0" smtClean="0">
                <a:solidFill>
                  <a:srgbClr val="604A7B"/>
                </a:solidFill>
                <a:ea typeface="ＭＳ Ｐゴシック"/>
                <a:cs typeface="ＭＳ Ｐゴシック"/>
              </a:rPr>
              <a:t>Sommaire</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latin typeface="+mj-lt"/>
              <a:ea typeface="ＭＳ Ｐゴシック" pitchFamily="4" charset="-128"/>
            </a:endParaRPr>
          </a:p>
        </p:txBody>
      </p:sp>
      <p:sp>
        <p:nvSpPr>
          <p:cNvPr id="19460" name="Espace réservé du numéro de diapositive 7"/>
          <p:cNvSpPr>
            <a:spLocks noGrp="1"/>
          </p:cNvSpPr>
          <p:nvPr>
            <p:ph type="sldNum" sz="quarter" idx="12"/>
          </p:nvPr>
        </p:nvSpPr>
        <p:spPr bwMode="auto">
          <a:noFill/>
          <a:ln>
            <a:miter lim="800000"/>
            <a:headEnd/>
            <a:tailEnd/>
          </a:ln>
        </p:spPr>
        <p:txBody>
          <a:bodyPr/>
          <a:lstStyle/>
          <a:p>
            <a:fld id="{0D7BDAC7-03B9-45EF-BDA7-891766F09883}" type="slidenum">
              <a:rPr lang="fr-FR" smtClean="0">
                <a:latin typeface="+mj-lt"/>
                <a:ea typeface="ＭＳ Ｐゴシック"/>
                <a:cs typeface="ＭＳ Ｐゴシック"/>
              </a:rPr>
              <a:pPr/>
              <a:t>2</a:t>
            </a:fld>
            <a:endParaRPr lang="fr-FR" smtClean="0">
              <a:latin typeface="+mj-lt"/>
              <a:ea typeface="ＭＳ Ｐゴシック"/>
              <a:cs typeface="ＭＳ Ｐゴシック"/>
            </a:endParaRPr>
          </a:p>
        </p:txBody>
      </p:sp>
      <p:sp>
        <p:nvSpPr>
          <p:cNvPr id="19461" name="Rectangle 4"/>
          <p:cNvSpPr>
            <a:spLocks noChangeArrowheads="1"/>
          </p:cNvSpPr>
          <p:nvPr/>
        </p:nvSpPr>
        <p:spPr bwMode="auto">
          <a:xfrm>
            <a:off x="465137" y="2492896"/>
            <a:ext cx="8715375" cy="2224534"/>
          </a:xfrm>
          <a:prstGeom prst="rect">
            <a:avLst/>
          </a:prstGeom>
          <a:noFill/>
          <a:ln w="9525">
            <a:noFill/>
            <a:miter lim="800000"/>
            <a:headEnd/>
            <a:tailEnd/>
          </a:ln>
        </p:spPr>
        <p:txBody>
          <a:bodyPr>
            <a:noAutofit/>
          </a:bodyPr>
          <a:lstStyle/>
          <a:p>
            <a:pPr marL="457200" indent="-457200">
              <a:buFont typeface="+mj-lt"/>
              <a:buAutoNum type="arabicPeriod"/>
            </a:pPr>
            <a:r>
              <a:rPr lang="fr-FR" b="1" dirty="0" smtClean="0">
                <a:solidFill>
                  <a:schemeClr val="bg1"/>
                </a:solidFill>
                <a:latin typeface="+mj-lt"/>
              </a:rPr>
              <a:t>Contexte et enjeux du projet</a:t>
            </a:r>
          </a:p>
          <a:p>
            <a:pPr marL="457200" indent="-457200">
              <a:buFont typeface="+mj-lt"/>
              <a:buAutoNum type="arabicPeriod"/>
            </a:pPr>
            <a:endParaRPr lang="fr-FR" b="1" dirty="0" smtClean="0">
              <a:solidFill>
                <a:srgbClr val="604A7B"/>
              </a:solidFill>
              <a:latin typeface="+mj-lt"/>
            </a:endParaRPr>
          </a:p>
          <a:p>
            <a:pPr marL="457200" indent="-457200">
              <a:buFont typeface="+mj-lt"/>
              <a:buAutoNum type="arabicPeriod"/>
            </a:pPr>
            <a:endParaRPr lang="fr-FR" b="1" dirty="0">
              <a:solidFill>
                <a:srgbClr val="604A7B"/>
              </a:solidFill>
              <a:latin typeface="+mj-lt"/>
            </a:endParaRPr>
          </a:p>
          <a:p>
            <a:pPr marL="457200" indent="-457200">
              <a:buFont typeface="+mj-lt"/>
              <a:buAutoNum type="arabicPeriod"/>
            </a:pPr>
            <a:r>
              <a:rPr lang="fr-FR" b="1" dirty="0" smtClean="0">
                <a:latin typeface="+mj-lt"/>
              </a:rPr>
              <a:t>Organisation du projet </a:t>
            </a:r>
          </a:p>
          <a:p>
            <a:pPr marL="457200" indent="-457200">
              <a:buFont typeface="+mj-lt"/>
              <a:buAutoNum type="arabicPeriod"/>
            </a:pPr>
            <a:endParaRPr lang="fr-FR" b="1" dirty="0" smtClean="0">
              <a:latin typeface="+mj-lt"/>
            </a:endParaRPr>
          </a:p>
          <a:p>
            <a:pPr marL="457200" indent="-457200">
              <a:buFont typeface="+mj-lt"/>
              <a:buAutoNum type="arabicPeriod"/>
            </a:pPr>
            <a:endParaRPr lang="fr-FR" b="1" dirty="0">
              <a:latin typeface="+mj-lt"/>
            </a:endParaRPr>
          </a:p>
          <a:p>
            <a:pPr marL="457200" indent="-457200">
              <a:buFont typeface="+mj-lt"/>
              <a:buAutoNum type="arabicPeriod"/>
            </a:pPr>
            <a:r>
              <a:rPr lang="fr-FR" b="1" dirty="0" smtClean="0">
                <a:latin typeface="+mj-lt"/>
              </a:rPr>
              <a:t>Outils mis à disposition  </a:t>
            </a:r>
            <a:endParaRPr lang="fr-FR" sz="600" dirty="0">
              <a:latin typeface="+mj-lt"/>
            </a:endParaRPr>
          </a:p>
        </p:txBody>
      </p:sp>
    </p:spTree>
    <p:extLst>
      <p:ext uri="{BB962C8B-B14F-4D97-AF65-F5344CB8AC3E}">
        <p14:creationId xmlns:p14="http://schemas.microsoft.com/office/powerpoint/2010/main" xmlns="" val="1332835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ea typeface="ＭＳ Ｐゴシック" pitchFamily="4" charset="-128"/>
            </a:endParaRPr>
          </a:p>
        </p:txBody>
      </p:sp>
      <p:sp>
        <p:nvSpPr>
          <p:cNvPr id="32770" name="Titre 1"/>
          <p:cNvSpPr>
            <a:spLocks noGrp="1"/>
          </p:cNvSpPr>
          <p:nvPr>
            <p:ph type="ctrTitle"/>
          </p:nvPr>
        </p:nvSpPr>
        <p:spPr>
          <a:xfrm>
            <a:off x="307975" y="233363"/>
            <a:ext cx="8177213" cy="604837"/>
          </a:xfrm>
        </p:spPr>
        <p:txBody>
          <a:bodyPr/>
          <a:lstStyle/>
          <a:p>
            <a:pPr algn="l"/>
            <a:r>
              <a:rPr lang="fr-FR" sz="2400" b="1" dirty="0" smtClean="0">
                <a:solidFill>
                  <a:srgbClr val="604A7B"/>
                </a:solidFill>
                <a:ea typeface="ＭＳ Ｐゴシック"/>
                <a:cs typeface="ＭＳ Ｐゴシック"/>
                <a:hlinkClick r:id="rId2"/>
              </a:rPr>
              <a:t>lachepaslecole.ac-versailles.fr</a:t>
            </a:r>
            <a:r>
              <a:rPr lang="fr-FR" sz="2400" b="1" dirty="0" smtClean="0">
                <a:solidFill>
                  <a:srgbClr val="604A7B"/>
                </a:solidFill>
                <a:ea typeface="ＭＳ Ｐゴシック"/>
                <a:cs typeface="ＭＳ Ｐゴシック"/>
              </a:rPr>
              <a:t> : un site internet ressource pour les équipes pédagogiques sur la persévérance scolaire </a:t>
            </a:r>
            <a:r>
              <a:rPr lang="fr-FR" sz="2400" b="1" dirty="0">
                <a:solidFill>
                  <a:srgbClr val="604A7B"/>
                </a:solidFill>
                <a:ea typeface="ＭＳ Ｐゴシック" pitchFamily="4" charset="-128"/>
              </a:rPr>
              <a:t>(1/3)</a:t>
            </a:r>
            <a:endParaRPr lang="fr-FR" sz="2400" b="1" dirty="0" smtClean="0">
              <a:solidFill>
                <a:srgbClr val="604A7B"/>
              </a:solidFill>
              <a:ea typeface="ＭＳ Ｐゴシック"/>
              <a:cs typeface="ＭＳ Ｐゴシック"/>
            </a:endParaRPr>
          </a:p>
        </p:txBody>
      </p:sp>
      <p:sp>
        <p:nvSpPr>
          <p:cNvPr id="32771" name="ZoneTexte 29"/>
          <p:cNvSpPr txBox="1">
            <a:spLocks noChangeArrowheads="1"/>
          </p:cNvSpPr>
          <p:nvPr/>
        </p:nvSpPr>
        <p:spPr bwMode="auto">
          <a:xfrm>
            <a:off x="355600" y="1336675"/>
            <a:ext cx="4038600" cy="1543050"/>
          </a:xfrm>
          <a:prstGeom prst="rect">
            <a:avLst/>
          </a:prstGeom>
          <a:noFill/>
          <a:ln w="9525">
            <a:solidFill>
              <a:schemeClr val="accent2"/>
            </a:solidFill>
            <a:miter lim="800000"/>
            <a:headEnd/>
            <a:tailEnd/>
          </a:ln>
        </p:spPr>
        <p:txBody>
          <a:bodyPr anchor="ctr"/>
          <a:lstStyle/>
          <a:p>
            <a:pPr marL="88900" indent="-88900">
              <a:buClr>
                <a:srgbClr val="927CB0"/>
              </a:buClr>
              <a:buFont typeface="Arial" charset="0"/>
              <a:buChar char="•"/>
            </a:pPr>
            <a:r>
              <a:rPr lang="fr-FR" sz="1400" dirty="0">
                <a:latin typeface="Calibri" pitchFamily="34" charset="0"/>
              </a:rPr>
              <a:t>Comprendre le dispositif de lutte contre le décrochage (éditorial de Monsieur le recteur de l’académie, définition, orientations, textes officiels et chiffres clés) </a:t>
            </a:r>
          </a:p>
          <a:p>
            <a:pPr marL="88900" indent="-88900">
              <a:buClr>
                <a:srgbClr val="927CB0"/>
              </a:buClr>
              <a:buFont typeface="Arial" charset="0"/>
              <a:buChar char="•"/>
            </a:pPr>
            <a:r>
              <a:rPr lang="fr-FR" sz="1400" dirty="0">
                <a:latin typeface="Calibri" pitchFamily="34" charset="0"/>
              </a:rPr>
              <a:t>Etre informé de l’actualité des événements institutionnels (séminaires, conférences) qui ont lieu sur l’académie   </a:t>
            </a:r>
          </a:p>
        </p:txBody>
      </p:sp>
      <p:sp>
        <p:nvSpPr>
          <p:cNvPr id="32772" name="ZoneTexte 35"/>
          <p:cNvSpPr txBox="1">
            <a:spLocks noChangeArrowheads="1"/>
          </p:cNvSpPr>
          <p:nvPr/>
        </p:nvSpPr>
        <p:spPr bwMode="auto">
          <a:xfrm>
            <a:off x="4775200" y="5164138"/>
            <a:ext cx="4038600" cy="1541462"/>
          </a:xfrm>
          <a:prstGeom prst="rect">
            <a:avLst/>
          </a:prstGeom>
          <a:noFill/>
          <a:ln w="9525">
            <a:solidFill>
              <a:srgbClr val="31859C"/>
            </a:solidFill>
            <a:miter lim="800000"/>
            <a:headEnd/>
            <a:tailEnd/>
          </a:ln>
        </p:spPr>
        <p:txBody>
          <a:bodyPr anchor="ctr"/>
          <a:lstStyle/>
          <a:p>
            <a:pPr marL="88900" indent="-88900">
              <a:buClr>
                <a:srgbClr val="927CB0"/>
              </a:buClr>
              <a:buFont typeface="Arial" charset="0"/>
              <a:buChar char="•"/>
            </a:pPr>
            <a:r>
              <a:rPr lang="fr-FR" sz="1400" dirty="0">
                <a:latin typeface="Calibri" pitchFamily="34" charset="0"/>
              </a:rPr>
              <a:t>Présenter les bracelets « lâche pas l’école », symbole de la persévérance scolaire</a:t>
            </a:r>
          </a:p>
          <a:p>
            <a:pPr marL="88900" indent="-88900">
              <a:buClr>
                <a:srgbClr val="927CB0"/>
              </a:buClr>
              <a:buFont typeface="Arial" charset="0"/>
              <a:buChar char="•"/>
            </a:pPr>
            <a:r>
              <a:rPr lang="fr-FR" sz="1400" dirty="0">
                <a:latin typeface="Calibri" pitchFamily="34" charset="0"/>
              </a:rPr>
              <a:t>Proposer des outils de communication aux acteurs de l’éducation nationale : plaquette de présentation de la semaine de la persévérance scolaire, logo, modèle d’affiches ou flyers</a:t>
            </a:r>
          </a:p>
        </p:txBody>
      </p:sp>
      <p:sp>
        <p:nvSpPr>
          <p:cNvPr id="32773" name="ZoneTexte 36"/>
          <p:cNvSpPr txBox="1">
            <a:spLocks noChangeArrowheads="1"/>
          </p:cNvSpPr>
          <p:nvPr/>
        </p:nvSpPr>
        <p:spPr bwMode="auto">
          <a:xfrm>
            <a:off x="4775200" y="1336675"/>
            <a:ext cx="4038600" cy="1543050"/>
          </a:xfrm>
          <a:prstGeom prst="rect">
            <a:avLst/>
          </a:prstGeom>
          <a:noFill/>
          <a:ln w="9525">
            <a:solidFill>
              <a:schemeClr val="tx2"/>
            </a:solidFill>
            <a:miter lim="800000"/>
            <a:headEnd/>
            <a:tailEnd/>
          </a:ln>
        </p:spPr>
        <p:txBody>
          <a:bodyPr anchor="ctr"/>
          <a:lstStyle/>
          <a:p>
            <a:pPr marL="88900" indent="-88900">
              <a:buClr>
                <a:srgbClr val="927CB0"/>
              </a:buClr>
              <a:buFont typeface="Arial" charset="0"/>
              <a:buChar char="•"/>
            </a:pPr>
            <a:r>
              <a:rPr lang="fr-FR" sz="1400" dirty="0">
                <a:latin typeface="Calibri" pitchFamily="34" charset="0"/>
              </a:rPr>
              <a:t>Donner des idées d’actions à mener au sein de la classe en s’inspirant des actions de la semaine de la persévérance scolaire</a:t>
            </a:r>
          </a:p>
          <a:p>
            <a:pPr marL="88900" indent="-88900">
              <a:buClr>
                <a:srgbClr val="927CB0"/>
              </a:buClr>
              <a:buFont typeface="Arial" charset="0"/>
              <a:buChar char="•"/>
            </a:pPr>
            <a:r>
              <a:rPr lang="fr-FR" sz="1400" dirty="0">
                <a:latin typeface="Calibri" pitchFamily="34" charset="0"/>
              </a:rPr>
              <a:t>Valoriser les actions qui contribuent à la persévérance scolaire au quotidien au sein de la classe ordinaire et en dehors de la classe</a:t>
            </a:r>
          </a:p>
        </p:txBody>
      </p:sp>
      <p:sp>
        <p:nvSpPr>
          <p:cNvPr id="32774" name="ZoneTexte 37"/>
          <p:cNvSpPr txBox="1">
            <a:spLocks noChangeArrowheads="1"/>
          </p:cNvSpPr>
          <p:nvPr/>
        </p:nvSpPr>
        <p:spPr bwMode="auto">
          <a:xfrm>
            <a:off x="355600" y="5164138"/>
            <a:ext cx="4038600" cy="1541462"/>
          </a:xfrm>
          <a:prstGeom prst="rect">
            <a:avLst/>
          </a:prstGeom>
          <a:noFill/>
          <a:ln w="9525">
            <a:solidFill>
              <a:srgbClr val="E5A426"/>
            </a:solidFill>
            <a:miter lim="800000"/>
            <a:headEnd/>
            <a:tailEnd/>
          </a:ln>
        </p:spPr>
        <p:txBody>
          <a:bodyPr anchor="ctr"/>
          <a:lstStyle/>
          <a:p>
            <a:pPr marL="88900" indent="-88900">
              <a:buClr>
                <a:srgbClr val="927CB0"/>
              </a:buClr>
              <a:buFont typeface="Arial" charset="0"/>
              <a:buChar char="•"/>
            </a:pPr>
            <a:r>
              <a:rPr lang="fr-FR" sz="1400" dirty="0">
                <a:latin typeface="Calibri" pitchFamily="34" charset="0"/>
              </a:rPr>
              <a:t>Bénéficier d’outils tels que des fiches action, des fiches méthodologiques et des guides de bonnes pratiques </a:t>
            </a:r>
            <a:endParaRPr lang="fr-FR" sz="1400" dirty="0" smtClean="0">
              <a:latin typeface="Calibri" pitchFamily="34" charset="0"/>
            </a:endParaRPr>
          </a:p>
          <a:p>
            <a:pPr marL="88900" indent="-88900">
              <a:buClr>
                <a:srgbClr val="927CB0"/>
              </a:buClr>
              <a:buFont typeface="Arial" charset="0"/>
              <a:buChar char="•"/>
            </a:pPr>
            <a:r>
              <a:rPr lang="fr-FR" sz="1400" dirty="0" smtClean="0">
                <a:latin typeface="Calibri" pitchFamily="34" charset="0"/>
              </a:rPr>
              <a:t>Connaître </a:t>
            </a:r>
            <a:r>
              <a:rPr lang="fr-FR" sz="1400" dirty="0">
                <a:latin typeface="Calibri" pitchFamily="34" charset="0"/>
              </a:rPr>
              <a:t>les acteurs et partenaires impliqués dans la persévérance </a:t>
            </a:r>
            <a:r>
              <a:rPr lang="fr-FR" sz="1400" dirty="0" smtClean="0">
                <a:latin typeface="Calibri" pitchFamily="34" charset="0"/>
              </a:rPr>
              <a:t>scolaire</a:t>
            </a:r>
            <a:endParaRPr lang="fr-FR" sz="1400" dirty="0">
              <a:latin typeface="Calibri" pitchFamily="34" charset="0"/>
            </a:endParaRPr>
          </a:p>
        </p:txBody>
      </p:sp>
      <p:sp>
        <p:nvSpPr>
          <p:cNvPr id="32775" name="Rectangle 55"/>
          <p:cNvSpPr>
            <a:spLocks noChangeArrowheads="1"/>
          </p:cNvSpPr>
          <p:nvPr/>
        </p:nvSpPr>
        <p:spPr bwMode="auto">
          <a:xfrm>
            <a:off x="355600" y="974725"/>
            <a:ext cx="4038600" cy="368300"/>
          </a:xfrm>
          <a:prstGeom prst="rect">
            <a:avLst/>
          </a:prstGeom>
          <a:solidFill>
            <a:schemeClr val="accent2"/>
          </a:solidFill>
          <a:ln w="9525">
            <a:noFill/>
            <a:miter lim="800000"/>
            <a:headEnd/>
            <a:tailEnd/>
          </a:ln>
        </p:spPr>
        <p:txBody>
          <a:bodyPr>
            <a:spAutoFit/>
          </a:bodyPr>
          <a:lstStyle/>
          <a:p>
            <a:pPr algn="ctr"/>
            <a:r>
              <a:rPr lang="fr-FR" sz="1800">
                <a:solidFill>
                  <a:schemeClr val="bg1"/>
                </a:solidFill>
                <a:latin typeface="Calibri" pitchFamily="34" charset="0"/>
              </a:rPr>
              <a:t>« </a:t>
            </a:r>
            <a:r>
              <a:rPr lang="fr-FR" sz="1800" b="1">
                <a:solidFill>
                  <a:schemeClr val="bg1"/>
                </a:solidFill>
                <a:latin typeface="Calibri" pitchFamily="34" charset="0"/>
              </a:rPr>
              <a:t>S’informer</a:t>
            </a:r>
            <a:r>
              <a:rPr lang="fr-FR" sz="1800">
                <a:solidFill>
                  <a:schemeClr val="bg1"/>
                </a:solidFill>
                <a:latin typeface="Calibri" pitchFamily="34" charset="0"/>
              </a:rPr>
              <a:t> »</a:t>
            </a:r>
          </a:p>
        </p:txBody>
      </p:sp>
      <p:sp>
        <p:nvSpPr>
          <p:cNvPr id="57" name="Rectangle 56"/>
          <p:cNvSpPr/>
          <p:nvPr/>
        </p:nvSpPr>
        <p:spPr>
          <a:xfrm>
            <a:off x="4775200" y="4797425"/>
            <a:ext cx="4038600" cy="368300"/>
          </a:xfrm>
          <a:prstGeom prst="rect">
            <a:avLst/>
          </a:prstGeom>
          <a:solidFill>
            <a:schemeClr val="accent5">
              <a:lumMod val="75000"/>
            </a:schemeClr>
          </a:solidFill>
        </p:spPr>
        <p:txBody>
          <a:bodyPr>
            <a:spAutoFit/>
          </a:bodyPr>
          <a:lstStyle/>
          <a:p>
            <a:pPr algn="ctr">
              <a:defRPr/>
            </a:pPr>
            <a:r>
              <a:rPr lang="fr-FR" sz="1800" b="1">
                <a:solidFill>
                  <a:schemeClr val="bg1"/>
                </a:solidFill>
                <a:latin typeface="Calibri" pitchFamily="4" charset="0"/>
                <a:ea typeface="ＭＳ Ｐゴシック" pitchFamily="4" charset="-128"/>
                <a:cs typeface="+mn-cs"/>
              </a:rPr>
              <a:t>« Communiquer »</a:t>
            </a:r>
          </a:p>
        </p:txBody>
      </p:sp>
      <p:sp>
        <p:nvSpPr>
          <p:cNvPr id="32777" name="Rectangle 57"/>
          <p:cNvSpPr>
            <a:spLocks noChangeArrowheads="1"/>
          </p:cNvSpPr>
          <p:nvPr/>
        </p:nvSpPr>
        <p:spPr bwMode="auto">
          <a:xfrm>
            <a:off x="4775200" y="974725"/>
            <a:ext cx="4038600" cy="368300"/>
          </a:xfrm>
          <a:prstGeom prst="rect">
            <a:avLst/>
          </a:prstGeom>
          <a:solidFill>
            <a:schemeClr val="tx2"/>
          </a:solidFill>
          <a:ln w="9525">
            <a:noFill/>
            <a:miter lim="800000"/>
            <a:headEnd/>
            <a:tailEnd/>
          </a:ln>
        </p:spPr>
        <p:txBody>
          <a:bodyPr>
            <a:spAutoFit/>
          </a:bodyPr>
          <a:lstStyle/>
          <a:p>
            <a:pPr algn="ctr"/>
            <a:r>
              <a:rPr lang="fr-FR" sz="1800">
                <a:solidFill>
                  <a:schemeClr val="bg1"/>
                </a:solidFill>
                <a:latin typeface="Calibri" pitchFamily="34" charset="0"/>
              </a:rPr>
              <a:t>« </a:t>
            </a:r>
            <a:r>
              <a:rPr lang="fr-FR" sz="1800" b="1">
                <a:solidFill>
                  <a:schemeClr val="bg1"/>
                </a:solidFill>
                <a:latin typeface="Calibri" pitchFamily="34" charset="0"/>
              </a:rPr>
              <a:t>Agir</a:t>
            </a:r>
            <a:r>
              <a:rPr lang="fr-FR" sz="1800">
                <a:solidFill>
                  <a:schemeClr val="bg1"/>
                </a:solidFill>
                <a:latin typeface="Calibri" pitchFamily="34" charset="0"/>
              </a:rPr>
              <a:t> »</a:t>
            </a:r>
          </a:p>
        </p:txBody>
      </p:sp>
      <p:sp>
        <p:nvSpPr>
          <p:cNvPr id="32778" name="Rectangle 58"/>
          <p:cNvSpPr>
            <a:spLocks noChangeArrowheads="1"/>
          </p:cNvSpPr>
          <p:nvPr/>
        </p:nvSpPr>
        <p:spPr bwMode="auto">
          <a:xfrm>
            <a:off x="355600" y="4797425"/>
            <a:ext cx="4038600" cy="368300"/>
          </a:xfrm>
          <a:prstGeom prst="rect">
            <a:avLst/>
          </a:prstGeom>
          <a:solidFill>
            <a:srgbClr val="E5A426"/>
          </a:solidFill>
          <a:ln w="9525">
            <a:noFill/>
            <a:miter lim="800000"/>
            <a:headEnd/>
            <a:tailEnd/>
          </a:ln>
        </p:spPr>
        <p:txBody>
          <a:bodyPr>
            <a:spAutoFit/>
          </a:bodyPr>
          <a:lstStyle/>
          <a:p>
            <a:pPr algn="ctr"/>
            <a:r>
              <a:rPr lang="fr-FR" sz="1800" dirty="0">
                <a:solidFill>
                  <a:schemeClr val="bg1"/>
                </a:solidFill>
                <a:latin typeface="Calibri" pitchFamily="34" charset="0"/>
              </a:rPr>
              <a:t>« </a:t>
            </a:r>
            <a:r>
              <a:rPr lang="fr-FR" sz="1800" b="1" dirty="0">
                <a:solidFill>
                  <a:schemeClr val="bg1"/>
                </a:solidFill>
                <a:latin typeface="Calibri" pitchFamily="34" charset="0"/>
              </a:rPr>
              <a:t>Partager</a:t>
            </a:r>
            <a:r>
              <a:rPr lang="fr-FR" sz="1800" dirty="0">
                <a:solidFill>
                  <a:schemeClr val="bg1"/>
                </a:solidFill>
                <a:latin typeface="Calibri" pitchFamily="34" charset="0"/>
              </a:rPr>
              <a:t> »</a:t>
            </a:r>
          </a:p>
        </p:txBody>
      </p:sp>
      <p:grpSp>
        <p:nvGrpSpPr>
          <p:cNvPr id="32779" name="Groupe 1"/>
          <p:cNvGrpSpPr>
            <a:grpSpLocks/>
          </p:cNvGrpSpPr>
          <p:nvPr/>
        </p:nvGrpSpPr>
        <p:grpSpPr bwMode="auto">
          <a:xfrm>
            <a:off x="3492500" y="3062288"/>
            <a:ext cx="2209800" cy="1584325"/>
            <a:chOff x="2425700" y="2625725"/>
            <a:chExt cx="4356100" cy="2454275"/>
          </a:xfrm>
        </p:grpSpPr>
        <p:pic>
          <p:nvPicPr>
            <p:cNvPr id="32781" name="Image 27"/>
            <p:cNvPicPr>
              <a:picLocks noChangeAspect="1"/>
            </p:cNvPicPr>
            <p:nvPr/>
          </p:nvPicPr>
          <p:blipFill>
            <a:blip r:embed="rId3"/>
            <a:srcRect/>
            <a:stretch>
              <a:fillRect/>
            </a:stretch>
          </p:blipFill>
          <p:spPr bwMode="auto">
            <a:xfrm>
              <a:off x="2425700" y="2625725"/>
              <a:ext cx="4356100" cy="2454275"/>
            </a:xfrm>
            <a:prstGeom prst="rect">
              <a:avLst/>
            </a:prstGeom>
            <a:noFill/>
            <a:ln w="9525">
              <a:noFill/>
              <a:miter lim="800000"/>
              <a:headEnd/>
              <a:tailEnd/>
            </a:ln>
          </p:spPr>
        </p:pic>
        <p:sp>
          <p:nvSpPr>
            <p:cNvPr id="23" name="Ellipse 22"/>
            <p:cNvSpPr/>
            <p:nvPr/>
          </p:nvSpPr>
          <p:spPr bwMode="auto">
            <a:xfrm>
              <a:off x="2865969" y="3060700"/>
              <a:ext cx="301357" cy="213672"/>
            </a:xfrm>
            <a:prstGeom prst="ellipse">
              <a:avLst/>
            </a:prstGeom>
            <a:grpFill/>
            <a:ln w="25400">
              <a:solidFill>
                <a:schemeClr val="accent2"/>
              </a:solidFill>
              <a:miter lim="800000"/>
              <a:headEnd/>
              <a:tailEnd/>
            </a:ln>
          </p:spPr>
        </p:sp>
        <p:sp>
          <p:nvSpPr>
            <p:cNvPr id="25" name="Ellipse 24"/>
            <p:cNvSpPr/>
            <p:nvPr/>
          </p:nvSpPr>
          <p:spPr bwMode="auto">
            <a:xfrm>
              <a:off x="3192492" y="3060700"/>
              <a:ext cx="301129" cy="213672"/>
            </a:xfrm>
            <a:prstGeom prst="ellipse">
              <a:avLst/>
            </a:prstGeom>
            <a:grpFill/>
            <a:ln w="25400">
              <a:solidFill>
                <a:schemeClr val="tx2"/>
              </a:solidFill>
              <a:miter lim="800000"/>
              <a:headEnd/>
              <a:tailEnd/>
            </a:ln>
          </p:spPr>
        </p:sp>
        <p:sp>
          <p:nvSpPr>
            <p:cNvPr id="26" name="Ellipse 25"/>
            <p:cNvSpPr/>
            <p:nvPr/>
          </p:nvSpPr>
          <p:spPr bwMode="auto">
            <a:xfrm>
              <a:off x="3511330" y="3060700"/>
              <a:ext cx="301358" cy="213672"/>
            </a:xfrm>
            <a:prstGeom prst="ellipse">
              <a:avLst/>
            </a:prstGeom>
            <a:grpFill/>
            <a:ln w="25400">
              <a:solidFill>
                <a:srgbClr val="E5A426"/>
              </a:solidFill>
              <a:miter lim="800000"/>
              <a:headEnd/>
              <a:tailEnd/>
            </a:ln>
          </p:spPr>
        </p:sp>
        <p:sp>
          <p:nvSpPr>
            <p:cNvPr id="27" name="Ellipse 26"/>
            <p:cNvSpPr/>
            <p:nvPr/>
          </p:nvSpPr>
          <p:spPr bwMode="auto">
            <a:xfrm>
              <a:off x="3862576" y="3060700"/>
              <a:ext cx="422453" cy="213672"/>
            </a:xfrm>
            <a:prstGeom prst="ellipse">
              <a:avLst/>
            </a:prstGeom>
            <a:grpFill/>
            <a:ln w="25400">
              <a:solidFill>
                <a:schemeClr val="accent5">
                  <a:lumMod val="75000"/>
                </a:schemeClr>
              </a:solidFill>
              <a:miter lim="800000"/>
              <a:headEnd/>
              <a:tailEnd/>
            </a:ln>
          </p:spPr>
        </p:sp>
      </p:grpSp>
      <p:sp>
        <p:nvSpPr>
          <p:cNvPr id="32780" name="Espace réservé du numéro de diapositive 7"/>
          <p:cNvSpPr>
            <a:spLocks noGrp="1"/>
          </p:cNvSpPr>
          <p:nvPr>
            <p:ph type="sldNum" sz="quarter" idx="12"/>
          </p:nvPr>
        </p:nvSpPr>
        <p:spPr bwMode="auto">
          <a:noFill/>
          <a:ln>
            <a:miter lim="800000"/>
            <a:headEnd/>
            <a:tailEnd/>
          </a:ln>
        </p:spPr>
        <p:txBody>
          <a:bodyPr/>
          <a:lstStyle/>
          <a:p>
            <a:fld id="{C56D0A76-90BA-485E-810C-7CCACAB12079}" type="slidenum">
              <a:rPr lang="fr-FR" smtClean="0">
                <a:latin typeface="Calibri" pitchFamily="34" charset="0"/>
                <a:ea typeface="ＭＳ Ｐゴシック"/>
                <a:cs typeface="ＭＳ Ｐゴシック"/>
              </a:rPr>
              <a:pPr/>
              <a:t>20</a:t>
            </a:fld>
            <a:endParaRPr lang="fr-FR" dirty="0" smtClean="0">
              <a:latin typeface="Calibri"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ea typeface="ＭＳ Ｐゴシック" pitchFamily="4" charset="-128"/>
            </a:endParaRPr>
          </a:p>
        </p:txBody>
      </p:sp>
      <p:sp>
        <p:nvSpPr>
          <p:cNvPr id="34818" name="Titre 1"/>
          <p:cNvSpPr>
            <a:spLocks noGrp="1"/>
          </p:cNvSpPr>
          <p:nvPr>
            <p:ph type="ctrTitle"/>
          </p:nvPr>
        </p:nvSpPr>
        <p:spPr>
          <a:xfrm>
            <a:off x="307975" y="233363"/>
            <a:ext cx="8177213" cy="604837"/>
          </a:xfrm>
        </p:spPr>
        <p:txBody>
          <a:bodyPr/>
          <a:lstStyle/>
          <a:p>
            <a:pPr algn="l"/>
            <a:r>
              <a:rPr lang="fr-FR" sz="2400" b="1" dirty="0" smtClean="0">
                <a:solidFill>
                  <a:srgbClr val="604A7B"/>
                </a:solidFill>
                <a:ea typeface="ＭＳ Ｐゴシック"/>
                <a:cs typeface="ＭＳ Ｐゴシック"/>
              </a:rPr>
              <a:t>Les fiches actions donnent des idées d’actions à organiser et présentent comment les réaliser </a:t>
            </a:r>
          </a:p>
        </p:txBody>
      </p:sp>
      <p:sp>
        <p:nvSpPr>
          <p:cNvPr id="34840" name="Espace réservé du numéro de diapositive 7"/>
          <p:cNvSpPr>
            <a:spLocks noGrp="1"/>
          </p:cNvSpPr>
          <p:nvPr>
            <p:ph type="sldNum" sz="quarter" idx="12"/>
          </p:nvPr>
        </p:nvSpPr>
        <p:spPr bwMode="auto">
          <a:noFill/>
          <a:ln>
            <a:miter lim="800000"/>
            <a:headEnd/>
            <a:tailEnd/>
          </a:ln>
        </p:spPr>
        <p:txBody>
          <a:bodyPr/>
          <a:lstStyle/>
          <a:p>
            <a:fld id="{A373A9C4-D369-4085-BB2A-F7D77F44A9CE}" type="slidenum">
              <a:rPr lang="fr-FR" smtClean="0">
                <a:latin typeface="Calibri" pitchFamily="34" charset="0"/>
                <a:ea typeface="ＭＳ Ｐゴシック"/>
                <a:cs typeface="ＭＳ Ｐゴシック"/>
              </a:rPr>
              <a:pPr/>
              <a:t>21</a:t>
            </a:fld>
            <a:endParaRPr lang="fr-FR" smtClean="0">
              <a:latin typeface="Calibri" pitchFamily="34" charset="0"/>
              <a:ea typeface="ＭＳ Ｐゴシック"/>
              <a:cs typeface="ＭＳ Ｐゴシック"/>
            </a:endParaRPr>
          </a:p>
        </p:txBody>
      </p:sp>
      <p:sp>
        <p:nvSpPr>
          <p:cNvPr id="26" name="Rectangle 55"/>
          <p:cNvSpPr>
            <a:spLocks noChangeArrowheads="1"/>
          </p:cNvSpPr>
          <p:nvPr/>
        </p:nvSpPr>
        <p:spPr bwMode="auto">
          <a:xfrm>
            <a:off x="828675" y="2589286"/>
            <a:ext cx="3743325" cy="720725"/>
          </a:xfrm>
          <a:prstGeom prst="rect">
            <a:avLst/>
          </a:prstGeom>
          <a:solidFill>
            <a:schemeClr val="accent2"/>
          </a:solidFill>
          <a:ln w="9525">
            <a:noFill/>
            <a:miter lim="800000"/>
            <a:headEnd/>
            <a:tailEnd/>
          </a:ln>
        </p:spPr>
        <p:txBody>
          <a:bodyPr lIns="36000" tIns="36000" rIns="36000" bIns="36000" anchor="ctr"/>
          <a:lstStyle/>
          <a:p>
            <a:pPr algn="ctr"/>
            <a:r>
              <a:rPr lang="fr-FR" altLang="fr-FR" sz="1800" b="1">
                <a:solidFill>
                  <a:srgbClr val="EAEAEA"/>
                </a:solidFill>
                <a:latin typeface="Calibri" pitchFamily="34" charset="0"/>
              </a:rPr>
              <a:t>Sensibiliser/mobiliser autour de la persévérance</a:t>
            </a:r>
          </a:p>
        </p:txBody>
      </p:sp>
      <p:sp>
        <p:nvSpPr>
          <p:cNvPr id="27" name="Rectangle 26"/>
          <p:cNvSpPr/>
          <p:nvPr/>
        </p:nvSpPr>
        <p:spPr>
          <a:xfrm>
            <a:off x="4899025" y="4229373"/>
            <a:ext cx="3743325" cy="720725"/>
          </a:xfrm>
          <a:prstGeom prst="rect">
            <a:avLst/>
          </a:prstGeom>
          <a:solidFill>
            <a:schemeClr val="accent5">
              <a:lumMod val="75000"/>
            </a:schemeClr>
          </a:solidFill>
        </p:spPr>
        <p:txBody>
          <a:bodyPr lIns="36000" tIns="36000" rIns="36000" bIns="36000" anchor="ctr"/>
          <a:lstStyle/>
          <a:p>
            <a:pPr algn="ctr">
              <a:defRPr/>
            </a:pPr>
            <a:r>
              <a:rPr lang="fr-FR" altLang="fr-FR" sz="1800" b="1" dirty="0">
                <a:solidFill>
                  <a:srgbClr val="EAEAEA"/>
                </a:solidFill>
                <a:latin typeface="Calibri" pitchFamily="34" charset="0"/>
                <a:ea typeface="ＭＳ Ｐゴシック" pitchFamily="4" charset="-128"/>
                <a:cs typeface="+mn-cs"/>
              </a:rPr>
              <a:t>Se projeter dans l’avenir</a:t>
            </a:r>
            <a:endParaRPr lang="fr-FR" sz="1800" b="1" dirty="0">
              <a:solidFill>
                <a:schemeClr val="bg1"/>
              </a:solidFill>
              <a:latin typeface="Calibri" pitchFamily="4" charset="0"/>
              <a:ea typeface="ＭＳ Ｐゴシック" pitchFamily="4" charset="-128"/>
              <a:cs typeface="+mn-cs"/>
            </a:endParaRPr>
          </a:p>
        </p:txBody>
      </p:sp>
      <p:sp>
        <p:nvSpPr>
          <p:cNvPr id="41" name="Rectangle 57"/>
          <p:cNvSpPr>
            <a:spLocks noChangeArrowheads="1"/>
          </p:cNvSpPr>
          <p:nvPr/>
        </p:nvSpPr>
        <p:spPr bwMode="auto">
          <a:xfrm>
            <a:off x="355600" y="5135835"/>
            <a:ext cx="3743325" cy="719138"/>
          </a:xfrm>
          <a:prstGeom prst="rect">
            <a:avLst/>
          </a:prstGeom>
          <a:solidFill>
            <a:schemeClr val="tx2"/>
          </a:solidFill>
          <a:ln w="9525">
            <a:noFill/>
            <a:miter lim="800000"/>
            <a:headEnd/>
            <a:tailEnd/>
          </a:ln>
        </p:spPr>
        <p:txBody>
          <a:bodyPr lIns="36000" tIns="36000" rIns="36000" bIns="36000" anchor="ctr"/>
          <a:lstStyle/>
          <a:p>
            <a:pPr algn="ctr"/>
            <a:r>
              <a:rPr lang="fr-FR" altLang="fr-FR" sz="1800" b="1">
                <a:solidFill>
                  <a:srgbClr val="EAEAEA"/>
                </a:solidFill>
                <a:latin typeface="Calibri" pitchFamily="34" charset="0"/>
              </a:rPr>
              <a:t>Encourager les élèves</a:t>
            </a:r>
          </a:p>
        </p:txBody>
      </p:sp>
      <p:sp>
        <p:nvSpPr>
          <p:cNvPr id="42" name="TextBox 15"/>
          <p:cNvSpPr txBox="1"/>
          <p:nvPr/>
        </p:nvSpPr>
        <p:spPr>
          <a:xfrm>
            <a:off x="404813" y="2068586"/>
            <a:ext cx="2400300" cy="523875"/>
          </a:xfrm>
          <a:prstGeom prst="rect">
            <a:avLst/>
          </a:prstGeom>
          <a:noFill/>
        </p:spPr>
        <p:txBody>
          <a:bodyPr>
            <a:spAutoFit/>
          </a:bodyPr>
          <a:lstStyle/>
          <a:p>
            <a:pPr>
              <a:defRPr/>
            </a:pPr>
            <a:r>
              <a:rPr lang="fr-FR" sz="1400" dirty="0">
                <a:solidFill>
                  <a:srgbClr val="C00000"/>
                </a:solidFill>
                <a:latin typeface="+mj-lt"/>
                <a:ea typeface="ＭＳ Ｐゴシック" pitchFamily="4" charset="-128"/>
                <a:cs typeface="+mn-cs"/>
              </a:rPr>
              <a:t>Conférence « persévérance scolaire »</a:t>
            </a:r>
          </a:p>
        </p:txBody>
      </p:sp>
      <p:sp>
        <p:nvSpPr>
          <p:cNvPr id="43" name="TextBox 15"/>
          <p:cNvSpPr txBox="1"/>
          <p:nvPr/>
        </p:nvSpPr>
        <p:spPr>
          <a:xfrm>
            <a:off x="611188" y="3381449"/>
            <a:ext cx="2400300" cy="523875"/>
          </a:xfrm>
          <a:prstGeom prst="rect">
            <a:avLst/>
          </a:prstGeom>
          <a:noFill/>
        </p:spPr>
        <p:txBody>
          <a:bodyPr>
            <a:spAutoFit/>
          </a:bodyPr>
          <a:lstStyle/>
          <a:p>
            <a:pPr>
              <a:defRPr/>
            </a:pPr>
            <a:r>
              <a:rPr lang="fr-FR" sz="1400" dirty="0">
                <a:solidFill>
                  <a:srgbClr val="C00000"/>
                </a:solidFill>
                <a:latin typeface="+mj-lt"/>
                <a:ea typeface="ＭＳ Ｐゴシック" pitchFamily="4" charset="-128"/>
                <a:cs typeface="+mn-cs"/>
              </a:rPr>
              <a:t>Echange des bracelets « Lâche pas l’école</a:t>
            </a:r>
          </a:p>
        </p:txBody>
      </p:sp>
      <p:sp>
        <p:nvSpPr>
          <p:cNvPr id="44" name="TextBox 15"/>
          <p:cNvSpPr txBox="1"/>
          <p:nvPr/>
        </p:nvSpPr>
        <p:spPr>
          <a:xfrm>
            <a:off x="2843213" y="2209874"/>
            <a:ext cx="2438400" cy="307975"/>
          </a:xfrm>
          <a:prstGeom prst="rect">
            <a:avLst/>
          </a:prstGeom>
          <a:noFill/>
        </p:spPr>
        <p:txBody>
          <a:bodyPr>
            <a:spAutoFit/>
          </a:bodyPr>
          <a:lstStyle/>
          <a:p>
            <a:pPr>
              <a:defRPr/>
            </a:pPr>
            <a:r>
              <a:rPr lang="fr-FR" sz="1400" dirty="0">
                <a:solidFill>
                  <a:srgbClr val="C00000"/>
                </a:solidFill>
                <a:latin typeface="+mj-lt"/>
                <a:ea typeface="ＭＳ Ｐゴシック" pitchFamily="4" charset="-128"/>
                <a:cs typeface="+mn-cs"/>
              </a:rPr>
              <a:t>Débat Heure de Vie de Classe</a:t>
            </a:r>
          </a:p>
        </p:txBody>
      </p:sp>
      <p:sp>
        <p:nvSpPr>
          <p:cNvPr id="45" name="TextBox 15"/>
          <p:cNvSpPr txBox="1"/>
          <p:nvPr/>
        </p:nvSpPr>
        <p:spPr>
          <a:xfrm>
            <a:off x="3059113" y="3381449"/>
            <a:ext cx="1944687" cy="307975"/>
          </a:xfrm>
          <a:prstGeom prst="rect">
            <a:avLst/>
          </a:prstGeom>
          <a:noFill/>
        </p:spPr>
        <p:txBody>
          <a:bodyPr>
            <a:spAutoFit/>
          </a:bodyPr>
          <a:lstStyle/>
          <a:p>
            <a:pPr>
              <a:defRPr/>
            </a:pPr>
            <a:r>
              <a:rPr lang="fr-FR" sz="1400" dirty="0">
                <a:solidFill>
                  <a:srgbClr val="C00000"/>
                </a:solidFill>
                <a:latin typeface="+mj-lt"/>
                <a:ea typeface="ＭＳ Ｐゴシック" pitchFamily="4" charset="-128"/>
                <a:cs typeface="+mn-cs"/>
              </a:rPr>
              <a:t>Le café des parents </a:t>
            </a:r>
          </a:p>
        </p:txBody>
      </p:sp>
      <p:sp>
        <p:nvSpPr>
          <p:cNvPr id="46" name="TextBox 15"/>
          <p:cNvSpPr txBox="1"/>
          <p:nvPr/>
        </p:nvSpPr>
        <p:spPr>
          <a:xfrm>
            <a:off x="2339975" y="3864049"/>
            <a:ext cx="1189038" cy="307975"/>
          </a:xfrm>
          <a:prstGeom prst="rect">
            <a:avLst/>
          </a:prstGeom>
          <a:noFill/>
        </p:spPr>
        <p:txBody>
          <a:bodyPr>
            <a:spAutoFit/>
          </a:bodyPr>
          <a:lstStyle/>
          <a:p>
            <a:pPr>
              <a:defRPr/>
            </a:pPr>
            <a:r>
              <a:rPr lang="fr-FR" sz="1400" dirty="0">
                <a:solidFill>
                  <a:srgbClr val="C00000"/>
                </a:solidFill>
                <a:latin typeface="+mj-lt"/>
                <a:ea typeface="ＭＳ Ｐゴシック" pitchFamily="4" charset="-128"/>
                <a:cs typeface="+mn-cs"/>
              </a:rPr>
              <a:t>Clip vidéo</a:t>
            </a:r>
          </a:p>
        </p:txBody>
      </p:sp>
      <p:sp>
        <p:nvSpPr>
          <p:cNvPr id="47" name="TextBox 15"/>
          <p:cNvSpPr txBox="1"/>
          <p:nvPr/>
        </p:nvSpPr>
        <p:spPr>
          <a:xfrm>
            <a:off x="1955800" y="1736799"/>
            <a:ext cx="2400300" cy="307975"/>
          </a:xfrm>
          <a:prstGeom prst="rect">
            <a:avLst/>
          </a:prstGeom>
          <a:noFill/>
        </p:spPr>
        <p:txBody>
          <a:bodyPr>
            <a:spAutoFit/>
          </a:bodyPr>
          <a:lstStyle/>
          <a:p>
            <a:pPr>
              <a:defRPr/>
            </a:pPr>
            <a:r>
              <a:rPr lang="fr-FR" sz="1400" dirty="0">
                <a:solidFill>
                  <a:srgbClr val="C00000"/>
                </a:solidFill>
                <a:latin typeface="+mj-lt"/>
                <a:ea typeface="ＭＳ Ｐゴシック" pitchFamily="4" charset="-128"/>
                <a:cs typeface="+mn-cs"/>
              </a:rPr>
              <a:t>Réalisation d’un </a:t>
            </a:r>
            <a:r>
              <a:rPr lang="fr-FR" sz="1400" dirty="0" err="1">
                <a:solidFill>
                  <a:srgbClr val="C00000"/>
                </a:solidFill>
                <a:latin typeface="+mj-lt"/>
                <a:ea typeface="ＭＳ Ｐゴシック" pitchFamily="4" charset="-128"/>
                <a:cs typeface="+mn-cs"/>
              </a:rPr>
              <a:t>cup</a:t>
            </a:r>
            <a:r>
              <a:rPr lang="fr-FR" sz="1400" dirty="0">
                <a:solidFill>
                  <a:srgbClr val="C00000"/>
                </a:solidFill>
                <a:latin typeface="+mj-lt"/>
                <a:ea typeface="ＭＳ Ｐゴシック" pitchFamily="4" charset="-128"/>
                <a:cs typeface="+mn-cs"/>
              </a:rPr>
              <a:t> </a:t>
            </a:r>
            <a:r>
              <a:rPr lang="fr-FR" sz="1400" dirty="0" err="1">
                <a:solidFill>
                  <a:srgbClr val="C00000"/>
                </a:solidFill>
                <a:latin typeface="+mj-lt"/>
                <a:ea typeface="ＭＳ Ｐゴシック" pitchFamily="4" charset="-128"/>
                <a:cs typeface="+mn-cs"/>
              </a:rPr>
              <a:t>song</a:t>
            </a:r>
            <a:endParaRPr lang="fr-FR" sz="1400" dirty="0">
              <a:solidFill>
                <a:srgbClr val="C00000"/>
              </a:solidFill>
              <a:latin typeface="+mj-lt"/>
              <a:ea typeface="ＭＳ Ｐゴシック" pitchFamily="4" charset="-128"/>
              <a:cs typeface="+mn-cs"/>
            </a:endParaRPr>
          </a:p>
        </p:txBody>
      </p:sp>
      <p:sp>
        <p:nvSpPr>
          <p:cNvPr id="48" name="TextBox 15"/>
          <p:cNvSpPr txBox="1"/>
          <p:nvPr/>
        </p:nvSpPr>
        <p:spPr>
          <a:xfrm>
            <a:off x="4572000" y="3691210"/>
            <a:ext cx="2400300" cy="523875"/>
          </a:xfrm>
          <a:prstGeom prst="rect">
            <a:avLst/>
          </a:prstGeom>
          <a:noFill/>
        </p:spPr>
        <p:txBody>
          <a:bodyPr>
            <a:spAutoFit/>
          </a:bodyPr>
          <a:lstStyle/>
          <a:p>
            <a:pPr>
              <a:defRPr/>
            </a:pPr>
            <a:r>
              <a:rPr lang="fr-FR" sz="1400" dirty="0">
                <a:solidFill>
                  <a:schemeClr val="accent5">
                    <a:lumMod val="75000"/>
                  </a:schemeClr>
                </a:solidFill>
                <a:latin typeface="+mj-lt"/>
                <a:ea typeface="ＭＳ Ｐゴシック" pitchFamily="4" charset="-128"/>
                <a:cs typeface="+mn-cs"/>
              </a:rPr>
              <a:t>Set de table « un métier à la bouche »</a:t>
            </a:r>
          </a:p>
        </p:txBody>
      </p:sp>
      <p:sp>
        <p:nvSpPr>
          <p:cNvPr id="49" name="TextBox 15"/>
          <p:cNvSpPr txBox="1"/>
          <p:nvPr/>
        </p:nvSpPr>
        <p:spPr>
          <a:xfrm>
            <a:off x="4787900" y="5108848"/>
            <a:ext cx="1728788" cy="306387"/>
          </a:xfrm>
          <a:prstGeom prst="rect">
            <a:avLst/>
          </a:prstGeom>
          <a:noFill/>
        </p:spPr>
        <p:txBody>
          <a:bodyPr>
            <a:spAutoFit/>
          </a:bodyPr>
          <a:lstStyle/>
          <a:p>
            <a:pPr>
              <a:defRPr/>
            </a:pPr>
            <a:r>
              <a:rPr lang="fr-FR" sz="1400" dirty="0">
                <a:solidFill>
                  <a:schemeClr val="accent5">
                    <a:lumMod val="75000"/>
                  </a:schemeClr>
                </a:solidFill>
                <a:latin typeface="+mj-lt"/>
                <a:ea typeface="ＭＳ Ｐゴシック" pitchFamily="4" charset="-128"/>
                <a:cs typeface="+mn-cs"/>
              </a:rPr>
              <a:t>Lettre à moi-même</a:t>
            </a:r>
          </a:p>
        </p:txBody>
      </p:sp>
      <p:sp>
        <p:nvSpPr>
          <p:cNvPr id="50" name="TextBox 15"/>
          <p:cNvSpPr txBox="1"/>
          <p:nvPr/>
        </p:nvSpPr>
        <p:spPr>
          <a:xfrm>
            <a:off x="7259638" y="3711848"/>
            <a:ext cx="1992312" cy="522287"/>
          </a:xfrm>
          <a:prstGeom prst="rect">
            <a:avLst/>
          </a:prstGeom>
          <a:noFill/>
        </p:spPr>
        <p:txBody>
          <a:bodyPr>
            <a:spAutoFit/>
          </a:bodyPr>
          <a:lstStyle/>
          <a:p>
            <a:pPr>
              <a:defRPr/>
            </a:pPr>
            <a:r>
              <a:rPr lang="fr-FR" sz="1400" dirty="0">
                <a:solidFill>
                  <a:schemeClr val="accent5">
                    <a:lumMod val="75000"/>
                  </a:schemeClr>
                </a:solidFill>
                <a:latin typeface="+mj-lt"/>
                <a:ea typeface="ＭＳ Ｐゴシック" pitchFamily="4" charset="-128"/>
                <a:cs typeface="+mn-cs"/>
              </a:rPr>
              <a:t>Analyse d’offres d’emploi en classe </a:t>
            </a:r>
          </a:p>
        </p:txBody>
      </p:sp>
      <p:sp>
        <p:nvSpPr>
          <p:cNvPr id="51" name="TextBox 15"/>
          <p:cNvSpPr txBox="1"/>
          <p:nvPr/>
        </p:nvSpPr>
        <p:spPr>
          <a:xfrm>
            <a:off x="6761163" y="5002485"/>
            <a:ext cx="2400300" cy="523875"/>
          </a:xfrm>
          <a:prstGeom prst="rect">
            <a:avLst/>
          </a:prstGeom>
          <a:noFill/>
        </p:spPr>
        <p:txBody>
          <a:bodyPr>
            <a:spAutoFit/>
          </a:bodyPr>
          <a:lstStyle/>
          <a:p>
            <a:pPr>
              <a:defRPr/>
            </a:pPr>
            <a:r>
              <a:rPr lang="fr-FR" sz="1400" dirty="0">
                <a:solidFill>
                  <a:schemeClr val="accent5">
                    <a:lumMod val="75000"/>
                  </a:schemeClr>
                </a:solidFill>
                <a:latin typeface="+mj-lt"/>
                <a:ea typeface="ＭＳ Ｐゴシック" pitchFamily="4" charset="-128"/>
                <a:cs typeface="+mn-cs"/>
              </a:rPr>
              <a:t>Réunion parents-professeurs dédiée</a:t>
            </a:r>
          </a:p>
        </p:txBody>
      </p:sp>
      <p:sp>
        <p:nvSpPr>
          <p:cNvPr id="52" name="TextBox 15"/>
          <p:cNvSpPr txBox="1"/>
          <p:nvPr/>
        </p:nvSpPr>
        <p:spPr>
          <a:xfrm>
            <a:off x="5700713" y="5735910"/>
            <a:ext cx="2400300" cy="307975"/>
          </a:xfrm>
          <a:prstGeom prst="rect">
            <a:avLst/>
          </a:prstGeom>
          <a:noFill/>
        </p:spPr>
        <p:txBody>
          <a:bodyPr>
            <a:spAutoFit/>
          </a:bodyPr>
          <a:lstStyle/>
          <a:p>
            <a:pPr>
              <a:defRPr/>
            </a:pPr>
            <a:r>
              <a:rPr lang="fr-FR" sz="1400" dirty="0">
                <a:solidFill>
                  <a:schemeClr val="accent5">
                    <a:lumMod val="75000"/>
                  </a:schemeClr>
                </a:solidFill>
                <a:latin typeface="+mj-lt"/>
                <a:ea typeface="ＭＳ Ｐゴシック" pitchFamily="4" charset="-128"/>
                <a:cs typeface="+mn-cs"/>
              </a:rPr>
              <a:t>Rencontres avec les pairs</a:t>
            </a:r>
          </a:p>
        </p:txBody>
      </p:sp>
      <p:sp>
        <p:nvSpPr>
          <p:cNvPr id="53" name="TextBox 15"/>
          <p:cNvSpPr txBox="1"/>
          <p:nvPr/>
        </p:nvSpPr>
        <p:spPr>
          <a:xfrm>
            <a:off x="6156325" y="3091135"/>
            <a:ext cx="2257425" cy="523875"/>
          </a:xfrm>
          <a:prstGeom prst="rect">
            <a:avLst/>
          </a:prstGeom>
          <a:noFill/>
        </p:spPr>
        <p:txBody>
          <a:bodyPr>
            <a:spAutoFit/>
          </a:bodyPr>
          <a:lstStyle/>
          <a:p>
            <a:pPr>
              <a:defRPr/>
            </a:pPr>
            <a:r>
              <a:rPr lang="fr-FR" sz="1400" dirty="0">
                <a:solidFill>
                  <a:schemeClr val="accent5">
                    <a:lumMod val="75000"/>
                  </a:schemeClr>
                </a:solidFill>
                <a:latin typeface="+mj-lt"/>
                <a:ea typeface="ＭＳ Ｐゴシック" pitchFamily="4" charset="-128"/>
                <a:cs typeface="+mn-cs"/>
              </a:rPr>
              <a:t>Concours «Dessine ton métier du futur » </a:t>
            </a:r>
          </a:p>
        </p:txBody>
      </p:sp>
      <p:sp>
        <p:nvSpPr>
          <p:cNvPr id="54" name="TextBox 15"/>
          <p:cNvSpPr txBox="1"/>
          <p:nvPr/>
        </p:nvSpPr>
        <p:spPr>
          <a:xfrm>
            <a:off x="252413" y="4692923"/>
            <a:ext cx="2189162" cy="307975"/>
          </a:xfrm>
          <a:prstGeom prst="rect">
            <a:avLst/>
          </a:prstGeom>
          <a:noFill/>
        </p:spPr>
        <p:txBody>
          <a:bodyPr>
            <a:spAutoFit/>
          </a:bodyPr>
          <a:lstStyle/>
          <a:p>
            <a:pPr>
              <a:defRPr/>
            </a:pPr>
            <a:r>
              <a:rPr lang="fr-FR" sz="1400" dirty="0">
                <a:solidFill>
                  <a:schemeClr val="tx2"/>
                </a:solidFill>
                <a:latin typeface="+mj-lt"/>
                <a:ea typeface="ＭＳ Ｐゴシック" pitchFamily="4" charset="-128"/>
                <a:cs typeface="+mn-cs"/>
              </a:rPr>
              <a:t>Arbre de la persévérance </a:t>
            </a:r>
          </a:p>
        </p:txBody>
      </p:sp>
      <p:sp>
        <p:nvSpPr>
          <p:cNvPr id="55" name="TextBox 15"/>
          <p:cNvSpPr txBox="1"/>
          <p:nvPr/>
        </p:nvSpPr>
        <p:spPr>
          <a:xfrm>
            <a:off x="179388" y="5972448"/>
            <a:ext cx="1519237" cy="306387"/>
          </a:xfrm>
          <a:prstGeom prst="rect">
            <a:avLst/>
          </a:prstGeom>
          <a:noFill/>
        </p:spPr>
        <p:txBody>
          <a:bodyPr>
            <a:spAutoFit/>
          </a:bodyPr>
          <a:lstStyle/>
          <a:p>
            <a:pPr>
              <a:defRPr/>
            </a:pPr>
            <a:r>
              <a:rPr lang="fr-FR" sz="1400" dirty="0">
                <a:solidFill>
                  <a:schemeClr val="tx2"/>
                </a:solidFill>
                <a:latin typeface="+mj-lt"/>
                <a:ea typeface="ＭＳ Ｐゴシック" pitchFamily="4" charset="-128"/>
                <a:cs typeface="+mn-cs"/>
              </a:rPr>
              <a:t>Théâtre forum</a:t>
            </a:r>
          </a:p>
        </p:txBody>
      </p:sp>
      <p:sp>
        <p:nvSpPr>
          <p:cNvPr id="56" name="TextBox 15"/>
          <p:cNvSpPr txBox="1"/>
          <p:nvPr/>
        </p:nvSpPr>
        <p:spPr>
          <a:xfrm>
            <a:off x="2486025" y="4732610"/>
            <a:ext cx="2165350" cy="307975"/>
          </a:xfrm>
          <a:prstGeom prst="rect">
            <a:avLst/>
          </a:prstGeom>
          <a:noFill/>
        </p:spPr>
        <p:txBody>
          <a:bodyPr>
            <a:spAutoFit/>
          </a:bodyPr>
          <a:lstStyle/>
          <a:p>
            <a:pPr>
              <a:defRPr/>
            </a:pPr>
            <a:r>
              <a:rPr lang="fr-FR" sz="1400" dirty="0">
                <a:solidFill>
                  <a:schemeClr val="tx2"/>
                </a:solidFill>
                <a:latin typeface="+mj-lt"/>
                <a:ea typeface="ＭＳ Ｐゴシック" pitchFamily="4" charset="-128"/>
                <a:cs typeface="+mn-cs"/>
              </a:rPr>
              <a:t>30 minutes d’interview</a:t>
            </a:r>
          </a:p>
        </p:txBody>
      </p:sp>
      <p:sp>
        <p:nvSpPr>
          <p:cNvPr id="58" name="TextBox 15"/>
          <p:cNvSpPr txBox="1"/>
          <p:nvPr/>
        </p:nvSpPr>
        <p:spPr>
          <a:xfrm>
            <a:off x="2274888" y="5970860"/>
            <a:ext cx="1979612" cy="307975"/>
          </a:xfrm>
          <a:prstGeom prst="rect">
            <a:avLst/>
          </a:prstGeom>
          <a:noFill/>
        </p:spPr>
        <p:txBody>
          <a:bodyPr>
            <a:spAutoFit/>
          </a:bodyPr>
          <a:lstStyle/>
          <a:p>
            <a:pPr>
              <a:defRPr/>
            </a:pPr>
            <a:r>
              <a:rPr lang="fr-FR" sz="1400" dirty="0">
                <a:solidFill>
                  <a:schemeClr val="tx2"/>
                </a:solidFill>
                <a:latin typeface="+mj-lt"/>
                <a:ea typeface="ＭＳ Ｐゴシック" pitchFamily="4" charset="-128"/>
                <a:cs typeface="+mn-cs"/>
              </a:rPr>
              <a:t>Sur le chemin de l’école</a:t>
            </a:r>
          </a:p>
        </p:txBody>
      </p:sp>
      <p:sp>
        <p:nvSpPr>
          <p:cNvPr id="59" name="TextBox 15"/>
          <p:cNvSpPr txBox="1"/>
          <p:nvPr/>
        </p:nvSpPr>
        <p:spPr>
          <a:xfrm>
            <a:off x="1268413" y="6361385"/>
            <a:ext cx="1517650" cy="307975"/>
          </a:xfrm>
          <a:prstGeom prst="rect">
            <a:avLst/>
          </a:prstGeom>
          <a:noFill/>
        </p:spPr>
        <p:txBody>
          <a:bodyPr>
            <a:spAutoFit/>
          </a:bodyPr>
          <a:lstStyle/>
          <a:p>
            <a:pPr>
              <a:defRPr/>
            </a:pPr>
            <a:r>
              <a:rPr lang="fr-FR" sz="1400" dirty="0">
                <a:solidFill>
                  <a:schemeClr val="tx2"/>
                </a:solidFill>
                <a:latin typeface="+mj-lt"/>
                <a:ea typeface="ＭＳ Ｐゴシック" pitchFamily="4" charset="-128"/>
                <a:cs typeface="+mn-cs"/>
              </a:rPr>
              <a:t>Parrainage</a:t>
            </a:r>
          </a:p>
        </p:txBody>
      </p:sp>
      <p:sp>
        <p:nvSpPr>
          <p:cNvPr id="60" name="TextBox 15"/>
          <p:cNvSpPr txBox="1"/>
          <p:nvPr/>
        </p:nvSpPr>
        <p:spPr>
          <a:xfrm>
            <a:off x="1333500" y="4297635"/>
            <a:ext cx="2189163" cy="307975"/>
          </a:xfrm>
          <a:prstGeom prst="rect">
            <a:avLst/>
          </a:prstGeom>
          <a:noFill/>
        </p:spPr>
        <p:txBody>
          <a:bodyPr>
            <a:spAutoFit/>
          </a:bodyPr>
          <a:lstStyle/>
          <a:p>
            <a:pPr>
              <a:defRPr/>
            </a:pPr>
            <a:r>
              <a:rPr lang="fr-FR" sz="1400" dirty="0">
                <a:solidFill>
                  <a:schemeClr val="tx2"/>
                </a:solidFill>
                <a:latin typeface="+mj-lt"/>
                <a:ea typeface="ＭＳ Ｐゴシック" pitchFamily="4" charset="-128"/>
                <a:cs typeface="+mn-cs"/>
              </a:rPr>
              <a:t>Bienvenus au collège !</a:t>
            </a:r>
          </a:p>
        </p:txBody>
      </p:sp>
      <p:sp>
        <p:nvSpPr>
          <p:cNvPr id="61" name="Rectangle 4"/>
          <p:cNvSpPr>
            <a:spLocks noChangeArrowheads="1"/>
          </p:cNvSpPr>
          <p:nvPr/>
        </p:nvSpPr>
        <p:spPr bwMode="auto">
          <a:xfrm>
            <a:off x="282876" y="980728"/>
            <a:ext cx="8462144" cy="646331"/>
          </a:xfrm>
          <a:prstGeom prst="rect">
            <a:avLst/>
          </a:prstGeom>
          <a:noFill/>
          <a:ln w="9525">
            <a:noFill/>
            <a:miter lim="800000"/>
            <a:headEnd/>
            <a:tailEnd/>
          </a:ln>
        </p:spPr>
        <p:txBody>
          <a:bodyPr wrap="square">
            <a:spAutoFit/>
          </a:bodyPr>
          <a:lstStyle/>
          <a:p>
            <a:pPr>
              <a:buClr>
                <a:srgbClr val="927CB0"/>
              </a:buClr>
            </a:pPr>
            <a:r>
              <a:rPr lang="fr-FR" sz="1800" b="1" dirty="0" smtClean="0">
                <a:latin typeface="Calibri"/>
                <a:cs typeface="Calibri"/>
              </a:rPr>
              <a:t>Les fiches actions sont disponibles sur la page internet suivante :</a:t>
            </a:r>
          </a:p>
          <a:p>
            <a:pPr>
              <a:buClr>
                <a:srgbClr val="927CB0"/>
              </a:buClr>
            </a:pPr>
            <a:r>
              <a:rPr lang="nl-NL" sz="1800" b="1" dirty="0">
                <a:latin typeface="Calibri"/>
                <a:cs typeface="Calibri"/>
              </a:rPr>
              <a:t>http://</a:t>
            </a:r>
            <a:r>
              <a:rPr lang="nl-NL" sz="1800" b="1" dirty="0" err="1">
                <a:latin typeface="Calibri"/>
                <a:cs typeface="Calibri"/>
              </a:rPr>
              <a:t>lachepaslecole.ac-versailles.fr</a:t>
            </a:r>
            <a:r>
              <a:rPr lang="nl-NL" sz="1800" b="1" dirty="0">
                <a:latin typeface="Calibri"/>
                <a:cs typeface="Calibri"/>
              </a:rPr>
              <a:t>/Les-fiches-action</a:t>
            </a:r>
            <a:endParaRPr lang="fr-FR" sz="1800" b="1" dirty="0" smtClean="0">
              <a:latin typeface="Calibri"/>
              <a:cs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79512"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dirty="0">
              <a:solidFill>
                <a:srgbClr val="CC0066"/>
              </a:solidFill>
              <a:latin typeface="+mj-lt"/>
              <a:ea typeface="ＭＳ Ｐゴシック" pitchFamily="4" charset="-128"/>
            </a:endParaRPr>
          </a:p>
        </p:txBody>
      </p:sp>
      <p:sp>
        <p:nvSpPr>
          <p:cNvPr id="19458" name="Titre 1"/>
          <p:cNvSpPr>
            <a:spLocks noGrp="1"/>
          </p:cNvSpPr>
          <p:nvPr>
            <p:ph type="ctrTitle"/>
          </p:nvPr>
        </p:nvSpPr>
        <p:spPr>
          <a:xfrm>
            <a:off x="323528" y="234032"/>
            <a:ext cx="8820150" cy="674688"/>
          </a:xfrm>
        </p:spPr>
        <p:txBody>
          <a:bodyPr/>
          <a:lstStyle/>
          <a:p>
            <a:pPr algn="l"/>
            <a:r>
              <a:rPr lang="fr-FR" sz="2400" b="1" dirty="0" smtClean="0">
                <a:solidFill>
                  <a:srgbClr val="604A7B"/>
                </a:solidFill>
                <a:ea typeface="ＭＳ Ｐゴシック"/>
                <a:cs typeface="ＭＳ Ｐゴシック"/>
              </a:rPr>
              <a:t>La semaine de la persévérance scolaire en quelques mots</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dirty="0">
              <a:solidFill>
                <a:srgbClr val="FFFFFF"/>
              </a:solidFill>
              <a:latin typeface="+mj-lt"/>
              <a:ea typeface="ＭＳ Ｐゴシック" pitchFamily="4" charset="-128"/>
            </a:endParaRPr>
          </a:p>
        </p:txBody>
      </p:sp>
      <p:sp>
        <p:nvSpPr>
          <p:cNvPr id="19460" name="Espace réservé du numéro de diapositive 7"/>
          <p:cNvSpPr>
            <a:spLocks noGrp="1"/>
          </p:cNvSpPr>
          <p:nvPr>
            <p:ph type="sldNum" sz="quarter" idx="12"/>
          </p:nvPr>
        </p:nvSpPr>
        <p:spPr bwMode="auto">
          <a:noFill/>
          <a:ln>
            <a:miter lim="800000"/>
            <a:headEnd/>
            <a:tailEnd/>
          </a:ln>
        </p:spPr>
        <p:txBody>
          <a:bodyPr/>
          <a:lstStyle/>
          <a:p>
            <a:fld id="{0D7BDAC7-03B9-45EF-BDA7-891766F09883}" type="slidenum">
              <a:rPr lang="fr-FR" smtClean="0">
                <a:latin typeface="+mj-lt"/>
                <a:ea typeface="ＭＳ Ｐゴシック"/>
                <a:cs typeface="ＭＳ Ｐゴシック"/>
              </a:rPr>
              <a:pPr/>
              <a:t>3</a:t>
            </a:fld>
            <a:endParaRPr lang="fr-FR" dirty="0" smtClean="0">
              <a:latin typeface="+mj-lt"/>
              <a:ea typeface="ＭＳ Ｐゴシック"/>
              <a:cs typeface="ＭＳ Ｐゴシック"/>
            </a:endParaRPr>
          </a:p>
        </p:txBody>
      </p:sp>
      <p:sp>
        <p:nvSpPr>
          <p:cNvPr id="19461" name="Rectangle 4"/>
          <p:cNvSpPr>
            <a:spLocks noChangeArrowheads="1"/>
          </p:cNvSpPr>
          <p:nvPr/>
        </p:nvSpPr>
        <p:spPr bwMode="auto">
          <a:xfrm>
            <a:off x="467544" y="1731580"/>
            <a:ext cx="8462144" cy="3477875"/>
          </a:xfrm>
          <a:prstGeom prst="rect">
            <a:avLst/>
          </a:prstGeom>
          <a:noFill/>
          <a:ln w="9525">
            <a:noFill/>
            <a:miter lim="800000"/>
            <a:headEnd/>
            <a:tailEnd/>
          </a:ln>
        </p:spPr>
        <p:txBody>
          <a:bodyPr wrap="square">
            <a:spAutoFit/>
          </a:bodyPr>
          <a:lstStyle/>
          <a:p>
            <a:pPr marL="342900" indent="-342900">
              <a:buClr>
                <a:srgbClr val="927CB0"/>
              </a:buClr>
              <a:buFont typeface="Arial" panose="020B0604020202020204" pitchFamily="34" charset="0"/>
              <a:buChar char="•"/>
            </a:pPr>
            <a:r>
              <a:rPr lang="fr-FR" sz="2000" b="1" dirty="0">
                <a:latin typeface="Calibri"/>
                <a:cs typeface="Calibri"/>
              </a:rPr>
              <a:t>Le projet consiste à mettre en lumière, lors d’une semaine dédiée, des actions concrètes de mobilisation</a:t>
            </a:r>
            <a:r>
              <a:rPr lang="fr-FR" sz="2000" dirty="0">
                <a:latin typeface="Calibri"/>
                <a:cs typeface="Calibri"/>
              </a:rPr>
              <a:t> des équipes pédagogiques, des élèves et de leurs parents en faveur de la persévérance scolaire et de la découverte des </a:t>
            </a:r>
            <a:r>
              <a:rPr lang="fr-FR" sz="2000" dirty="0" smtClean="0">
                <a:latin typeface="Calibri"/>
                <a:cs typeface="Calibri"/>
              </a:rPr>
              <a:t>métiers. Le </a:t>
            </a:r>
            <a:r>
              <a:rPr lang="fr-FR" sz="2000" dirty="0">
                <a:latin typeface="Calibri"/>
                <a:cs typeface="Calibri"/>
              </a:rPr>
              <a:t>projet est également l’occasion d’une prise de recul, d’une réflexion et d’une formation des acteurs de l’éducation nationale.</a:t>
            </a:r>
          </a:p>
          <a:p>
            <a:pPr marL="342900" indent="-342900">
              <a:buClr>
                <a:srgbClr val="927CB0"/>
              </a:buClr>
              <a:buFont typeface="Arial" panose="020B0604020202020204" pitchFamily="34" charset="0"/>
              <a:buChar char="•"/>
            </a:pPr>
            <a:endParaRPr lang="fr-FR" sz="2000" b="1" dirty="0" smtClean="0">
              <a:latin typeface="Calibri"/>
              <a:cs typeface="Calibri"/>
            </a:endParaRPr>
          </a:p>
          <a:p>
            <a:pPr marL="342900" indent="-342900">
              <a:buClr>
                <a:srgbClr val="927CB0"/>
              </a:buClr>
              <a:buFont typeface="Arial" panose="020B0604020202020204" pitchFamily="34" charset="0"/>
              <a:buChar char="•"/>
            </a:pPr>
            <a:r>
              <a:rPr lang="fr-FR" sz="2000" b="1" dirty="0" smtClean="0">
                <a:latin typeface="Calibri"/>
                <a:cs typeface="Calibri"/>
              </a:rPr>
              <a:t>Un </a:t>
            </a:r>
            <a:r>
              <a:rPr lang="fr-FR" sz="2000" b="1" dirty="0">
                <a:latin typeface="Calibri"/>
                <a:cs typeface="Calibri"/>
              </a:rPr>
              <a:t>esprit </a:t>
            </a:r>
            <a:r>
              <a:rPr lang="fr-FR" sz="2000" dirty="0">
                <a:latin typeface="Calibri"/>
                <a:cs typeface="Calibri"/>
              </a:rPr>
              <a:t>: le meilleur moyen de lutter contre le décrochage, c’est de favoriser l’accrochage</a:t>
            </a:r>
          </a:p>
          <a:p>
            <a:pPr marL="342900" indent="-342900">
              <a:buClr>
                <a:srgbClr val="927CB0"/>
              </a:buClr>
              <a:buFont typeface="Arial" panose="020B0604020202020204" pitchFamily="34" charset="0"/>
              <a:buChar char="•"/>
            </a:pPr>
            <a:endParaRPr lang="fr-FR" sz="2000" dirty="0">
              <a:latin typeface="Calibri"/>
              <a:cs typeface="Calibri"/>
            </a:endParaRPr>
          </a:p>
          <a:p>
            <a:pPr marL="342900" indent="-342900">
              <a:buClr>
                <a:srgbClr val="927CB0"/>
              </a:buClr>
              <a:buFont typeface="Arial" panose="020B0604020202020204" pitchFamily="34" charset="0"/>
              <a:buChar char="•"/>
            </a:pPr>
            <a:r>
              <a:rPr lang="fr-FR" sz="2000" b="1" dirty="0">
                <a:latin typeface="Calibri"/>
                <a:cs typeface="Calibri"/>
              </a:rPr>
              <a:t>Un point d’orgue </a:t>
            </a:r>
            <a:r>
              <a:rPr lang="fr-FR" sz="2000" dirty="0">
                <a:latin typeface="Calibri"/>
                <a:cs typeface="Calibri"/>
              </a:rPr>
              <a:t>: une semaine pour valoriser l’existant et </a:t>
            </a:r>
            <a:r>
              <a:rPr lang="fr-FR" sz="2000" dirty="0" smtClean="0">
                <a:latin typeface="Calibri"/>
                <a:cs typeface="Calibri"/>
              </a:rPr>
              <a:t>innover en créant des activités exceptionnelles</a:t>
            </a:r>
            <a:endParaRPr lang="fr-FR" sz="2000" dirty="0">
              <a:latin typeface="Calibri"/>
              <a:cs typeface="Calibri"/>
            </a:endParaRPr>
          </a:p>
        </p:txBody>
      </p:sp>
    </p:spTree>
    <p:extLst>
      <p:ext uri="{BB962C8B-B14F-4D97-AF65-F5344CB8AC3E}">
        <p14:creationId xmlns:p14="http://schemas.microsoft.com/office/powerpoint/2010/main" xmlns="" val="415549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latin typeface="+mj-lt"/>
              <a:ea typeface="ＭＳ Ｐゴシック" pitchFamily="4" charset="-128"/>
            </a:endParaRPr>
          </a:p>
        </p:txBody>
      </p:sp>
      <p:sp>
        <p:nvSpPr>
          <p:cNvPr id="26626" name="Titre 1"/>
          <p:cNvSpPr>
            <a:spLocks noGrp="1"/>
          </p:cNvSpPr>
          <p:nvPr>
            <p:ph type="ctrTitle"/>
          </p:nvPr>
        </p:nvSpPr>
        <p:spPr>
          <a:xfrm>
            <a:off x="323850" y="233363"/>
            <a:ext cx="8712646" cy="674687"/>
          </a:xfrm>
        </p:spPr>
        <p:txBody>
          <a:bodyPr/>
          <a:lstStyle/>
          <a:p>
            <a:pPr algn="l"/>
            <a:r>
              <a:rPr lang="fr-FR" sz="2400" b="1" dirty="0" smtClean="0">
                <a:solidFill>
                  <a:srgbClr val="604A7B"/>
                </a:solidFill>
                <a:ea typeface="ＭＳ Ｐゴシック"/>
                <a:cs typeface="ＭＳ Ｐゴシック"/>
              </a:rPr>
              <a:t>La ministre de l’éducation nationale porte le plan « tous mobilisés contre le décrochage scolaire »</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a:solidFill>
                <a:srgbClr val="FFFFFF"/>
              </a:solidFill>
              <a:latin typeface="+mj-lt"/>
              <a:ea typeface="ＭＳ Ｐゴシック" pitchFamily="4" charset="-128"/>
            </a:endParaRPr>
          </a:p>
        </p:txBody>
      </p:sp>
      <p:sp>
        <p:nvSpPr>
          <p:cNvPr id="32826" name="Espace réservé du numéro de diapositive 97"/>
          <p:cNvSpPr>
            <a:spLocks noGrp="1"/>
          </p:cNvSpPr>
          <p:nvPr>
            <p:ph type="sldNum" sz="quarter" idx="12"/>
          </p:nvPr>
        </p:nvSpPr>
        <p:spPr bwMode="auto">
          <a:ln>
            <a:miter lim="800000"/>
            <a:headEnd/>
            <a:tailEnd/>
          </a:ln>
        </p:spPr>
        <p:txBody>
          <a:bodyPr/>
          <a:lstStyle/>
          <a:p>
            <a:pPr>
              <a:defRPr/>
            </a:pPr>
            <a:fld id="{95056CFF-A28A-4079-9CDA-72FE8492AB0F}" type="slidenum">
              <a:rPr lang="fr-FR">
                <a:latin typeface="+mj-lt"/>
              </a:rPr>
              <a:pPr>
                <a:defRPr/>
              </a:pPr>
              <a:t>4</a:t>
            </a:fld>
            <a:endParaRPr lang="fr-FR">
              <a:latin typeface="+mj-lt"/>
            </a:endParaRPr>
          </a:p>
        </p:txBody>
      </p:sp>
      <p:sp>
        <p:nvSpPr>
          <p:cNvPr id="26631" name="Rectangle 4"/>
          <p:cNvSpPr>
            <a:spLocks noChangeArrowheads="1"/>
          </p:cNvSpPr>
          <p:nvPr/>
        </p:nvSpPr>
        <p:spPr bwMode="auto">
          <a:xfrm>
            <a:off x="250825" y="1484784"/>
            <a:ext cx="8642350" cy="4524315"/>
          </a:xfrm>
          <a:prstGeom prst="rect">
            <a:avLst/>
          </a:prstGeom>
          <a:noFill/>
          <a:ln w="9525">
            <a:noFill/>
            <a:miter lim="800000"/>
            <a:headEnd/>
            <a:tailEnd/>
          </a:ln>
        </p:spPr>
        <p:txBody>
          <a:bodyPr>
            <a:spAutoFit/>
          </a:bodyPr>
          <a:lstStyle/>
          <a:p>
            <a:r>
              <a:rPr lang="fr-FR" dirty="0" smtClean="0">
                <a:latin typeface="Calibri"/>
                <a:cs typeface="Calibri"/>
              </a:rPr>
              <a:t>Ce plan a été annoncé le 21 novembre 2014 et la </a:t>
            </a:r>
            <a:r>
              <a:rPr lang="fr-FR" dirty="0">
                <a:latin typeface="Calibri"/>
                <a:cs typeface="Calibri"/>
              </a:rPr>
              <a:t>m</a:t>
            </a:r>
            <a:r>
              <a:rPr lang="fr-FR" dirty="0" smtClean="0">
                <a:latin typeface="Calibri"/>
                <a:cs typeface="Calibri"/>
              </a:rPr>
              <a:t>esure 1.1 précise :</a:t>
            </a:r>
            <a:endParaRPr lang="fr-FR" dirty="0">
              <a:latin typeface="Calibri"/>
              <a:cs typeface="Calibri"/>
            </a:endParaRPr>
          </a:p>
          <a:p>
            <a:pPr marL="342900" indent="-342900">
              <a:buFont typeface="Wingdings" charset="0"/>
              <a:buChar char="è"/>
            </a:pPr>
            <a:r>
              <a:rPr lang="fr-FR" b="1" dirty="0" smtClean="0">
                <a:latin typeface="Calibri"/>
                <a:cs typeface="Calibri"/>
              </a:rPr>
              <a:t>L’ensemble </a:t>
            </a:r>
            <a:r>
              <a:rPr lang="fr-FR" b="1" dirty="0">
                <a:latin typeface="Calibri"/>
                <a:cs typeface="Calibri"/>
              </a:rPr>
              <a:t>des acteurs sera fédéré et mobilisé autour de la lutte contre le </a:t>
            </a:r>
            <a:r>
              <a:rPr lang="fr-FR" b="1" dirty="0" smtClean="0">
                <a:latin typeface="Calibri"/>
                <a:cs typeface="Calibri"/>
              </a:rPr>
              <a:t>décrochage.</a:t>
            </a:r>
          </a:p>
          <a:p>
            <a:endParaRPr lang="fr-FR" b="1" dirty="0">
              <a:latin typeface="Calibri"/>
              <a:cs typeface="Calibri"/>
            </a:endParaRPr>
          </a:p>
          <a:p>
            <a:r>
              <a:rPr lang="fr-FR" i="1" dirty="0" smtClean="0">
                <a:latin typeface="Calibri"/>
                <a:cs typeface="Calibri"/>
              </a:rPr>
              <a:t>« Chaque </a:t>
            </a:r>
            <a:r>
              <a:rPr lang="fr-FR" i="1" dirty="0">
                <a:latin typeface="Calibri"/>
                <a:cs typeface="Calibri"/>
              </a:rPr>
              <a:t>année, une Semaine de la persévérance scolaire avec pour slogan </a:t>
            </a:r>
            <a:r>
              <a:rPr lang="fr-FR" i="1" dirty="0" smtClean="0">
                <a:latin typeface="Calibri"/>
                <a:cs typeface="Calibri"/>
              </a:rPr>
              <a:t>«Ensemble</a:t>
            </a:r>
            <a:r>
              <a:rPr lang="fr-FR" i="1" dirty="0">
                <a:latin typeface="Calibri"/>
                <a:cs typeface="Calibri"/>
              </a:rPr>
              <a:t>, on </a:t>
            </a:r>
            <a:r>
              <a:rPr lang="fr-FR" i="1" dirty="0" smtClean="0">
                <a:latin typeface="Calibri"/>
                <a:cs typeface="Calibri"/>
              </a:rPr>
              <a:t>s’accroche ! » sera </a:t>
            </a:r>
            <a:r>
              <a:rPr lang="fr-FR" i="1" dirty="0">
                <a:latin typeface="Calibri"/>
                <a:cs typeface="Calibri"/>
              </a:rPr>
              <a:t>organisée dans toutes les académies et relayée dans les établissements, pour valoriser le travail </a:t>
            </a:r>
            <a:r>
              <a:rPr lang="fr-FR" i="1" dirty="0" smtClean="0">
                <a:latin typeface="Calibri"/>
                <a:cs typeface="Calibri"/>
              </a:rPr>
              <a:t>mené </a:t>
            </a:r>
            <a:r>
              <a:rPr lang="fr-FR" i="1" dirty="0">
                <a:latin typeface="Calibri"/>
                <a:cs typeface="Calibri"/>
              </a:rPr>
              <a:t>tout au long de l’année en matière de lutte contre le décrochage et mobiliser la communauté </a:t>
            </a:r>
            <a:r>
              <a:rPr lang="fr-FR" i="1" dirty="0" smtClean="0">
                <a:latin typeface="Calibri"/>
                <a:cs typeface="Calibri"/>
              </a:rPr>
              <a:t>pédagogique </a:t>
            </a:r>
            <a:r>
              <a:rPr lang="fr-FR" i="1" dirty="0">
                <a:latin typeface="Calibri"/>
                <a:cs typeface="Calibri"/>
              </a:rPr>
              <a:t>et éducative, les parents, les jeunes et les autres parties prenantes (organisation d’ateliers, </a:t>
            </a:r>
            <a:r>
              <a:rPr lang="fr-FR" i="1" dirty="0" smtClean="0">
                <a:latin typeface="Calibri"/>
                <a:cs typeface="Calibri"/>
              </a:rPr>
              <a:t>échanges </a:t>
            </a:r>
            <a:r>
              <a:rPr lang="fr-FR" i="1" dirty="0">
                <a:latin typeface="Calibri"/>
                <a:cs typeface="Calibri"/>
              </a:rPr>
              <a:t>de pratiques, etc.</a:t>
            </a:r>
            <a:r>
              <a:rPr lang="fr-FR" i="1" dirty="0" smtClean="0">
                <a:latin typeface="Calibri"/>
                <a:cs typeface="Calibri"/>
              </a:rPr>
              <a:t>) »</a:t>
            </a:r>
            <a:endParaRPr lang="fr-FR" i="1" dirty="0">
              <a:latin typeface="Calibri"/>
              <a:cs typeface="Calibri"/>
            </a:endParaRPr>
          </a:p>
        </p:txBody>
      </p:sp>
    </p:spTree>
    <p:extLst>
      <p:ext uri="{BB962C8B-B14F-4D97-AF65-F5344CB8AC3E}">
        <p14:creationId xmlns:p14="http://schemas.microsoft.com/office/powerpoint/2010/main" xmlns="" val="2577815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CC0066"/>
              </a:solidFill>
              <a:latin typeface="+mj-lt"/>
              <a:ea typeface="ＭＳ Ｐゴシック" pitchFamily="4" charset="-128"/>
            </a:endParaRPr>
          </a:p>
        </p:txBody>
      </p:sp>
      <p:sp>
        <p:nvSpPr>
          <p:cNvPr id="26626" name="Titre 1"/>
          <p:cNvSpPr>
            <a:spLocks noGrp="1"/>
          </p:cNvSpPr>
          <p:nvPr>
            <p:ph type="ctrTitle"/>
          </p:nvPr>
        </p:nvSpPr>
        <p:spPr>
          <a:xfrm>
            <a:off x="323850" y="233363"/>
            <a:ext cx="8605838" cy="674687"/>
          </a:xfrm>
        </p:spPr>
        <p:txBody>
          <a:bodyPr/>
          <a:lstStyle/>
          <a:p>
            <a:pPr algn="l"/>
            <a:r>
              <a:rPr lang="fr-FR" sz="2400" b="1" dirty="0" smtClean="0">
                <a:solidFill>
                  <a:srgbClr val="604A7B"/>
                </a:solidFill>
                <a:ea typeface="ＭＳ Ｐゴシック"/>
                <a:cs typeface="ＭＳ Ｐゴシック"/>
              </a:rPr>
              <a:t>Le recteur de l’académie de Versailles soutient cette initiative depuis bientôt 3 ans </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dirty="0">
              <a:solidFill>
                <a:srgbClr val="FFFFFF"/>
              </a:solidFill>
              <a:latin typeface="+mj-lt"/>
              <a:ea typeface="ＭＳ Ｐゴシック" pitchFamily="4" charset="-128"/>
            </a:endParaRPr>
          </a:p>
        </p:txBody>
      </p:sp>
      <p:sp>
        <p:nvSpPr>
          <p:cNvPr id="32826" name="Espace réservé du numéro de diapositive 97"/>
          <p:cNvSpPr>
            <a:spLocks noGrp="1"/>
          </p:cNvSpPr>
          <p:nvPr>
            <p:ph type="sldNum" sz="quarter" idx="12"/>
          </p:nvPr>
        </p:nvSpPr>
        <p:spPr bwMode="auto">
          <a:ln>
            <a:miter lim="800000"/>
            <a:headEnd/>
            <a:tailEnd/>
          </a:ln>
        </p:spPr>
        <p:txBody>
          <a:bodyPr/>
          <a:lstStyle/>
          <a:p>
            <a:pPr>
              <a:defRPr/>
            </a:pPr>
            <a:fld id="{95056CFF-A28A-4079-9CDA-72FE8492AB0F}" type="slidenum">
              <a:rPr lang="fr-FR">
                <a:latin typeface="+mj-lt"/>
              </a:rPr>
              <a:pPr>
                <a:defRPr/>
              </a:pPr>
              <a:t>5</a:t>
            </a:fld>
            <a:endParaRPr lang="fr-FR" dirty="0">
              <a:latin typeface="+mj-lt"/>
            </a:endParaRPr>
          </a:p>
        </p:txBody>
      </p:sp>
      <p:sp>
        <p:nvSpPr>
          <p:cNvPr id="26631" name="Rectangle 4"/>
          <p:cNvSpPr>
            <a:spLocks noChangeArrowheads="1"/>
          </p:cNvSpPr>
          <p:nvPr/>
        </p:nvSpPr>
        <p:spPr bwMode="auto">
          <a:xfrm>
            <a:off x="250825" y="2099306"/>
            <a:ext cx="8642350" cy="3201902"/>
          </a:xfrm>
          <a:prstGeom prst="rect">
            <a:avLst/>
          </a:prstGeom>
          <a:noFill/>
          <a:ln w="9525">
            <a:noFill/>
            <a:miter lim="800000"/>
            <a:headEnd/>
            <a:tailEnd/>
          </a:ln>
        </p:spPr>
        <p:txBody>
          <a:bodyPr>
            <a:spAutoFit/>
          </a:bodyPr>
          <a:lstStyle/>
          <a:p>
            <a:pPr marL="0" indent="0" algn="ctr" eaLnBrk="1" hangingPunct="1">
              <a:lnSpc>
                <a:spcPct val="90000"/>
              </a:lnSpc>
              <a:buFont typeface="Arial" charset="0"/>
              <a:buNone/>
            </a:pPr>
            <a:r>
              <a:rPr lang="fr-FR" sz="2800" i="1" dirty="0" smtClean="0">
                <a:latin typeface="Calibri"/>
                <a:cs typeface="Calibri"/>
              </a:rPr>
              <a:t>« Lutter </a:t>
            </a:r>
            <a:r>
              <a:rPr lang="fr-FR" sz="2800" i="1" dirty="0">
                <a:latin typeface="Calibri"/>
                <a:cs typeface="Calibri"/>
              </a:rPr>
              <a:t>contre le décrochage scolaire, c'est d'abord agir en amont.</a:t>
            </a:r>
            <a:br>
              <a:rPr lang="fr-FR" sz="2800" i="1" dirty="0">
                <a:latin typeface="Calibri"/>
                <a:cs typeface="Calibri"/>
              </a:rPr>
            </a:br>
            <a:r>
              <a:rPr lang="fr-FR" sz="2800" i="1" dirty="0">
                <a:latin typeface="Calibri"/>
                <a:cs typeface="Calibri"/>
              </a:rPr>
              <a:t>La prévention est essentielle.</a:t>
            </a:r>
            <a:br>
              <a:rPr lang="fr-FR" sz="2800" i="1" dirty="0">
                <a:latin typeface="Calibri"/>
                <a:cs typeface="Calibri"/>
              </a:rPr>
            </a:br>
            <a:r>
              <a:rPr lang="fr-FR" sz="2800" i="1" dirty="0">
                <a:latin typeface="Calibri"/>
                <a:cs typeface="Calibri"/>
              </a:rPr>
              <a:t>Accrocher les élèves au cœur de la classe ordinaire est le meilleur moyen de lutter contre le décrochage » </a:t>
            </a:r>
          </a:p>
          <a:p>
            <a:pPr marL="0" indent="0" algn="ctr" eaLnBrk="1" hangingPunct="1">
              <a:lnSpc>
                <a:spcPct val="90000"/>
              </a:lnSpc>
              <a:buFont typeface="Arial" charset="0"/>
              <a:buChar char="•"/>
            </a:pPr>
            <a:endParaRPr lang="fr-FR" sz="2800" dirty="0">
              <a:latin typeface="Calibri"/>
              <a:cs typeface="Calibri"/>
            </a:endParaRPr>
          </a:p>
          <a:p>
            <a:pPr marL="0" indent="0" eaLnBrk="1" hangingPunct="1">
              <a:lnSpc>
                <a:spcPct val="90000"/>
              </a:lnSpc>
              <a:buFont typeface="Arial" charset="0"/>
              <a:buNone/>
            </a:pPr>
            <a:r>
              <a:rPr lang="fr-FR" sz="2800" dirty="0">
                <a:latin typeface="Calibri"/>
                <a:cs typeface="Calibri"/>
              </a:rPr>
              <a:t>Monsieur</a:t>
            </a:r>
            <a:r>
              <a:rPr lang="en-US" sz="2800" dirty="0">
                <a:latin typeface="Calibri"/>
                <a:cs typeface="Calibri"/>
              </a:rPr>
              <a:t> Pierre-Yves DUWOYE, </a:t>
            </a:r>
            <a:r>
              <a:rPr lang="fr-FR" sz="2800" dirty="0">
                <a:latin typeface="Calibri"/>
                <a:cs typeface="Calibri"/>
              </a:rPr>
              <a:t>Recteur de l’académie de Versailles</a:t>
            </a:r>
            <a:endParaRPr lang="en-US" sz="2800" dirty="0">
              <a:latin typeface="Calibri"/>
              <a:cs typeface="Calibri"/>
            </a:endParaRPr>
          </a:p>
        </p:txBody>
      </p:sp>
    </p:spTree>
    <p:extLst>
      <p:ext uri="{BB962C8B-B14F-4D97-AF65-F5344CB8AC3E}">
        <p14:creationId xmlns:p14="http://schemas.microsoft.com/office/powerpoint/2010/main" xmlns="" val="3022833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latin typeface="+mj-lt"/>
              <a:ea typeface="ＭＳ Ｐゴシック" pitchFamily="4" charset="-128"/>
            </a:endParaRPr>
          </a:p>
        </p:txBody>
      </p:sp>
      <p:sp>
        <p:nvSpPr>
          <p:cNvPr id="26626" name="Titre 1"/>
          <p:cNvSpPr>
            <a:spLocks noGrp="1"/>
          </p:cNvSpPr>
          <p:nvPr>
            <p:ph type="ctrTitle"/>
          </p:nvPr>
        </p:nvSpPr>
        <p:spPr>
          <a:xfrm>
            <a:off x="323850" y="233363"/>
            <a:ext cx="8605838" cy="674687"/>
          </a:xfrm>
        </p:spPr>
        <p:txBody>
          <a:bodyPr/>
          <a:lstStyle/>
          <a:p>
            <a:pPr algn="l"/>
            <a:r>
              <a:rPr lang="fr-FR" sz="2400" b="1" dirty="0" smtClean="0">
                <a:solidFill>
                  <a:srgbClr val="604A7B"/>
                </a:solidFill>
                <a:ea typeface="ＭＳ Ｐゴシック"/>
                <a:cs typeface="ＭＳ Ｐゴシック"/>
              </a:rPr>
              <a:t>La circulaire de rentrée scolaire 2014 met en avant l’importance de la prévention du décrochage scolaire</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a:solidFill>
                <a:srgbClr val="FFFFFF"/>
              </a:solidFill>
              <a:latin typeface="+mj-lt"/>
              <a:ea typeface="ＭＳ Ｐゴシック" pitchFamily="4" charset="-128"/>
            </a:endParaRPr>
          </a:p>
        </p:txBody>
      </p:sp>
      <p:sp>
        <p:nvSpPr>
          <p:cNvPr id="32826" name="Espace réservé du numéro de diapositive 97"/>
          <p:cNvSpPr>
            <a:spLocks noGrp="1"/>
          </p:cNvSpPr>
          <p:nvPr>
            <p:ph type="sldNum" sz="quarter" idx="12"/>
          </p:nvPr>
        </p:nvSpPr>
        <p:spPr bwMode="auto">
          <a:ln>
            <a:miter lim="800000"/>
            <a:headEnd/>
            <a:tailEnd/>
          </a:ln>
        </p:spPr>
        <p:txBody>
          <a:bodyPr/>
          <a:lstStyle/>
          <a:p>
            <a:pPr>
              <a:defRPr/>
            </a:pPr>
            <a:fld id="{95056CFF-A28A-4079-9CDA-72FE8492AB0F}" type="slidenum">
              <a:rPr lang="fr-FR">
                <a:latin typeface="+mj-lt"/>
              </a:rPr>
              <a:pPr>
                <a:defRPr/>
              </a:pPr>
              <a:t>6</a:t>
            </a:fld>
            <a:endParaRPr lang="fr-FR">
              <a:latin typeface="+mj-lt"/>
            </a:endParaRPr>
          </a:p>
        </p:txBody>
      </p:sp>
      <p:sp>
        <p:nvSpPr>
          <p:cNvPr id="26631" name="Rectangle 4"/>
          <p:cNvSpPr>
            <a:spLocks noChangeArrowheads="1"/>
          </p:cNvSpPr>
          <p:nvPr/>
        </p:nvSpPr>
        <p:spPr bwMode="auto">
          <a:xfrm>
            <a:off x="250824" y="1737097"/>
            <a:ext cx="8713663" cy="3924151"/>
          </a:xfrm>
          <a:prstGeom prst="rect">
            <a:avLst/>
          </a:prstGeom>
          <a:noFill/>
          <a:ln w="9525">
            <a:noFill/>
            <a:miter lim="800000"/>
            <a:headEnd/>
            <a:tailEnd/>
          </a:ln>
        </p:spPr>
        <p:txBody>
          <a:bodyPr wrap="square">
            <a:spAutoFit/>
          </a:bodyPr>
          <a:lstStyle/>
          <a:p>
            <a:pPr lvl="0">
              <a:buClr>
                <a:srgbClr val="927CB0"/>
              </a:buClr>
              <a:buSzPct val="80000"/>
            </a:pPr>
            <a:r>
              <a:rPr lang="fr-FR" dirty="0" smtClean="0">
                <a:latin typeface="Calibri"/>
                <a:cs typeface="Calibri"/>
              </a:rPr>
              <a:t>Les objectifs suivants sont déclinés dans la circulaire de rentrée :</a:t>
            </a:r>
          </a:p>
          <a:p>
            <a:pPr marL="342900" lvl="0" indent="-342900">
              <a:buClr>
                <a:srgbClr val="927CB0"/>
              </a:buClr>
              <a:buSzPct val="80000"/>
              <a:buFont typeface="Arial" panose="020B0604020202020204" pitchFamily="34" charset="0"/>
              <a:buChar char="•"/>
            </a:pPr>
            <a:r>
              <a:rPr lang="fr-FR" dirty="0" smtClean="0">
                <a:latin typeface="Calibri"/>
                <a:cs typeface="Calibri"/>
              </a:rPr>
              <a:t>Combattre </a:t>
            </a:r>
            <a:r>
              <a:rPr lang="fr-FR" dirty="0">
                <a:latin typeface="Calibri"/>
                <a:cs typeface="Calibri"/>
              </a:rPr>
              <a:t>les inégalités sociales et territoriales</a:t>
            </a:r>
          </a:p>
          <a:p>
            <a:pPr marL="342900" lvl="0" indent="-342900">
              <a:buClr>
                <a:srgbClr val="927CB0"/>
              </a:buClr>
              <a:buSzPct val="80000"/>
              <a:buFont typeface="Arial" panose="020B0604020202020204" pitchFamily="34" charset="0"/>
              <a:buChar char="•"/>
            </a:pPr>
            <a:r>
              <a:rPr lang="fr-FR" dirty="0" smtClean="0">
                <a:latin typeface="Calibri"/>
                <a:cs typeface="Calibri"/>
              </a:rPr>
              <a:t>Promouvoir une école exigeante et bienveillante</a:t>
            </a:r>
          </a:p>
          <a:p>
            <a:pPr marL="342900" lvl="0" indent="-342900">
              <a:buClr>
                <a:srgbClr val="927CB0"/>
              </a:buClr>
              <a:buSzPct val="80000"/>
              <a:buFont typeface="Arial" panose="020B0604020202020204" pitchFamily="34" charset="0"/>
              <a:buChar char="•"/>
            </a:pPr>
            <a:endParaRPr lang="fr-FR" sz="2800" dirty="0" smtClean="0">
              <a:latin typeface="Calibri"/>
              <a:cs typeface="Calibri"/>
            </a:endParaRPr>
          </a:p>
          <a:p>
            <a:pPr marL="365125" lvl="0" indent="-282575" algn="ctr">
              <a:spcBef>
                <a:spcPts val="600"/>
              </a:spcBef>
              <a:buClr>
                <a:srgbClr val="629DD1"/>
              </a:buClr>
              <a:buSzPct val="80000"/>
            </a:pPr>
            <a:r>
              <a:rPr lang="fr-FR" i="1" dirty="0" smtClean="0">
                <a:solidFill>
                  <a:prstClr val="black"/>
                </a:solidFill>
                <a:latin typeface="Calibri"/>
                <a:ea typeface="ＭＳ Ｐゴシック" charset="0"/>
                <a:cs typeface="Calibri"/>
              </a:rPr>
              <a:t>«</a:t>
            </a:r>
            <a:r>
              <a:rPr lang="fr-FR" i="1" dirty="0">
                <a:solidFill>
                  <a:prstClr val="black"/>
                </a:solidFill>
                <a:latin typeface="Calibri"/>
                <a:ea typeface="ＭＳ Ｐゴシック" charset="0"/>
                <a:cs typeface="Calibri"/>
              </a:rPr>
              <a:t> La meilleure prévention contre le décrochage scolaire réside dans la construction, en chaque élève, </a:t>
            </a:r>
            <a:r>
              <a:rPr lang="fr-FR" i="1" dirty="0" smtClean="0">
                <a:solidFill>
                  <a:prstClr val="black"/>
                </a:solidFill>
                <a:latin typeface="Calibri"/>
                <a:ea typeface="ＭＳ Ｐゴシック" charset="0"/>
                <a:cs typeface="Calibri"/>
              </a:rPr>
              <a:t>d’un </a:t>
            </a:r>
            <a:r>
              <a:rPr lang="fr-FR" i="1" dirty="0">
                <a:solidFill>
                  <a:prstClr val="black"/>
                </a:solidFill>
                <a:latin typeface="Calibri"/>
                <a:ea typeface="ＭＳ Ｐゴシック" charset="0"/>
                <a:cs typeface="Calibri"/>
              </a:rPr>
              <a:t>rapport positif à </a:t>
            </a:r>
            <a:r>
              <a:rPr lang="fr-FR" i="1" dirty="0" smtClean="0">
                <a:solidFill>
                  <a:prstClr val="black"/>
                </a:solidFill>
                <a:latin typeface="Calibri"/>
                <a:ea typeface="ＭＳ Ｐゴシック" charset="0"/>
                <a:cs typeface="Calibri"/>
              </a:rPr>
              <a:t>l’école </a:t>
            </a:r>
            <a:r>
              <a:rPr lang="fr-FR" i="1" dirty="0">
                <a:solidFill>
                  <a:prstClr val="black"/>
                </a:solidFill>
                <a:latin typeface="Calibri"/>
                <a:ea typeface="ＭＳ Ｐゴシック" charset="0"/>
                <a:cs typeface="Calibri"/>
              </a:rPr>
              <a:t>et dans </a:t>
            </a:r>
            <a:r>
              <a:rPr lang="fr-FR" i="1" dirty="0" smtClean="0">
                <a:solidFill>
                  <a:prstClr val="black"/>
                </a:solidFill>
                <a:latin typeface="Calibri"/>
                <a:ea typeface="ＭＳ Ｐゴシック" charset="0"/>
                <a:cs typeface="Calibri"/>
              </a:rPr>
              <a:t>l’acquisition </a:t>
            </a:r>
            <a:r>
              <a:rPr lang="fr-FR" i="1" dirty="0">
                <a:solidFill>
                  <a:prstClr val="black"/>
                </a:solidFill>
                <a:latin typeface="Calibri"/>
                <a:ea typeface="ＭＳ Ｐゴシック" charset="0"/>
                <a:cs typeface="Calibri"/>
              </a:rPr>
              <a:t>des savoirs et des compétences de base. Les efforts doivent donc porter tout particulièrement sur la prévention, à travers la rénovation pédagogique et le renforcement des partenariats. »</a:t>
            </a:r>
          </a:p>
        </p:txBody>
      </p:sp>
    </p:spTree>
    <p:extLst>
      <p:ext uri="{BB962C8B-B14F-4D97-AF65-F5344CB8AC3E}">
        <p14:creationId xmlns:p14="http://schemas.microsoft.com/office/powerpoint/2010/main" xmlns="" val="1604563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CC0066"/>
              </a:solidFill>
              <a:latin typeface="+mj-lt"/>
              <a:ea typeface="ＭＳ Ｐゴシック" pitchFamily="4" charset="-128"/>
            </a:endParaRPr>
          </a:p>
        </p:txBody>
      </p:sp>
      <p:sp>
        <p:nvSpPr>
          <p:cNvPr id="26626" name="Titre 1"/>
          <p:cNvSpPr>
            <a:spLocks noGrp="1"/>
          </p:cNvSpPr>
          <p:nvPr>
            <p:ph type="ctrTitle"/>
          </p:nvPr>
        </p:nvSpPr>
        <p:spPr>
          <a:xfrm>
            <a:off x="323850" y="233363"/>
            <a:ext cx="8605838" cy="674687"/>
          </a:xfrm>
        </p:spPr>
        <p:txBody>
          <a:bodyPr/>
          <a:lstStyle/>
          <a:p>
            <a:pPr algn="l"/>
            <a:r>
              <a:rPr lang="fr-FR" sz="2400" b="1" dirty="0">
                <a:solidFill>
                  <a:srgbClr val="604A7B"/>
                </a:solidFill>
                <a:ea typeface="ＭＳ Ｐゴシック"/>
                <a:cs typeface="ＭＳ Ｐゴシック"/>
              </a:rPr>
              <a:t>Les 25 propositions du CNIRE </a:t>
            </a:r>
            <a:r>
              <a:rPr lang="fr-FR" sz="2400" b="1" dirty="0" smtClean="0">
                <a:solidFill>
                  <a:srgbClr val="604A7B"/>
                </a:solidFill>
                <a:ea typeface="ＭＳ Ｐゴシック"/>
                <a:cs typeface="ＭＳ Ｐゴシック"/>
              </a:rPr>
              <a:t>mettent en avant une </a:t>
            </a:r>
            <a:r>
              <a:rPr lang="fr-FR" sz="2400" b="1" dirty="0">
                <a:solidFill>
                  <a:srgbClr val="604A7B"/>
                </a:solidFill>
                <a:ea typeface="ＭＳ Ｐゴシック"/>
                <a:cs typeface="ＭＳ Ｐゴシック"/>
              </a:rPr>
              <a:t>école </a:t>
            </a:r>
            <a:r>
              <a:rPr lang="fr-FR" sz="2400" b="1" dirty="0" smtClean="0">
                <a:solidFill>
                  <a:srgbClr val="604A7B"/>
                </a:solidFill>
                <a:ea typeface="ＭＳ Ｐゴシック"/>
                <a:cs typeface="ＭＳ Ｐゴシック"/>
              </a:rPr>
              <a:t>innovante et bienveillante</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a:solidFill>
                <a:srgbClr val="FFFFFF"/>
              </a:solidFill>
              <a:latin typeface="+mj-lt"/>
              <a:ea typeface="ＭＳ Ｐゴシック" pitchFamily="4" charset="-128"/>
            </a:endParaRPr>
          </a:p>
        </p:txBody>
      </p:sp>
      <p:sp>
        <p:nvSpPr>
          <p:cNvPr id="32826" name="Espace réservé du numéro de diapositive 97"/>
          <p:cNvSpPr>
            <a:spLocks noGrp="1"/>
          </p:cNvSpPr>
          <p:nvPr>
            <p:ph type="sldNum" sz="quarter" idx="12"/>
          </p:nvPr>
        </p:nvSpPr>
        <p:spPr bwMode="auto">
          <a:ln>
            <a:miter lim="800000"/>
            <a:headEnd/>
            <a:tailEnd/>
          </a:ln>
        </p:spPr>
        <p:txBody>
          <a:bodyPr/>
          <a:lstStyle/>
          <a:p>
            <a:pPr>
              <a:defRPr/>
            </a:pPr>
            <a:fld id="{95056CFF-A28A-4079-9CDA-72FE8492AB0F}" type="slidenum">
              <a:rPr lang="fr-FR">
                <a:latin typeface="+mj-lt"/>
              </a:rPr>
              <a:pPr>
                <a:defRPr/>
              </a:pPr>
              <a:t>7</a:t>
            </a:fld>
            <a:endParaRPr lang="fr-FR">
              <a:latin typeface="+mj-lt"/>
            </a:endParaRPr>
          </a:p>
        </p:txBody>
      </p:sp>
      <p:sp>
        <p:nvSpPr>
          <p:cNvPr id="26631" name="Rectangle 4"/>
          <p:cNvSpPr>
            <a:spLocks noChangeArrowheads="1"/>
          </p:cNvSpPr>
          <p:nvPr/>
        </p:nvSpPr>
        <p:spPr bwMode="auto">
          <a:xfrm>
            <a:off x="250825" y="1484784"/>
            <a:ext cx="8642350" cy="3785652"/>
          </a:xfrm>
          <a:prstGeom prst="rect">
            <a:avLst/>
          </a:prstGeom>
          <a:noFill/>
          <a:ln w="9525">
            <a:noFill/>
            <a:miter lim="800000"/>
            <a:headEnd/>
            <a:tailEnd/>
          </a:ln>
        </p:spPr>
        <p:txBody>
          <a:bodyPr>
            <a:spAutoFit/>
          </a:bodyPr>
          <a:lstStyle/>
          <a:p>
            <a:pPr>
              <a:buClr>
                <a:srgbClr val="927CB0"/>
              </a:buClr>
              <a:buSzPct val="80000"/>
            </a:pPr>
            <a:r>
              <a:rPr lang="fr-FR" dirty="0">
                <a:latin typeface="Calibri"/>
                <a:cs typeface="Calibri"/>
              </a:rPr>
              <a:t>Le CNIRE (conseil national de l’innovation pour la réussite éducative) a rendu </a:t>
            </a:r>
            <a:r>
              <a:rPr lang="fr-FR" dirty="0" smtClean="0">
                <a:latin typeface="Calibri"/>
                <a:cs typeface="Calibri"/>
              </a:rPr>
              <a:t>son premier </a:t>
            </a:r>
            <a:r>
              <a:rPr lang="fr-FR" dirty="0">
                <a:latin typeface="Calibri"/>
                <a:cs typeface="Calibri"/>
              </a:rPr>
              <a:t>rapport le 10 novembre </a:t>
            </a:r>
            <a:r>
              <a:rPr lang="fr-FR" dirty="0" smtClean="0">
                <a:latin typeface="Calibri"/>
                <a:cs typeface="Calibri"/>
              </a:rPr>
              <a:t>2014. Les propositions suivantes ont été faites : </a:t>
            </a:r>
            <a:endParaRPr lang="fr-FR" dirty="0">
              <a:latin typeface="Calibri"/>
              <a:cs typeface="Calibri"/>
            </a:endParaRPr>
          </a:p>
          <a:p>
            <a:pPr marL="342900" indent="-342900" eaLnBrk="1" hangingPunct="1">
              <a:buClr>
                <a:srgbClr val="927CB0"/>
              </a:buClr>
              <a:buSzPct val="80000"/>
              <a:buFont typeface="Arial" panose="020B0604020202020204" pitchFamily="34" charset="0"/>
              <a:buChar char="•"/>
            </a:pPr>
            <a:endParaRPr lang="fr-FR" dirty="0" smtClean="0">
              <a:latin typeface="Calibri"/>
              <a:cs typeface="Calibri"/>
            </a:endParaRPr>
          </a:p>
          <a:p>
            <a:pPr marL="342900" indent="-342900" eaLnBrk="1" hangingPunct="1">
              <a:buClr>
                <a:srgbClr val="927CB0"/>
              </a:buClr>
              <a:buSzPct val="80000"/>
              <a:buFont typeface="Arial" panose="020B0604020202020204" pitchFamily="34" charset="0"/>
              <a:buChar char="•"/>
            </a:pPr>
            <a:r>
              <a:rPr lang="fr-FR" dirty="0" smtClean="0">
                <a:latin typeface="Calibri"/>
                <a:cs typeface="Calibri"/>
              </a:rPr>
              <a:t>Installer </a:t>
            </a:r>
            <a:r>
              <a:rPr lang="fr-FR" dirty="0">
                <a:latin typeface="Calibri"/>
                <a:cs typeface="Calibri"/>
              </a:rPr>
              <a:t>la </a:t>
            </a:r>
            <a:r>
              <a:rPr lang="fr-FR" dirty="0" smtClean="0">
                <a:latin typeface="Calibri"/>
                <a:cs typeface="Calibri"/>
              </a:rPr>
              <a:t>bienveillance (</a:t>
            </a:r>
            <a:r>
              <a:rPr lang="fr-FR" dirty="0">
                <a:latin typeface="Calibri"/>
                <a:cs typeface="Calibri"/>
              </a:rPr>
              <a:t>1</a:t>
            </a:r>
            <a:r>
              <a:rPr lang="fr-FR" baseline="30000" dirty="0">
                <a:latin typeface="Calibri"/>
                <a:cs typeface="Calibri"/>
              </a:rPr>
              <a:t>ère</a:t>
            </a:r>
            <a:r>
              <a:rPr lang="fr-FR" dirty="0">
                <a:latin typeface="Calibri"/>
                <a:cs typeface="Calibri"/>
              </a:rPr>
              <a:t> </a:t>
            </a:r>
            <a:r>
              <a:rPr lang="fr-FR" dirty="0" smtClean="0">
                <a:latin typeface="Calibri"/>
                <a:cs typeface="Calibri"/>
              </a:rPr>
              <a:t>proposition)</a:t>
            </a:r>
            <a:endParaRPr lang="fr-FR" dirty="0">
              <a:latin typeface="Calibri"/>
              <a:cs typeface="Calibri"/>
            </a:endParaRPr>
          </a:p>
          <a:p>
            <a:pPr marL="342900" indent="-342900" eaLnBrk="1" hangingPunct="1">
              <a:buClr>
                <a:srgbClr val="927CB0"/>
              </a:buClr>
              <a:buSzPct val="80000"/>
              <a:buFont typeface="Arial" panose="020B0604020202020204" pitchFamily="34" charset="0"/>
              <a:buChar char="•"/>
            </a:pPr>
            <a:r>
              <a:rPr lang="fr-FR" dirty="0">
                <a:latin typeface="Calibri"/>
                <a:cs typeface="Calibri"/>
              </a:rPr>
              <a:t>Renforcer les capacités des parents et les associer à </a:t>
            </a:r>
            <a:r>
              <a:rPr lang="fr-FR" dirty="0" smtClean="0">
                <a:latin typeface="Calibri"/>
                <a:cs typeface="Calibri"/>
              </a:rPr>
              <a:t>l’élaboration </a:t>
            </a:r>
            <a:r>
              <a:rPr lang="fr-FR" dirty="0">
                <a:latin typeface="Calibri"/>
                <a:cs typeface="Calibri"/>
              </a:rPr>
              <a:t>des règles du vivre ensemble</a:t>
            </a:r>
          </a:p>
          <a:p>
            <a:pPr marL="342900" indent="-342900" eaLnBrk="1" hangingPunct="1">
              <a:buClr>
                <a:srgbClr val="927CB0"/>
              </a:buClr>
              <a:buSzPct val="80000"/>
              <a:buFont typeface="Arial" panose="020B0604020202020204" pitchFamily="34" charset="0"/>
              <a:buChar char="•"/>
            </a:pPr>
            <a:r>
              <a:rPr lang="fr-FR" dirty="0">
                <a:latin typeface="Calibri"/>
                <a:cs typeface="Calibri"/>
              </a:rPr>
              <a:t>Mettre en place des formes explicites </a:t>
            </a:r>
            <a:r>
              <a:rPr lang="fr-FR" dirty="0" smtClean="0">
                <a:latin typeface="Calibri"/>
                <a:cs typeface="Calibri"/>
              </a:rPr>
              <a:t>d’évaluation </a:t>
            </a:r>
            <a:r>
              <a:rPr lang="fr-FR" dirty="0">
                <a:latin typeface="Calibri"/>
                <a:cs typeface="Calibri"/>
              </a:rPr>
              <a:t>positive</a:t>
            </a:r>
          </a:p>
          <a:p>
            <a:pPr marL="342900" indent="-342900" eaLnBrk="1" hangingPunct="1">
              <a:buClr>
                <a:srgbClr val="927CB0"/>
              </a:buClr>
              <a:buSzPct val="80000"/>
              <a:buFont typeface="Arial" panose="020B0604020202020204" pitchFamily="34" charset="0"/>
              <a:buChar char="•"/>
            </a:pPr>
            <a:r>
              <a:rPr lang="fr-FR" dirty="0">
                <a:latin typeface="Calibri"/>
                <a:cs typeface="Calibri"/>
              </a:rPr>
              <a:t>Réécrire </a:t>
            </a:r>
            <a:r>
              <a:rPr lang="fr-FR" dirty="0" smtClean="0">
                <a:latin typeface="Calibri"/>
                <a:cs typeface="Calibri"/>
              </a:rPr>
              <a:t>l’article </a:t>
            </a:r>
            <a:r>
              <a:rPr lang="fr-FR" dirty="0">
                <a:latin typeface="Calibri"/>
                <a:cs typeface="Calibri"/>
              </a:rPr>
              <a:t>34 de la loi de 2005 afin </a:t>
            </a:r>
            <a:r>
              <a:rPr lang="fr-FR" dirty="0" smtClean="0">
                <a:latin typeface="Calibri"/>
                <a:cs typeface="Calibri"/>
              </a:rPr>
              <a:t>d’élargir </a:t>
            </a:r>
            <a:r>
              <a:rPr lang="fr-FR" dirty="0">
                <a:latin typeface="Calibri"/>
                <a:cs typeface="Calibri"/>
              </a:rPr>
              <a:t>les domaines de </a:t>
            </a:r>
            <a:r>
              <a:rPr lang="fr-FR" dirty="0" smtClean="0">
                <a:latin typeface="Calibri"/>
                <a:cs typeface="Calibri"/>
              </a:rPr>
              <a:t>l’expérimentation </a:t>
            </a:r>
            <a:r>
              <a:rPr lang="fr-FR" dirty="0">
                <a:latin typeface="Calibri"/>
                <a:cs typeface="Calibri"/>
              </a:rPr>
              <a:t>et de </a:t>
            </a:r>
            <a:r>
              <a:rPr lang="fr-FR" dirty="0" smtClean="0">
                <a:latin typeface="Calibri"/>
                <a:cs typeface="Calibri"/>
              </a:rPr>
              <a:t>l’innovation</a:t>
            </a:r>
            <a:endParaRPr lang="fr-FR" dirty="0">
              <a:latin typeface="Calibri"/>
              <a:cs typeface="Calibri"/>
            </a:endParaRPr>
          </a:p>
        </p:txBody>
      </p:sp>
    </p:spTree>
    <p:extLst>
      <p:ext uri="{BB962C8B-B14F-4D97-AF65-F5344CB8AC3E}">
        <p14:creationId xmlns:p14="http://schemas.microsoft.com/office/powerpoint/2010/main" xmlns="" val="1788942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val 82"/>
          <p:cNvSpPr>
            <a:spLocks noChangeArrowheads="1"/>
          </p:cNvSpPr>
          <p:nvPr/>
        </p:nvSpPr>
        <p:spPr bwMode="auto">
          <a:xfrm>
            <a:off x="5356225" y="981075"/>
            <a:ext cx="2384425" cy="2160588"/>
          </a:xfrm>
          <a:prstGeom prst="ellipse">
            <a:avLst/>
          </a:prstGeom>
          <a:solidFill>
            <a:srgbClr val="C5FBDF"/>
          </a:solidFill>
          <a:ln w="9525">
            <a:noFill/>
            <a:round/>
            <a:headEnd/>
            <a:tailEnd/>
          </a:ln>
        </p:spPr>
        <p:txBody>
          <a:bodyPr lIns="0" tIns="0" rIns="0" bIns="0" anchor="ctr"/>
          <a:lstStyle/>
          <a:p>
            <a:pPr algn="ctr">
              <a:lnSpc>
                <a:spcPct val="90000"/>
              </a:lnSpc>
              <a:spcAft>
                <a:spcPts val="400"/>
              </a:spcAft>
              <a:buClr>
                <a:schemeClr val="accent1"/>
              </a:buClr>
            </a:pPr>
            <a:endParaRPr lang="fr-FR" sz="1000">
              <a:solidFill>
                <a:schemeClr val="bg1"/>
              </a:solidFill>
              <a:latin typeface="+mj-lt"/>
            </a:endParaRPr>
          </a:p>
        </p:txBody>
      </p:sp>
      <p:sp>
        <p:nvSpPr>
          <p:cNvPr id="21" name="Rectangle 20"/>
          <p:cNvSpPr/>
          <p:nvPr/>
        </p:nvSpPr>
        <p:spPr>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604A7B"/>
              </a:solidFill>
              <a:latin typeface="+mj-lt"/>
              <a:ea typeface="ＭＳ Ｐゴシック" pitchFamily="4" charset="-128"/>
            </a:endParaRPr>
          </a:p>
        </p:txBody>
      </p:sp>
      <p:sp>
        <p:nvSpPr>
          <p:cNvPr id="22" name="Forme en L 21"/>
          <p:cNvSpPr/>
          <p:nvPr/>
        </p:nvSpPr>
        <p:spPr>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604A7B"/>
              </a:solidFill>
              <a:latin typeface="+mj-lt"/>
              <a:ea typeface="ＭＳ Ｐゴシック" pitchFamily="4" charset="-128"/>
            </a:endParaRPr>
          </a:p>
        </p:txBody>
      </p:sp>
      <p:sp>
        <p:nvSpPr>
          <p:cNvPr id="23" name="Forme en L 22"/>
          <p:cNvSpPr/>
          <p:nvPr/>
        </p:nvSpPr>
        <p:spPr>
          <a:xfrm rot="16200000">
            <a:off x="8766176" y="693737"/>
            <a:ext cx="184150" cy="142875"/>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604A7B"/>
              </a:solidFill>
              <a:latin typeface="+mj-lt"/>
              <a:ea typeface="ＭＳ Ｐゴシック" pitchFamily="4" charset="-128"/>
            </a:endParaRPr>
          </a:p>
        </p:txBody>
      </p:sp>
      <p:sp>
        <p:nvSpPr>
          <p:cNvPr id="17413" name="ZoneTexte 11"/>
          <p:cNvSpPr txBox="1">
            <a:spLocks noChangeArrowheads="1"/>
          </p:cNvSpPr>
          <p:nvPr/>
        </p:nvSpPr>
        <p:spPr bwMode="auto">
          <a:xfrm>
            <a:off x="263960" y="217815"/>
            <a:ext cx="8878889" cy="461962"/>
          </a:xfrm>
          <a:prstGeom prst="rect">
            <a:avLst/>
          </a:prstGeom>
          <a:noFill/>
          <a:ln w="9525">
            <a:noFill/>
            <a:miter lim="800000"/>
            <a:headEnd/>
            <a:tailEnd/>
          </a:ln>
        </p:spPr>
        <p:txBody>
          <a:bodyPr/>
          <a:lstStyle/>
          <a:p>
            <a:r>
              <a:rPr lang="fr-FR" sz="2000" b="1" dirty="0">
                <a:solidFill>
                  <a:srgbClr val="604A7B"/>
                </a:solidFill>
                <a:latin typeface="+mj-lt"/>
              </a:rPr>
              <a:t>La semaine de la persévérance a été expérimentée sur un bassin puis huit bassins avant d’être généralisée à l’ensemble des bassins de l’académie de Versailles</a:t>
            </a:r>
          </a:p>
        </p:txBody>
      </p:sp>
      <p:pic>
        <p:nvPicPr>
          <p:cNvPr id="17414" name="Picture 59"/>
          <p:cNvPicPr>
            <a:picLocks noChangeAspect="1"/>
          </p:cNvPicPr>
          <p:nvPr/>
        </p:nvPicPr>
        <p:blipFill>
          <a:blip r:embed="rId7"/>
          <a:srcRect l="30086" t="23631" r="4926" b="-7552"/>
          <a:stretch>
            <a:fillRect/>
          </a:stretch>
        </p:blipFill>
        <p:spPr bwMode="auto">
          <a:xfrm>
            <a:off x="2411413" y="6018213"/>
            <a:ext cx="720725" cy="290512"/>
          </a:xfrm>
          <a:prstGeom prst="rect">
            <a:avLst/>
          </a:prstGeom>
          <a:noFill/>
          <a:ln w="9525">
            <a:noFill/>
            <a:miter lim="800000"/>
            <a:headEnd/>
            <a:tailEnd/>
          </a:ln>
        </p:spPr>
      </p:pic>
      <p:sp>
        <p:nvSpPr>
          <p:cNvPr id="17415" name="Rectangle 37"/>
          <p:cNvSpPr>
            <a:spLocks noChangeArrowheads="1"/>
          </p:cNvSpPr>
          <p:nvPr/>
        </p:nvSpPr>
        <p:spPr bwMode="auto">
          <a:xfrm>
            <a:off x="107950" y="5373688"/>
            <a:ext cx="1079500" cy="935037"/>
          </a:xfrm>
          <a:prstGeom prst="rect">
            <a:avLst/>
          </a:prstGeom>
          <a:noFill/>
          <a:ln w="9525">
            <a:solidFill>
              <a:srgbClr val="35999B"/>
            </a:solidFill>
            <a:round/>
            <a:headEnd/>
            <a:tailEnd/>
          </a:ln>
        </p:spPr>
        <p:txBody>
          <a:bodyPr lIns="72000" tIns="46800" rIns="36000" bIns="36000"/>
          <a:lstStyle/>
          <a:p>
            <a:pPr>
              <a:lnSpc>
                <a:spcPct val="90000"/>
              </a:lnSpc>
              <a:spcAft>
                <a:spcPts val="400"/>
              </a:spcAft>
              <a:buClr>
                <a:schemeClr val="accent1"/>
              </a:buClr>
            </a:pPr>
            <a:endParaRPr lang="fr-FR" sz="1000">
              <a:solidFill>
                <a:srgbClr val="FF0000"/>
              </a:solidFill>
              <a:latin typeface="+mj-lt"/>
            </a:endParaRPr>
          </a:p>
          <a:p>
            <a:pPr>
              <a:lnSpc>
                <a:spcPct val="90000"/>
              </a:lnSpc>
              <a:spcAft>
                <a:spcPts val="400"/>
              </a:spcAft>
              <a:buClr>
                <a:schemeClr val="accent1"/>
              </a:buClr>
            </a:pPr>
            <a:r>
              <a:rPr lang="fr-FR" sz="1000">
                <a:solidFill>
                  <a:srgbClr val="FF0000"/>
                </a:solidFill>
                <a:latin typeface="+mj-lt"/>
              </a:rPr>
              <a:t>Cadrage et expérimentation </a:t>
            </a:r>
            <a:r>
              <a:rPr lang="fr-FR" sz="1000">
                <a:latin typeface="+mj-lt"/>
              </a:rPr>
              <a:t>sur le bassin de Mantes-la-Jolie</a:t>
            </a:r>
          </a:p>
        </p:txBody>
      </p:sp>
      <p:sp>
        <p:nvSpPr>
          <p:cNvPr id="17416" name="Rectangle 38"/>
          <p:cNvSpPr>
            <a:spLocks noChangeArrowheads="1"/>
          </p:cNvSpPr>
          <p:nvPr/>
        </p:nvSpPr>
        <p:spPr bwMode="auto">
          <a:xfrm>
            <a:off x="1258888" y="3984625"/>
            <a:ext cx="1801812" cy="2324100"/>
          </a:xfrm>
          <a:prstGeom prst="rect">
            <a:avLst/>
          </a:prstGeom>
          <a:noFill/>
          <a:ln w="9525">
            <a:solidFill>
              <a:srgbClr val="35999B"/>
            </a:solidFill>
            <a:round/>
            <a:headEnd/>
            <a:tailEnd/>
          </a:ln>
        </p:spPr>
        <p:txBody>
          <a:bodyPr lIns="72000" tIns="36000" rIns="36000" bIns="36000"/>
          <a:lstStyle/>
          <a:p>
            <a:pPr>
              <a:lnSpc>
                <a:spcPct val="90000"/>
              </a:lnSpc>
              <a:spcAft>
                <a:spcPts val="400"/>
              </a:spcAft>
              <a:buClr>
                <a:schemeClr val="accent1"/>
              </a:buClr>
            </a:pPr>
            <a:endParaRPr lang="fr-FR" sz="1400">
              <a:latin typeface="+mj-lt"/>
            </a:endParaRPr>
          </a:p>
        </p:txBody>
      </p:sp>
      <p:sp>
        <p:nvSpPr>
          <p:cNvPr id="17417" name="Rectangle 39"/>
          <p:cNvSpPr>
            <a:spLocks noChangeArrowheads="1"/>
          </p:cNvSpPr>
          <p:nvPr/>
        </p:nvSpPr>
        <p:spPr bwMode="auto">
          <a:xfrm>
            <a:off x="3187700" y="3357563"/>
            <a:ext cx="2049463" cy="2951162"/>
          </a:xfrm>
          <a:prstGeom prst="rect">
            <a:avLst/>
          </a:prstGeom>
          <a:noFill/>
          <a:ln w="9525">
            <a:solidFill>
              <a:srgbClr val="35999B"/>
            </a:solidFill>
            <a:round/>
            <a:headEnd/>
            <a:tailEnd/>
          </a:ln>
        </p:spPr>
        <p:txBody>
          <a:bodyPr lIns="72000" tIns="36000" rIns="36000" bIns="36000"/>
          <a:lstStyle/>
          <a:p>
            <a:pPr>
              <a:lnSpc>
                <a:spcPct val="90000"/>
              </a:lnSpc>
              <a:spcAft>
                <a:spcPts val="400"/>
              </a:spcAft>
              <a:buClr>
                <a:schemeClr val="accent1"/>
              </a:buClr>
            </a:pPr>
            <a:endParaRPr lang="fr-FR" sz="1400">
              <a:latin typeface="+mj-lt"/>
            </a:endParaRPr>
          </a:p>
        </p:txBody>
      </p:sp>
      <p:pic>
        <p:nvPicPr>
          <p:cNvPr id="17418" name="Picture 46"/>
          <p:cNvPicPr>
            <a:picLocks noChangeAspect="1"/>
          </p:cNvPicPr>
          <p:nvPr/>
        </p:nvPicPr>
        <p:blipFill>
          <a:blip r:embed="rId8"/>
          <a:srcRect/>
          <a:stretch>
            <a:fillRect/>
          </a:stretch>
        </p:blipFill>
        <p:spPr bwMode="auto">
          <a:xfrm>
            <a:off x="1466850" y="4489450"/>
            <a:ext cx="1449388" cy="1027113"/>
          </a:xfrm>
          <a:prstGeom prst="rect">
            <a:avLst/>
          </a:prstGeom>
          <a:noFill/>
          <a:ln w="9525">
            <a:noFill/>
            <a:miter lim="800000"/>
            <a:headEnd/>
            <a:tailEnd/>
          </a:ln>
        </p:spPr>
      </p:pic>
      <p:sp>
        <p:nvSpPr>
          <p:cNvPr id="17419" name="Rectangle 41"/>
          <p:cNvSpPr>
            <a:spLocks noChangeArrowheads="1"/>
          </p:cNvSpPr>
          <p:nvPr/>
        </p:nvSpPr>
        <p:spPr bwMode="auto">
          <a:xfrm>
            <a:off x="1258888" y="5537200"/>
            <a:ext cx="1873250" cy="707886"/>
          </a:xfrm>
          <a:prstGeom prst="rect">
            <a:avLst/>
          </a:prstGeom>
          <a:noFill/>
          <a:ln w="9525">
            <a:noFill/>
            <a:miter lim="800000"/>
            <a:headEnd/>
            <a:tailEnd/>
          </a:ln>
        </p:spPr>
        <p:txBody>
          <a:bodyPr>
            <a:spAutoFit/>
          </a:bodyPr>
          <a:lstStyle/>
          <a:p>
            <a:r>
              <a:rPr lang="fr-FR" sz="1000">
                <a:latin typeface="+mj-lt"/>
              </a:rPr>
              <a:t>Un kit d’organisation (clé USB) de la semaine destiné aux futurs organisateurs de l’édition 2013-2014 : </a:t>
            </a:r>
            <a:endParaRPr lang="en-GB" sz="1000">
              <a:latin typeface="+mj-lt"/>
            </a:endParaRPr>
          </a:p>
        </p:txBody>
      </p:sp>
      <p:pic>
        <p:nvPicPr>
          <p:cNvPr id="17420" name="Picture 61"/>
          <p:cNvPicPr>
            <a:picLocks noChangeAspect="1"/>
          </p:cNvPicPr>
          <p:nvPr/>
        </p:nvPicPr>
        <p:blipFill>
          <a:blip r:embed="rId9"/>
          <a:srcRect/>
          <a:stretch>
            <a:fillRect/>
          </a:stretch>
        </p:blipFill>
        <p:spPr bwMode="auto">
          <a:xfrm>
            <a:off x="4149725" y="5300663"/>
            <a:ext cx="998538" cy="936625"/>
          </a:xfrm>
          <a:prstGeom prst="rect">
            <a:avLst/>
          </a:prstGeom>
          <a:noFill/>
          <a:ln w="9525">
            <a:noFill/>
            <a:miter lim="800000"/>
            <a:headEnd/>
            <a:tailEnd/>
          </a:ln>
        </p:spPr>
      </p:pic>
      <p:sp>
        <p:nvSpPr>
          <p:cNvPr id="17421" name="Rectangle 43"/>
          <p:cNvSpPr>
            <a:spLocks noChangeArrowheads="1"/>
          </p:cNvSpPr>
          <p:nvPr/>
        </p:nvSpPr>
        <p:spPr bwMode="auto">
          <a:xfrm>
            <a:off x="3236913" y="5170488"/>
            <a:ext cx="830262" cy="1138237"/>
          </a:xfrm>
          <a:prstGeom prst="rect">
            <a:avLst/>
          </a:prstGeom>
          <a:noFill/>
          <a:ln w="9525">
            <a:noFill/>
            <a:miter lim="800000"/>
            <a:headEnd/>
            <a:tailEnd/>
          </a:ln>
        </p:spPr>
        <p:txBody>
          <a:bodyPr lIns="36000" tIns="36000" rIns="36000" bIns="36000">
            <a:spAutoFit/>
          </a:bodyPr>
          <a:lstStyle/>
          <a:p>
            <a:pPr>
              <a:lnSpc>
                <a:spcPct val="90000"/>
              </a:lnSpc>
              <a:spcAft>
                <a:spcPts val="400"/>
              </a:spcAft>
              <a:buClr>
                <a:srgbClr val="B10034"/>
              </a:buClr>
            </a:pPr>
            <a:r>
              <a:rPr lang="fr-FR" sz="1100">
                <a:solidFill>
                  <a:srgbClr val="000000"/>
                </a:solidFill>
                <a:latin typeface="+mj-lt"/>
              </a:rPr>
              <a:t>Production et distribution de 35 000 bracelets « Lâche pas l’école ! »</a:t>
            </a:r>
          </a:p>
        </p:txBody>
      </p:sp>
      <p:sp>
        <p:nvSpPr>
          <p:cNvPr id="17422" name="Rectangle 44"/>
          <p:cNvSpPr>
            <a:spLocks noChangeArrowheads="1"/>
          </p:cNvSpPr>
          <p:nvPr/>
        </p:nvSpPr>
        <p:spPr bwMode="auto">
          <a:xfrm>
            <a:off x="3203575" y="3735388"/>
            <a:ext cx="1049338" cy="285750"/>
          </a:xfrm>
          <a:prstGeom prst="rect">
            <a:avLst/>
          </a:prstGeom>
          <a:noFill/>
          <a:ln w="9525">
            <a:noFill/>
            <a:miter lim="800000"/>
            <a:headEnd/>
            <a:tailEnd/>
          </a:ln>
        </p:spPr>
        <p:txBody>
          <a:bodyPr wrap="none">
            <a:spAutoFit/>
          </a:bodyPr>
          <a:lstStyle/>
          <a:p>
            <a:pPr>
              <a:lnSpc>
                <a:spcPct val="90000"/>
              </a:lnSpc>
              <a:spcAft>
                <a:spcPts val="400"/>
              </a:spcAft>
              <a:buClr>
                <a:schemeClr val="accent1"/>
              </a:buClr>
            </a:pPr>
            <a:r>
              <a:rPr lang="fr-FR" sz="1400">
                <a:solidFill>
                  <a:srgbClr val="FF0000"/>
                </a:solidFill>
                <a:latin typeface="+mj-lt"/>
              </a:rPr>
              <a:t>2</a:t>
            </a:r>
            <a:r>
              <a:rPr lang="fr-FR" sz="1400" baseline="30000">
                <a:solidFill>
                  <a:srgbClr val="FF0000"/>
                </a:solidFill>
                <a:latin typeface="+mj-lt"/>
              </a:rPr>
              <a:t>ème</a:t>
            </a:r>
            <a:r>
              <a:rPr lang="fr-FR" sz="1400">
                <a:solidFill>
                  <a:srgbClr val="FF0000"/>
                </a:solidFill>
                <a:latin typeface="+mj-lt"/>
              </a:rPr>
              <a:t> édition</a:t>
            </a:r>
          </a:p>
        </p:txBody>
      </p:sp>
      <p:pic>
        <p:nvPicPr>
          <p:cNvPr id="17423" name="Picture 4" descr="http://etu.univ-lyon2.fr/medias/photo/img_1332833399063.jpg"/>
          <p:cNvPicPr>
            <a:picLocks noChangeAspect="1" noChangeArrowheads="1"/>
          </p:cNvPicPr>
          <p:nvPr/>
        </p:nvPicPr>
        <p:blipFill>
          <a:blip r:embed="rId10"/>
          <a:srcRect/>
          <a:stretch>
            <a:fillRect/>
          </a:stretch>
        </p:blipFill>
        <p:spPr bwMode="auto">
          <a:xfrm>
            <a:off x="992188" y="5240338"/>
            <a:ext cx="266700" cy="266700"/>
          </a:xfrm>
          <a:prstGeom prst="rect">
            <a:avLst/>
          </a:prstGeom>
          <a:noFill/>
          <a:ln w="9525">
            <a:noFill/>
            <a:miter lim="800000"/>
            <a:headEnd/>
            <a:tailEnd/>
          </a:ln>
        </p:spPr>
      </p:pic>
      <p:pic>
        <p:nvPicPr>
          <p:cNvPr id="17424" name="Picture 4" descr="http://etu.univ-lyon2.fr/medias/photo/img_1332833399063.jpg"/>
          <p:cNvPicPr>
            <a:picLocks noChangeAspect="1" noChangeArrowheads="1"/>
          </p:cNvPicPr>
          <p:nvPr/>
        </p:nvPicPr>
        <p:blipFill>
          <a:blip r:embed="rId11"/>
          <a:srcRect/>
          <a:stretch>
            <a:fillRect/>
          </a:stretch>
        </p:blipFill>
        <p:spPr bwMode="auto">
          <a:xfrm>
            <a:off x="2916238" y="3881438"/>
            <a:ext cx="266700" cy="268287"/>
          </a:xfrm>
          <a:prstGeom prst="rect">
            <a:avLst/>
          </a:prstGeom>
          <a:noFill/>
          <a:ln w="9525">
            <a:noFill/>
            <a:miter lim="800000"/>
            <a:headEnd/>
            <a:tailEnd/>
          </a:ln>
        </p:spPr>
      </p:pic>
      <p:sp>
        <p:nvSpPr>
          <p:cNvPr id="17425" name="Rectangle 48"/>
          <p:cNvSpPr>
            <a:spLocks noChangeArrowheads="1"/>
          </p:cNvSpPr>
          <p:nvPr/>
        </p:nvSpPr>
        <p:spPr bwMode="auto">
          <a:xfrm>
            <a:off x="5508625" y="2690813"/>
            <a:ext cx="3478213" cy="3617912"/>
          </a:xfrm>
          <a:prstGeom prst="rect">
            <a:avLst/>
          </a:prstGeom>
          <a:noFill/>
          <a:ln w="9525">
            <a:solidFill>
              <a:srgbClr val="35999B"/>
            </a:solidFill>
            <a:round/>
            <a:headEnd/>
            <a:tailEnd/>
          </a:ln>
        </p:spPr>
        <p:txBody>
          <a:bodyPr lIns="72000" tIns="36000" rIns="36000" bIns="36000"/>
          <a:lstStyle/>
          <a:p>
            <a:pPr>
              <a:lnSpc>
                <a:spcPct val="90000"/>
              </a:lnSpc>
              <a:spcAft>
                <a:spcPts val="400"/>
              </a:spcAft>
              <a:buClr>
                <a:schemeClr val="accent1"/>
              </a:buClr>
            </a:pPr>
            <a:endParaRPr lang="fr-FR" sz="1400">
              <a:latin typeface="+mj-lt"/>
            </a:endParaRPr>
          </a:p>
        </p:txBody>
      </p:sp>
      <p:pic>
        <p:nvPicPr>
          <p:cNvPr id="17426" name="Image 21"/>
          <p:cNvPicPr>
            <a:picLocks noChangeAspect="1"/>
          </p:cNvPicPr>
          <p:nvPr/>
        </p:nvPicPr>
        <p:blipFill>
          <a:blip r:embed="rId12"/>
          <a:srcRect/>
          <a:stretch>
            <a:fillRect/>
          </a:stretch>
        </p:blipFill>
        <p:spPr bwMode="auto">
          <a:xfrm>
            <a:off x="6156325" y="3503613"/>
            <a:ext cx="2232025" cy="2733675"/>
          </a:xfrm>
          <a:prstGeom prst="rect">
            <a:avLst/>
          </a:prstGeom>
          <a:noFill/>
          <a:ln w="9525">
            <a:noFill/>
            <a:miter lim="800000"/>
            <a:headEnd/>
            <a:tailEnd/>
          </a:ln>
        </p:spPr>
      </p:pic>
      <p:sp>
        <p:nvSpPr>
          <p:cNvPr id="17427" name="Rectangle 50"/>
          <p:cNvSpPr>
            <a:spLocks noChangeArrowheads="1"/>
          </p:cNvSpPr>
          <p:nvPr/>
        </p:nvSpPr>
        <p:spPr bwMode="auto">
          <a:xfrm>
            <a:off x="5508625" y="3284538"/>
            <a:ext cx="1047750" cy="287337"/>
          </a:xfrm>
          <a:prstGeom prst="rect">
            <a:avLst/>
          </a:prstGeom>
          <a:noFill/>
          <a:ln w="9525">
            <a:noFill/>
            <a:miter lim="800000"/>
            <a:headEnd/>
            <a:tailEnd/>
          </a:ln>
        </p:spPr>
        <p:txBody>
          <a:bodyPr wrap="none">
            <a:spAutoFit/>
          </a:bodyPr>
          <a:lstStyle/>
          <a:p>
            <a:pPr>
              <a:lnSpc>
                <a:spcPct val="90000"/>
              </a:lnSpc>
              <a:spcAft>
                <a:spcPts val="400"/>
              </a:spcAft>
              <a:buClr>
                <a:schemeClr val="accent1"/>
              </a:buClr>
            </a:pPr>
            <a:r>
              <a:rPr lang="fr-FR" sz="1400">
                <a:solidFill>
                  <a:srgbClr val="FF0000"/>
                </a:solidFill>
                <a:latin typeface="+mj-lt"/>
              </a:rPr>
              <a:t>3</a:t>
            </a:r>
            <a:r>
              <a:rPr lang="fr-FR" sz="1400" baseline="30000">
                <a:solidFill>
                  <a:srgbClr val="FF0000"/>
                </a:solidFill>
                <a:latin typeface="+mj-lt"/>
              </a:rPr>
              <a:t>ème</a:t>
            </a:r>
            <a:r>
              <a:rPr lang="fr-FR" sz="1400">
                <a:solidFill>
                  <a:srgbClr val="FF0000"/>
                </a:solidFill>
                <a:latin typeface="+mj-lt"/>
              </a:rPr>
              <a:t> édition</a:t>
            </a:r>
          </a:p>
        </p:txBody>
      </p:sp>
      <p:sp>
        <p:nvSpPr>
          <p:cNvPr id="17428" name="Rectangle 51"/>
          <p:cNvSpPr>
            <a:spLocks noChangeArrowheads="1"/>
          </p:cNvSpPr>
          <p:nvPr/>
        </p:nvSpPr>
        <p:spPr bwMode="auto">
          <a:xfrm>
            <a:off x="7524750" y="2752725"/>
            <a:ext cx="1047750" cy="285750"/>
          </a:xfrm>
          <a:prstGeom prst="rect">
            <a:avLst/>
          </a:prstGeom>
          <a:noFill/>
          <a:ln w="9525">
            <a:noFill/>
            <a:miter lim="800000"/>
            <a:headEnd/>
            <a:tailEnd/>
          </a:ln>
        </p:spPr>
        <p:txBody>
          <a:bodyPr wrap="none">
            <a:spAutoFit/>
          </a:bodyPr>
          <a:lstStyle/>
          <a:p>
            <a:pPr>
              <a:lnSpc>
                <a:spcPct val="90000"/>
              </a:lnSpc>
              <a:spcAft>
                <a:spcPts val="400"/>
              </a:spcAft>
              <a:buClr>
                <a:schemeClr val="accent1"/>
              </a:buClr>
            </a:pPr>
            <a:r>
              <a:rPr lang="fr-FR" sz="1400">
                <a:solidFill>
                  <a:srgbClr val="FF0000"/>
                </a:solidFill>
                <a:latin typeface="+mj-lt"/>
              </a:rPr>
              <a:t>4</a:t>
            </a:r>
            <a:r>
              <a:rPr lang="fr-FR" sz="1400" baseline="30000">
                <a:solidFill>
                  <a:srgbClr val="FF0000"/>
                </a:solidFill>
                <a:latin typeface="+mj-lt"/>
              </a:rPr>
              <a:t>ème</a:t>
            </a:r>
            <a:r>
              <a:rPr lang="fr-FR" sz="1400">
                <a:solidFill>
                  <a:srgbClr val="FF0000"/>
                </a:solidFill>
                <a:latin typeface="+mj-lt"/>
              </a:rPr>
              <a:t> édition</a:t>
            </a:r>
          </a:p>
        </p:txBody>
      </p:sp>
      <p:sp>
        <p:nvSpPr>
          <p:cNvPr id="17429" name="Freeform 90"/>
          <p:cNvSpPr>
            <a:spLocks/>
          </p:cNvSpPr>
          <p:nvPr/>
        </p:nvSpPr>
        <p:spPr bwMode="auto">
          <a:xfrm>
            <a:off x="1689100" y="2852738"/>
            <a:ext cx="3819525" cy="885825"/>
          </a:xfrm>
          <a:custGeom>
            <a:avLst/>
            <a:gdLst>
              <a:gd name="T0" fmla="*/ 0 w 7732059"/>
              <a:gd name="T1" fmla="*/ 885627 h 2702859"/>
              <a:gd name="T2" fmla="*/ 1474468 w 7732059"/>
              <a:gd name="T3" fmla="*/ 788693 h 2702859"/>
              <a:gd name="T4" fmla="*/ 2869235 w 7732059"/>
              <a:gd name="T5" fmla="*/ 515514 h 2702859"/>
              <a:gd name="T6" fmla="*/ 3819004 w 7732059"/>
              <a:gd name="T7" fmla="*/ 0 h 27028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2059" h="2702859">
                <a:moveTo>
                  <a:pt x="0" y="2702859"/>
                </a:moveTo>
                <a:cubicBezTo>
                  <a:pt x="1008529" y="2649071"/>
                  <a:pt x="2017059" y="2595283"/>
                  <a:pt x="2985247" y="2407024"/>
                </a:cubicBezTo>
                <a:cubicBezTo>
                  <a:pt x="3953435" y="2218765"/>
                  <a:pt x="5017995" y="1974477"/>
                  <a:pt x="5809130" y="1573306"/>
                </a:cubicBezTo>
                <a:cubicBezTo>
                  <a:pt x="6600265" y="1172135"/>
                  <a:pt x="7166162" y="586067"/>
                  <a:pt x="7732059" y="0"/>
                </a:cubicBezTo>
              </a:path>
            </a:pathLst>
          </a:custGeom>
          <a:noFill/>
          <a:ln w="38100" cap="flat" cmpd="sng" algn="ctr">
            <a:solidFill>
              <a:srgbClr val="35999B"/>
            </a:solidFill>
            <a:prstDash val="dash"/>
            <a:round/>
            <a:headEnd/>
            <a:tailEnd type="arrow" w="med" len="med"/>
          </a:ln>
        </p:spPr>
        <p:txBody>
          <a:bodyPr anchor="ctr"/>
          <a:lstStyle/>
          <a:p>
            <a:endParaRPr lang="fr-FR">
              <a:latin typeface="+mj-lt"/>
            </a:endParaRPr>
          </a:p>
        </p:txBody>
      </p:sp>
      <p:sp>
        <p:nvSpPr>
          <p:cNvPr id="17430" name="Oval 76"/>
          <p:cNvSpPr>
            <a:spLocks noChangeArrowheads="1"/>
          </p:cNvSpPr>
          <p:nvPr/>
        </p:nvSpPr>
        <p:spPr bwMode="auto">
          <a:xfrm>
            <a:off x="763588" y="3294063"/>
            <a:ext cx="1000125" cy="998537"/>
          </a:xfrm>
          <a:prstGeom prst="ellipse">
            <a:avLst/>
          </a:prstGeom>
          <a:solidFill>
            <a:srgbClr val="91F7C2"/>
          </a:solidFill>
          <a:ln w="9525">
            <a:noFill/>
            <a:round/>
            <a:headEnd/>
            <a:tailEnd/>
          </a:ln>
        </p:spPr>
        <p:txBody>
          <a:bodyPr lIns="0" tIns="0" rIns="0" bIns="0" anchor="ctr"/>
          <a:lstStyle/>
          <a:p>
            <a:pPr algn="ctr">
              <a:lnSpc>
                <a:spcPct val="90000"/>
              </a:lnSpc>
              <a:spcAft>
                <a:spcPts val="400"/>
              </a:spcAft>
              <a:buClr>
                <a:schemeClr val="accent1"/>
              </a:buClr>
            </a:pPr>
            <a:endParaRPr lang="fr-FR" sz="1000">
              <a:solidFill>
                <a:schemeClr val="bg1"/>
              </a:solidFill>
              <a:latin typeface="+mj-lt"/>
            </a:endParaRPr>
          </a:p>
        </p:txBody>
      </p:sp>
      <p:sp>
        <p:nvSpPr>
          <p:cNvPr id="17431" name="Oval 74"/>
          <p:cNvSpPr>
            <a:spLocks noChangeArrowheads="1"/>
          </p:cNvSpPr>
          <p:nvPr/>
        </p:nvSpPr>
        <p:spPr bwMode="auto">
          <a:xfrm>
            <a:off x="827088" y="3644900"/>
            <a:ext cx="576262" cy="576263"/>
          </a:xfrm>
          <a:prstGeom prst="ellipse">
            <a:avLst/>
          </a:prstGeom>
          <a:solidFill>
            <a:srgbClr val="35999B"/>
          </a:solidFill>
          <a:ln w="9525">
            <a:noFill/>
            <a:round/>
            <a:headEnd/>
            <a:tailEnd/>
          </a:ln>
        </p:spPr>
        <p:txBody>
          <a:bodyPr lIns="0" tIns="0" rIns="0" bIns="0" anchor="ctr"/>
          <a:lstStyle/>
          <a:p>
            <a:pPr algn="ctr">
              <a:lnSpc>
                <a:spcPct val="90000"/>
              </a:lnSpc>
              <a:spcAft>
                <a:spcPts val="400"/>
              </a:spcAft>
              <a:buClr>
                <a:schemeClr val="accent1"/>
              </a:buClr>
            </a:pPr>
            <a:r>
              <a:rPr lang="fr-FR" sz="1000" i="1">
                <a:solidFill>
                  <a:schemeClr val="bg1"/>
                </a:solidFill>
                <a:latin typeface="+mj-lt"/>
              </a:rPr>
              <a:t>1 bassin</a:t>
            </a:r>
          </a:p>
        </p:txBody>
      </p:sp>
      <p:sp>
        <p:nvSpPr>
          <p:cNvPr id="17432" name="TextBox 15"/>
          <p:cNvSpPr>
            <a:spLocks noGrp="1" noChangeArrowheads="1"/>
          </p:cNvSpPr>
          <p:nvPr>
            <p:custDataLst>
              <p:tags r:id="rId1"/>
            </p:custDataLst>
          </p:nvPr>
        </p:nvSpPr>
        <p:spPr bwMode="auto">
          <a:xfrm>
            <a:off x="539750" y="3405188"/>
            <a:ext cx="1081088" cy="369887"/>
          </a:xfrm>
          <a:prstGeom prst="rect">
            <a:avLst/>
          </a:prstGeom>
          <a:noFill/>
          <a:ln w="9525">
            <a:noFill/>
            <a:miter lim="800000"/>
            <a:headEnd/>
            <a:tailEnd/>
          </a:ln>
        </p:spPr>
        <p:txBody>
          <a:bodyPr lIns="90000" rIns="90000">
            <a:spAutoFit/>
          </a:bodyPr>
          <a:lstStyle/>
          <a:p>
            <a:pPr algn="r">
              <a:lnSpc>
                <a:spcPct val="90000"/>
              </a:lnSpc>
              <a:spcAft>
                <a:spcPts val="400"/>
              </a:spcAft>
              <a:buClr>
                <a:srgbClr val="B10034"/>
              </a:buClr>
            </a:pPr>
            <a:r>
              <a:rPr lang="fr-FR" sz="1000" i="1">
                <a:solidFill>
                  <a:srgbClr val="000000"/>
                </a:solidFill>
                <a:latin typeface="+mj-lt"/>
              </a:rPr>
              <a:t>22 étab. 2</a:t>
            </a:r>
            <a:r>
              <a:rPr lang="fr-FR" sz="1000" i="1" baseline="30000">
                <a:solidFill>
                  <a:srgbClr val="000000"/>
                </a:solidFill>
                <a:latin typeface="+mj-lt"/>
              </a:rPr>
              <a:t>nd</a:t>
            </a:r>
            <a:r>
              <a:rPr lang="fr-FR" sz="1000" i="1">
                <a:solidFill>
                  <a:srgbClr val="000000"/>
                </a:solidFill>
                <a:latin typeface="+mj-lt"/>
              </a:rPr>
              <a:t> degré</a:t>
            </a:r>
          </a:p>
        </p:txBody>
      </p:sp>
      <p:pic>
        <p:nvPicPr>
          <p:cNvPr id="17433" name="Picture 8" descr="http://t3.gstatic.com/images?q=tbn:ANd9GcS9aHPLMfpMmSAKKHAt3CEeUaZp5e7KYg75ZkBTNsmyPkHhP7G4b9fjmVkc"/>
          <p:cNvPicPr>
            <a:picLocks noChangeAspect="1" noChangeArrowheads="1"/>
          </p:cNvPicPr>
          <p:nvPr/>
        </p:nvPicPr>
        <p:blipFill>
          <a:blip r:embed="rId13"/>
          <a:srcRect/>
          <a:stretch>
            <a:fillRect/>
          </a:stretch>
        </p:blipFill>
        <p:spPr bwMode="auto">
          <a:xfrm>
            <a:off x="8532813" y="2420938"/>
            <a:ext cx="673100" cy="503237"/>
          </a:xfrm>
          <a:prstGeom prst="rect">
            <a:avLst/>
          </a:prstGeom>
          <a:noFill/>
          <a:ln w="9525">
            <a:noFill/>
            <a:miter lim="800000"/>
            <a:headEnd/>
            <a:tailEnd/>
          </a:ln>
        </p:spPr>
      </p:pic>
      <p:sp>
        <p:nvSpPr>
          <p:cNvPr id="17434" name="TextBox 15"/>
          <p:cNvSpPr>
            <a:spLocks noGrp="1" noChangeArrowheads="1"/>
          </p:cNvSpPr>
          <p:nvPr>
            <p:custDataLst>
              <p:tags r:id="rId2"/>
            </p:custDataLst>
          </p:nvPr>
        </p:nvSpPr>
        <p:spPr bwMode="auto">
          <a:xfrm>
            <a:off x="4083050" y="1868488"/>
            <a:ext cx="1209675" cy="507831"/>
          </a:xfrm>
          <a:prstGeom prst="rect">
            <a:avLst/>
          </a:prstGeom>
          <a:noFill/>
          <a:ln w="9525">
            <a:noFill/>
            <a:miter lim="800000"/>
            <a:headEnd/>
            <a:tailEnd/>
          </a:ln>
        </p:spPr>
        <p:txBody>
          <a:bodyPr lIns="90000" rIns="90000">
            <a:spAutoFit/>
          </a:bodyPr>
          <a:lstStyle/>
          <a:p>
            <a:pPr>
              <a:lnSpc>
                <a:spcPct val="90000"/>
              </a:lnSpc>
              <a:spcAft>
                <a:spcPts val="400"/>
              </a:spcAft>
              <a:buClr>
                <a:srgbClr val="B10034"/>
              </a:buClr>
            </a:pPr>
            <a:r>
              <a:rPr lang="fr-FR" sz="1000" i="1">
                <a:solidFill>
                  <a:srgbClr val="000000"/>
                </a:solidFill>
                <a:latin typeface="+mj-lt"/>
              </a:rPr>
              <a:t>Montage d’un dossier de financement FSE</a:t>
            </a:r>
          </a:p>
        </p:txBody>
      </p:sp>
      <p:pic>
        <p:nvPicPr>
          <p:cNvPr id="17435" name="Picture 16" descr="http://www.cript.paca.educagri.fr/uploads/pics/logo_union_europeenne_01.jpg"/>
          <p:cNvPicPr>
            <a:picLocks noChangeAspect="1" noChangeArrowheads="1"/>
          </p:cNvPicPr>
          <p:nvPr/>
        </p:nvPicPr>
        <p:blipFill>
          <a:blip r:embed="rId14"/>
          <a:srcRect/>
          <a:stretch>
            <a:fillRect/>
          </a:stretch>
        </p:blipFill>
        <p:spPr bwMode="auto">
          <a:xfrm>
            <a:off x="4610100" y="2349500"/>
            <a:ext cx="538163" cy="358775"/>
          </a:xfrm>
          <a:prstGeom prst="rect">
            <a:avLst/>
          </a:prstGeom>
          <a:noFill/>
          <a:ln w="9525">
            <a:noFill/>
            <a:miter lim="800000"/>
            <a:headEnd/>
            <a:tailEnd/>
          </a:ln>
        </p:spPr>
      </p:pic>
      <p:sp>
        <p:nvSpPr>
          <p:cNvPr id="17436" name="Oval 79"/>
          <p:cNvSpPr>
            <a:spLocks noChangeArrowheads="1"/>
          </p:cNvSpPr>
          <p:nvPr/>
        </p:nvSpPr>
        <p:spPr bwMode="auto">
          <a:xfrm>
            <a:off x="2916238" y="2349500"/>
            <a:ext cx="1439862" cy="1439863"/>
          </a:xfrm>
          <a:prstGeom prst="ellipse">
            <a:avLst/>
          </a:prstGeom>
          <a:solidFill>
            <a:srgbClr val="91F7C2"/>
          </a:solidFill>
          <a:ln w="9525">
            <a:noFill/>
            <a:round/>
            <a:headEnd/>
            <a:tailEnd/>
          </a:ln>
        </p:spPr>
        <p:txBody>
          <a:bodyPr lIns="0" tIns="0" rIns="0" bIns="0" anchor="ctr"/>
          <a:lstStyle/>
          <a:p>
            <a:pPr algn="ctr">
              <a:lnSpc>
                <a:spcPct val="90000"/>
              </a:lnSpc>
              <a:spcAft>
                <a:spcPts val="400"/>
              </a:spcAft>
              <a:buClr>
                <a:schemeClr val="accent1"/>
              </a:buClr>
            </a:pPr>
            <a:endParaRPr lang="fr-FR" sz="1000">
              <a:solidFill>
                <a:schemeClr val="bg1"/>
              </a:solidFill>
              <a:latin typeface="+mj-lt"/>
            </a:endParaRPr>
          </a:p>
        </p:txBody>
      </p:sp>
      <p:sp>
        <p:nvSpPr>
          <p:cNvPr id="17437" name="Oval 75"/>
          <p:cNvSpPr>
            <a:spLocks noChangeArrowheads="1"/>
          </p:cNvSpPr>
          <p:nvPr/>
        </p:nvSpPr>
        <p:spPr bwMode="auto">
          <a:xfrm>
            <a:off x="3059113" y="2960688"/>
            <a:ext cx="757237" cy="755650"/>
          </a:xfrm>
          <a:prstGeom prst="ellipse">
            <a:avLst/>
          </a:prstGeom>
          <a:solidFill>
            <a:srgbClr val="35999B"/>
          </a:solidFill>
          <a:ln w="9525">
            <a:noFill/>
            <a:round/>
            <a:headEnd/>
            <a:tailEnd/>
          </a:ln>
        </p:spPr>
        <p:txBody>
          <a:bodyPr lIns="0" tIns="0" rIns="0" bIns="0" anchor="ctr"/>
          <a:lstStyle/>
          <a:p>
            <a:pPr algn="ctr">
              <a:lnSpc>
                <a:spcPct val="90000"/>
              </a:lnSpc>
              <a:spcAft>
                <a:spcPts val="400"/>
              </a:spcAft>
              <a:buClr>
                <a:schemeClr val="accent1"/>
              </a:buClr>
            </a:pPr>
            <a:r>
              <a:rPr lang="fr-FR" sz="1000">
                <a:solidFill>
                  <a:schemeClr val="bg1"/>
                </a:solidFill>
                <a:latin typeface="+mj-lt"/>
              </a:rPr>
              <a:t>8 bassins</a:t>
            </a:r>
          </a:p>
        </p:txBody>
      </p:sp>
      <p:sp>
        <p:nvSpPr>
          <p:cNvPr id="17438" name="TextBox 15"/>
          <p:cNvSpPr>
            <a:spLocks noGrp="1" noChangeArrowheads="1"/>
          </p:cNvSpPr>
          <p:nvPr>
            <p:custDataLst>
              <p:tags r:id="rId3"/>
            </p:custDataLst>
          </p:nvPr>
        </p:nvSpPr>
        <p:spPr bwMode="auto">
          <a:xfrm>
            <a:off x="2960688" y="2686050"/>
            <a:ext cx="1250950" cy="230188"/>
          </a:xfrm>
          <a:prstGeom prst="rect">
            <a:avLst/>
          </a:prstGeom>
          <a:noFill/>
          <a:ln w="9525">
            <a:noFill/>
            <a:miter lim="800000"/>
            <a:headEnd/>
            <a:tailEnd/>
          </a:ln>
        </p:spPr>
        <p:txBody>
          <a:bodyPr lIns="90000" rIns="90000">
            <a:spAutoFit/>
          </a:bodyPr>
          <a:lstStyle/>
          <a:p>
            <a:pPr algn="r">
              <a:lnSpc>
                <a:spcPct val="90000"/>
              </a:lnSpc>
              <a:spcAft>
                <a:spcPts val="400"/>
              </a:spcAft>
              <a:buClr>
                <a:srgbClr val="B10034"/>
              </a:buClr>
            </a:pPr>
            <a:r>
              <a:rPr lang="fr-FR" sz="1000" i="1">
                <a:solidFill>
                  <a:srgbClr val="000000"/>
                </a:solidFill>
                <a:latin typeface="+mj-lt"/>
              </a:rPr>
              <a:t>200 étab. 2</a:t>
            </a:r>
            <a:r>
              <a:rPr lang="fr-FR" sz="1000" i="1" baseline="30000">
                <a:solidFill>
                  <a:srgbClr val="000000"/>
                </a:solidFill>
                <a:latin typeface="+mj-lt"/>
              </a:rPr>
              <a:t>nd</a:t>
            </a:r>
            <a:r>
              <a:rPr lang="fr-FR" sz="1000" i="1">
                <a:solidFill>
                  <a:srgbClr val="000000"/>
                </a:solidFill>
                <a:latin typeface="+mj-lt"/>
              </a:rPr>
              <a:t> degré</a:t>
            </a:r>
          </a:p>
        </p:txBody>
      </p:sp>
      <p:sp>
        <p:nvSpPr>
          <p:cNvPr id="17439" name="Oval 82"/>
          <p:cNvSpPr>
            <a:spLocks noChangeArrowheads="1"/>
          </p:cNvSpPr>
          <p:nvPr/>
        </p:nvSpPr>
        <p:spPr bwMode="auto">
          <a:xfrm>
            <a:off x="5364163" y="1404938"/>
            <a:ext cx="1655762" cy="1655762"/>
          </a:xfrm>
          <a:prstGeom prst="ellipse">
            <a:avLst/>
          </a:prstGeom>
          <a:solidFill>
            <a:srgbClr val="91F7C2"/>
          </a:solidFill>
          <a:ln w="9525">
            <a:noFill/>
            <a:round/>
            <a:headEnd/>
            <a:tailEnd/>
          </a:ln>
        </p:spPr>
        <p:txBody>
          <a:bodyPr lIns="0" tIns="0" rIns="0" bIns="0" anchor="ctr"/>
          <a:lstStyle/>
          <a:p>
            <a:pPr algn="ctr">
              <a:lnSpc>
                <a:spcPct val="90000"/>
              </a:lnSpc>
              <a:spcAft>
                <a:spcPts val="400"/>
              </a:spcAft>
              <a:buClr>
                <a:schemeClr val="accent1"/>
              </a:buClr>
            </a:pPr>
            <a:endParaRPr lang="fr-FR" sz="1000">
              <a:solidFill>
                <a:schemeClr val="bg1"/>
              </a:solidFill>
              <a:latin typeface="+mj-lt"/>
            </a:endParaRPr>
          </a:p>
        </p:txBody>
      </p:sp>
      <p:sp>
        <p:nvSpPr>
          <p:cNvPr id="17440" name="Oval 83"/>
          <p:cNvSpPr>
            <a:spLocks noChangeArrowheads="1"/>
          </p:cNvSpPr>
          <p:nvPr/>
        </p:nvSpPr>
        <p:spPr bwMode="auto">
          <a:xfrm>
            <a:off x="5507038" y="1763713"/>
            <a:ext cx="1260475" cy="1260475"/>
          </a:xfrm>
          <a:prstGeom prst="ellipse">
            <a:avLst/>
          </a:prstGeom>
          <a:solidFill>
            <a:srgbClr val="35999B"/>
          </a:solidFill>
          <a:ln w="9525">
            <a:noFill/>
            <a:round/>
            <a:headEnd/>
            <a:tailEnd/>
          </a:ln>
        </p:spPr>
        <p:txBody>
          <a:bodyPr lIns="0" tIns="0" rIns="0" bIns="0" anchor="ctr"/>
          <a:lstStyle/>
          <a:p>
            <a:pPr algn="ctr">
              <a:lnSpc>
                <a:spcPct val="90000"/>
              </a:lnSpc>
              <a:spcAft>
                <a:spcPts val="400"/>
              </a:spcAft>
              <a:buClr>
                <a:schemeClr val="accent1"/>
              </a:buClr>
            </a:pPr>
            <a:r>
              <a:rPr lang="fr-FR" sz="1000">
                <a:solidFill>
                  <a:schemeClr val="bg1"/>
                </a:solidFill>
                <a:latin typeface="+mj-lt"/>
              </a:rPr>
              <a:t>24 bassins</a:t>
            </a:r>
          </a:p>
        </p:txBody>
      </p:sp>
      <p:sp>
        <p:nvSpPr>
          <p:cNvPr id="17441" name="TextBox 15"/>
          <p:cNvSpPr>
            <a:spLocks noGrp="1" noChangeArrowheads="1"/>
          </p:cNvSpPr>
          <p:nvPr>
            <p:custDataLst>
              <p:tags r:id="rId4"/>
            </p:custDataLst>
          </p:nvPr>
        </p:nvSpPr>
        <p:spPr bwMode="auto">
          <a:xfrm>
            <a:off x="5651500" y="1524000"/>
            <a:ext cx="1249363" cy="231775"/>
          </a:xfrm>
          <a:prstGeom prst="rect">
            <a:avLst/>
          </a:prstGeom>
          <a:noFill/>
          <a:ln w="9525">
            <a:noFill/>
            <a:miter lim="800000"/>
            <a:headEnd/>
            <a:tailEnd/>
          </a:ln>
        </p:spPr>
        <p:txBody>
          <a:bodyPr lIns="90000" rIns="90000">
            <a:spAutoFit/>
          </a:bodyPr>
          <a:lstStyle/>
          <a:p>
            <a:pPr algn="r">
              <a:lnSpc>
                <a:spcPct val="90000"/>
              </a:lnSpc>
              <a:spcAft>
                <a:spcPts val="400"/>
              </a:spcAft>
              <a:buClr>
                <a:srgbClr val="B10034"/>
              </a:buClr>
            </a:pPr>
            <a:r>
              <a:rPr lang="fr-FR" sz="1000" i="1">
                <a:solidFill>
                  <a:srgbClr val="000000"/>
                </a:solidFill>
                <a:latin typeface="+mj-lt"/>
              </a:rPr>
              <a:t>600 étab. 2</a:t>
            </a:r>
            <a:r>
              <a:rPr lang="fr-FR" sz="1000" i="1" baseline="30000">
                <a:solidFill>
                  <a:srgbClr val="000000"/>
                </a:solidFill>
                <a:latin typeface="+mj-lt"/>
              </a:rPr>
              <a:t>nd</a:t>
            </a:r>
            <a:r>
              <a:rPr lang="fr-FR" sz="1000" i="1">
                <a:solidFill>
                  <a:srgbClr val="000000"/>
                </a:solidFill>
                <a:latin typeface="+mj-lt"/>
              </a:rPr>
              <a:t> degré</a:t>
            </a:r>
          </a:p>
        </p:txBody>
      </p:sp>
      <p:sp>
        <p:nvSpPr>
          <p:cNvPr id="17442" name="Rectangle 69"/>
          <p:cNvSpPr>
            <a:spLocks noChangeArrowheads="1"/>
          </p:cNvSpPr>
          <p:nvPr/>
        </p:nvSpPr>
        <p:spPr bwMode="auto">
          <a:xfrm>
            <a:off x="6545263" y="3098800"/>
            <a:ext cx="1248547" cy="286232"/>
          </a:xfrm>
          <a:prstGeom prst="rect">
            <a:avLst/>
          </a:prstGeom>
          <a:noFill/>
          <a:ln w="9525">
            <a:noFill/>
            <a:miter lim="800000"/>
            <a:headEnd/>
            <a:tailEnd/>
          </a:ln>
        </p:spPr>
        <p:txBody>
          <a:bodyPr wrap="none">
            <a:spAutoFit/>
          </a:bodyPr>
          <a:lstStyle/>
          <a:p>
            <a:pPr>
              <a:lnSpc>
                <a:spcPct val="90000"/>
              </a:lnSpc>
              <a:spcAft>
                <a:spcPts val="400"/>
              </a:spcAft>
              <a:buClr>
                <a:schemeClr val="accent1"/>
              </a:buClr>
            </a:pPr>
            <a:r>
              <a:rPr lang="fr-FR" sz="1400">
                <a:solidFill>
                  <a:srgbClr val="FF0000"/>
                </a:solidFill>
                <a:latin typeface="+mj-lt"/>
              </a:rPr>
              <a:t>Généralisation</a:t>
            </a:r>
          </a:p>
        </p:txBody>
      </p:sp>
      <p:sp>
        <p:nvSpPr>
          <p:cNvPr id="17443" name="TextBox 98"/>
          <p:cNvSpPr txBox="1">
            <a:spLocks noChangeArrowheads="1"/>
          </p:cNvSpPr>
          <p:nvPr/>
        </p:nvSpPr>
        <p:spPr bwMode="auto">
          <a:xfrm>
            <a:off x="107950" y="6364288"/>
            <a:ext cx="1079500" cy="396875"/>
          </a:xfrm>
          <a:prstGeom prst="rect">
            <a:avLst/>
          </a:prstGeom>
          <a:noFill/>
          <a:ln w="9525">
            <a:noFill/>
            <a:miter lim="800000"/>
            <a:headEnd/>
            <a:tailEnd/>
          </a:ln>
        </p:spPr>
        <p:txBody>
          <a:bodyPr lIns="90000" rIns="90000">
            <a:spAutoFit/>
          </a:bodyPr>
          <a:lstStyle/>
          <a:p>
            <a:pPr algn="ctr">
              <a:lnSpc>
                <a:spcPct val="90000"/>
              </a:lnSpc>
              <a:spcAft>
                <a:spcPts val="400"/>
              </a:spcAft>
              <a:buClr>
                <a:schemeClr val="accent1"/>
              </a:buClr>
            </a:pPr>
            <a:r>
              <a:rPr lang="fr-FR" sz="1100" b="1" i="1">
                <a:latin typeface="+mj-lt"/>
              </a:rPr>
              <a:t>Décembre – Février 2013</a:t>
            </a:r>
          </a:p>
        </p:txBody>
      </p:sp>
      <p:sp>
        <p:nvSpPr>
          <p:cNvPr id="17444" name="TextBox 99"/>
          <p:cNvSpPr txBox="1">
            <a:spLocks noChangeArrowheads="1"/>
          </p:cNvSpPr>
          <p:nvPr/>
        </p:nvSpPr>
        <p:spPr bwMode="auto">
          <a:xfrm>
            <a:off x="1277938" y="6438900"/>
            <a:ext cx="1763712" cy="247650"/>
          </a:xfrm>
          <a:prstGeom prst="rect">
            <a:avLst/>
          </a:prstGeom>
          <a:noFill/>
          <a:ln w="9525">
            <a:noFill/>
            <a:miter lim="800000"/>
            <a:headEnd/>
            <a:tailEnd/>
          </a:ln>
        </p:spPr>
        <p:txBody>
          <a:bodyPr lIns="90000" rIns="90000">
            <a:spAutoFit/>
          </a:bodyPr>
          <a:lstStyle/>
          <a:p>
            <a:pPr algn="ctr">
              <a:lnSpc>
                <a:spcPct val="90000"/>
              </a:lnSpc>
              <a:spcAft>
                <a:spcPts val="400"/>
              </a:spcAft>
              <a:buClr>
                <a:schemeClr val="accent1"/>
              </a:buClr>
            </a:pPr>
            <a:r>
              <a:rPr lang="fr-FR" sz="1100" b="1" i="1">
                <a:latin typeface="+mj-lt"/>
              </a:rPr>
              <a:t>Avril – Juin 2013</a:t>
            </a:r>
          </a:p>
        </p:txBody>
      </p:sp>
      <p:sp>
        <p:nvSpPr>
          <p:cNvPr id="17445" name="TextBox 100"/>
          <p:cNvSpPr txBox="1">
            <a:spLocks noChangeArrowheads="1"/>
          </p:cNvSpPr>
          <p:nvPr/>
        </p:nvSpPr>
        <p:spPr bwMode="auto">
          <a:xfrm>
            <a:off x="3132138" y="6440488"/>
            <a:ext cx="2160587" cy="244475"/>
          </a:xfrm>
          <a:prstGeom prst="rect">
            <a:avLst/>
          </a:prstGeom>
          <a:noFill/>
          <a:ln w="9525">
            <a:noFill/>
            <a:miter lim="800000"/>
            <a:headEnd/>
            <a:tailEnd/>
          </a:ln>
        </p:spPr>
        <p:txBody>
          <a:bodyPr lIns="90000" rIns="90000">
            <a:spAutoFit/>
          </a:bodyPr>
          <a:lstStyle/>
          <a:p>
            <a:pPr algn="ctr">
              <a:lnSpc>
                <a:spcPct val="90000"/>
              </a:lnSpc>
              <a:spcAft>
                <a:spcPts val="400"/>
              </a:spcAft>
              <a:buClr>
                <a:schemeClr val="accent1"/>
              </a:buClr>
            </a:pPr>
            <a:r>
              <a:rPr lang="fr-FR" sz="1100" b="1" i="1">
                <a:latin typeface="+mj-lt"/>
              </a:rPr>
              <a:t>Septembre 2013 – Avril 2014	</a:t>
            </a:r>
          </a:p>
        </p:txBody>
      </p:sp>
      <p:sp>
        <p:nvSpPr>
          <p:cNvPr id="17446" name="TextBox 101"/>
          <p:cNvSpPr txBox="1">
            <a:spLocks noChangeArrowheads="1"/>
          </p:cNvSpPr>
          <p:nvPr/>
        </p:nvSpPr>
        <p:spPr bwMode="auto">
          <a:xfrm>
            <a:off x="6365875" y="6438900"/>
            <a:ext cx="1763713" cy="247650"/>
          </a:xfrm>
          <a:prstGeom prst="rect">
            <a:avLst/>
          </a:prstGeom>
          <a:noFill/>
          <a:ln w="9525">
            <a:noFill/>
            <a:miter lim="800000"/>
            <a:headEnd/>
            <a:tailEnd/>
          </a:ln>
        </p:spPr>
        <p:txBody>
          <a:bodyPr lIns="90000" rIns="90000">
            <a:spAutoFit/>
          </a:bodyPr>
          <a:lstStyle/>
          <a:p>
            <a:pPr algn="ctr">
              <a:lnSpc>
                <a:spcPct val="90000"/>
              </a:lnSpc>
              <a:spcAft>
                <a:spcPts val="400"/>
              </a:spcAft>
              <a:buClr>
                <a:schemeClr val="accent1"/>
              </a:buClr>
            </a:pPr>
            <a:r>
              <a:rPr lang="fr-FR" sz="1100" b="1" i="1">
                <a:latin typeface="+mj-lt"/>
              </a:rPr>
              <a:t>2015, 2016, …… 2020</a:t>
            </a:r>
          </a:p>
        </p:txBody>
      </p:sp>
      <p:sp>
        <p:nvSpPr>
          <p:cNvPr id="17447" name="Rectangle 74"/>
          <p:cNvSpPr>
            <a:spLocks noChangeArrowheads="1"/>
          </p:cNvSpPr>
          <p:nvPr/>
        </p:nvSpPr>
        <p:spPr bwMode="auto">
          <a:xfrm>
            <a:off x="1636713" y="4005263"/>
            <a:ext cx="1422400" cy="479425"/>
          </a:xfrm>
          <a:prstGeom prst="rect">
            <a:avLst/>
          </a:prstGeom>
          <a:noFill/>
          <a:ln w="9525">
            <a:noFill/>
            <a:miter lim="800000"/>
            <a:headEnd/>
            <a:tailEnd/>
          </a:ln>
        </p:spPr>
        <p:txBody>
          <a:bodyPr>
            <a:spAutoFit/>
          </a:bodyPr>
          <a:lstStyle/>
          <a:p>
            <a:pPr>
              <a:lnSpc>
                <a:spcPct val="90000"/>
              </a:lnSpc>
              <a:spcAft>
                <a:spcPts val="400"/>
              </a:spcAft>
              <a:buClr>
                <a:schemeClr val="accent1"/>
              </a:buClr>
            </a:pPr>
            <a:r>
              <a:rPr lang="fr-FR" sz="1400">
                <a:solidFill>
                  <a:srgbClr val="FF0000"/>
                </a:solidFill>
                <a:latin typeface="+mj-lt"/>
              </a:rPr>
              <a:t>Capitalisation et essaimage</a:t>
            </a:r>
          </a:p>
        </p:txBody>
      </p:sp>
      <p:sp>
        <p:nvSpPr>
          <p:cNvPr id="17448" name="Rectangle 76"/>
          <p:cNvSpPr>
            <a:spLocks noChangeArrowheads="1"/>
          </p:cNvSpPr>
          <p:nvPr/>
        </p:nvSpPr>
        <p:spPr bwMode="auto">
          <a:xfrm>
            <a:off x="80963" y="5351463"/>
            <a:ext cx="992187" cy="285750"/>
          </a:xfrm>
          <a:prstGeom prst="rect">
            <a:avLst/>
          </a:prstGeom>
          <a:noFill/>
          <a:ln w="9525">
            <a:noFill/>
            <a:miter lim="800000"/>
            <a:headEnd/>
            <a:tailEnd/>
          </a:ln>
        </p:spPr>
        <p:txBody>
          <a:bodyPr wrap="none">
            <a:spAutoFit/>
          </a:bodyPr>
          <a:lstStyle/>
          <a:p>
            <a:pPr>
              <a:lnSpc>
                <a:spcPct val="90000"/>
              </a:lnSpc>
              <a:spcAft>
                <a:spcPts val="400"/>
              </a:spcAft>
              <a:buClr>
                <a:schemeClr val="accent1"/>
              </a:buClr>
            </a:pPr>
            <a:r>
              <a:rPr lang="fr-FR" sz="1400">
                <a:solidFill>
                  <a:srgbClr val="FF0000"/>
                </a:solidFill>
                <a:latin typeface="+mj-lt"/>
              </a:rPr>
              <a:t>1</a:t>
            </a:r>
            <a:r>
              <a:rPr lang="fr-FR" sz="1400" baseline="30000">
                <a:solidFill>
                  <a:srgbClr val="FF0000"/>
                </a:solidFill>
                <a:latin typeface="+mj-lt"/>
              </a:rPr>
              <a:t>ère</a:t>
            </a:r>
            <a:r>
              <a:rPr lang="fr-FR" sz="1400">
                <a:solidFill>
                  <a:srgbClr val="FF0000"/>
                </a:solidFill>
                <a:latin typeface="+mj-lt"/>
              </a:rPr>
              <a:t> édition</a:t>
            </a:r>
          </a:p>
        </p:txBody>
      </p:sp>
      <p:pic>
        <p:nvPicPr>
          <p:cNvPr id="17449" name="Picture 4" descr="http://etu.univ-lyon2.fr/medias/photo/img_1332833399063.jpg"/>
          <p:cNvPicPr>
            <a:picLocks noChangeAspect="1" noChangeArrowheads="1"/>
          </p:cNvPicPr>
          <p:nvPr/>
        </p:nvPicPr>
        <p:blipFill>
          <a:blip r:embed="rId11"/>
          <a:srcRect/>
          <a:stretch>
            <a:fillRect/>
          </a:stretch>
        </p:blipFill>
        <p:spPr bwMode="auto">
          <a:xfrm>
            <a:off x="5087938" y="3248025"/>
            <a:ext cx="266700" cy="268288"/>
          </a:xfrm>
          <a:prstGeom prst="rect">
            <a:avLst/>
          </a:prstGeom>
          <a:noFill/>
          <a:ln w="9525">
            <a:noFill/>
            <a:miter lim="800000"/>
            <a:headEnd/>
            <a:tailEnd/>
          </a:ln>
        </p:spPr>
      </p:pic>
      <p:sp>
        <p:nvSpPr>
          <p:cNvPr id="17450" name="Rectangle 78"/>
          <p:cNvSpPr>
            <a:spLocks noChangeArrowheads="1"/>
          </p:cNvSpPr>
          <p:nvPr/>
        </p:nvSpPr>
        <p:spPr bwMode="auto">
          <a:xfrm>
            <a:off x="3236913" y="4733925"/>
            <a:ext cx="1789112" cy="377825"/>
          </a:xfrm>
          <a:prstGeom prst="rect">
            <a:avLst/>
          </a:prstGeom>
          <a:noFill/>
          <a:ln w="9525">
            <a:noFill/>
            <a:miter lim="800000"/>
            <a:headEnd/>
            <a:tailEnd/>
          </a:ln>
        </p:spPr>
        <p:txBody>
          <a:bodyPr lIns="36000" tIns="36000" rIns="36000" bIns="36000">
            <a:spAutoFit/>
          </a:bodyPr>
          <a:lstStyle/>
          <a:p>
            <a:pPr>
              <a:lnSpc>
                <a:spcPct val="90000"/>
              </a:lnSpc>
              <a:spcAft>
                <a:spcPts val="400"/>
              </a:spcAft>
              <a:buClr>
                <a:srgbClr val="B10034"/>
              </a:buClr>
            </a:pPr>
            <a:r>
              <a:rPr lang="fr-FR" sz="1100">
                <a:solidFill>
                  <a:srgbClr val="000000"/>
                </a:solidFill>
                <a:latin typeface="+mj-lt"/>
              </a:rPr>
              <a:t>Création d’un site internet dédié</a:t>
            </a:r>
          </a:p>
        </p:txBody>
      </p:sp>
      <p:sp>
        <p:nvSpPr>
          <p:cNvPr id="17451" name="Rectangle 79"/>
          <p:cNvSpPr>
            <a:spLocks noChangeArrowheads="1"/>
          </p:cNvSpPr>
          <p:nvPr/>
        </p:nvSpPr>
        <p:spPr bwMode="auto">
          <a:xfrm>
            <a:off x="3252788" y="4149725"/>
            <a:ext cx="1789112" cy="528638"/>
          </a:xfrm>
          <a:prstGeom prst="rect">
            <a:avLst/>
          </a:prstGeom>
          <a:noFill/>
          <a:ln w="9525">
            <a:noFill/>
            <a:miter lim="800000"/>
            <a:headEnd/>
            <a:tailEnd/>
          </a:ln>
        </p:spPr>
        <p:txBody>
          <a:bodyPr lIns="36000" tIns="36000" rIns="36000" bIns="36000">
            <a:spAutoFit/>
          </a:bodyPr>
          <a:lstStyle/>
          <a:p>
            <a:pPr>
              <a:lnSpc>
                <a:spcPct val="90000"/>
              </a:lnSpc>
              <a:spcAft>
                <a:spcPts val="400"/>
              </a:spcAft>
              <a:buClr>
                <a:srgbClr val="B10034"/>
              </a:buClr>
            </a:pPr>
            <a:r>
              <a:rPr lang="fr-FR" sz="1100">
                <a:solidFill>
                  <a:srgbClr val="000000"/>
                </a:solidFill>
                <a:latin typeface="+mj-lt"/>
              </a:rPr>
              <a:t>Mise en place de nombreuses actions par les bassins organisateurs </a:t>
            </a:r>
          </a:p>
        </p:txBody>
      </p:sp>
      <p:sp>
        <p:nvSpPr>
          <p:cNvPr id="17452" name="TextBox 15"/>
          <p:cNvSpPr>
            <a:spLocks noGrp="1" noChangeArrowheads="1"/>
          </p:cNvSpPr>
          <p:nvPr>
            <p:custDataLst>
              <p:tags r:id="rId5"/>
            </p:custDataLst>
          </p:nvPr>
        </p:nvSpPr>
        <p:spPr bwMode="auto">
          <a:xfrm>
            <a:off x="5724525" y="1125538"/>
            <a:ext cx="1871663" cy="230187"/>
          </a:xfrm>
          <a:prstGeom prst="rect">
            <a:avLst/>
          </a:prstGeom>
          <a:noFill/>
          <a:ln w="9525">
            <a:noFill/>
            <a:miter lim="800000"/>
            <a:headEnd/>
            <a:tailEnd/>
          </a:ln>
        </p:spPr>
        <p:txBody>
          <a:bodyPr lIns="90000" rIns="90000">
            <a:spAutoFit/>
          </a:bodyPr>
          <a:lstStyle/>
          <a:p>
            <a:pPr algn="r">
              <a:lnSpc>
                <a:spcPct val="90000"/>
              </a:lnSpc>
              <a:spcAft>
                <a:spcPts val="400"/>
              </a:spcAft>
              <a:buClr>
                <a:srgbClr val="B10034"/>
              </a:buClr>
            </a:pPr>
            <a:r>
              <a:rPr lang="fr-FR" sz="1000" i="1">
                <a:solidFill>
                  <a:srgbClr val="000000"/>
                </a:solidFill>
                <a:latin typeface="+mj-lt"/>
              </a:rPr>
              <a:t>Implication du premier degré</a:t>
            </a:r>
          </a:p>
        </p:txBody>
      </p:sp>
      <p:sp>
        <p:nvSpPr>
          <p:cNvPr id="17453" name="Espace réservé du numéro de diapositive 7"/>
          <p:cNvSpPr>
            <a:spLocks noGrp="1"/>
          </p:cNvSpPr>
          <p:nvPr>
            <p:ph type="sldNum" sz="quarter" idx="12"/>
          </p:nvPr>
        </p:nvSpPr>
        <p:spPr bwMode="auto">
          <a:noFill/>
          <a:ln>
            <a:miter lim="800000"/>
            <a:headEnd/>
            <a:tailEnd/>
          </a:ln>
        </p:spPr>
        <p:txBody>
          <a:bodyPr/>
          <a:lstStyle/>
          <a:p>
            <a:fld id="{02E15DBE-2480-439C-A8C0-C3487046C9B8}" type="slidenum">
              <a:rPr lang="fr-FR" smtClean="0">
                <a:latin typeface="+mj-lt"/>
                <a:ea typeface="ＭＳ Ｐゴシック"/>
                <a:cs typeface="ＭＳ Ｐゴシック"/>
              </a:rPr>
              <a:pPr/>
              <a:t>8</a:t>
            </a:fld>
            <a:endParaRPr lang="fr-FR" smtClean="0">
              <a:latin typeface="+mj-lt"/>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14313" y="214313"/>
            <a:ext cx="8715375" cy="642937"/>
          </a:xfrm>
          <a:prstGeom prst="rect">
            <a:avLst/>
          </a:prstGeom>
          <a:solidFill>
            <a:srgbClr val="EAEAEA"/>
          </a:solidFill>
          <a:ln>
            <a:solidFill>
              <a:srgbClr val="EAEA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solidFill>
                <a:srgbClr val="CC0066"/>
              </a:solidFill>
              <a:latin typeface="+mj-lt"/>
              <a:ea typeface="ＭＳ Ｐゴシック" pitchFamily="4" charset="-128"/>
            </a:endParaRPr>
          </a:p>
        </p:txBody>
      </p:sp>
      <p:sp>
        <p:nvSpPr>
          <p:cNvPr id="19458" name="Titre 1"/>
          <p:cNvSpPr>
            <a:spLocks noGrp="1"/>
          </p:cNvSpPr>
          <p:nvPr>
            <p:ph type="ctrTitle"/>
          </p:nvPr>
        </p:nvSpPr>
        <p:spPr>
          <a:xfrm>
            <a:off x="229254" y="224989"/>
            <a:ext cx="8820150" cy="674688"/>
          </a:xfrm>
        </p:spPr>
        <p:txBody>
          <a:bodyPr/>
          <a:lstStyle/>
          <a:p>
            <a:pPr algn="l"/>
            <a:r>
              <a:rPr lang="fr-FR" sz="2000" b="1" dirty="0" smtClean="0">
                <a:solidFill>
                  <a:srgbClr val="604A7B"/>
                </a:solidFill>
                <a:ea typeface="ＭＳ Ｐゴシック"/>
                <a:cs typeface="ＭＳ Ｐゴシック"/>
              </a:rPr>
              <a:t>La semaine de la persévérance donne un cadre innovant et positif pour sensibiliser les acteurs de l’éducation nationale à l’importance de la persévérance</a:t>
            </a:r>
          </a:p>
        </p:txBody>
      </p:sp>
      <p:sp>
        <p:nvSpPr>
          <p:cNvPr id="6" name="Forme en L 5"/>
          <p:cNvSpPr/>
          <p:nvPr/>
        </p:nvSpPr>
        <p:spPr bwMode="auto">
          <a:xfrm rot="5400000">
            <a:off x="352426" y="76200"/>
            <a:ext cx="366712" cy="642937"/>
          </a:xfrm>
          <a:prstGeom prst="corner">
            <a:avLst>
              <a:gd name="adj1" fmla="val 16359"/>
              <a:gd name="adj2" fmla="val 16633"/>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ltLang="fr-FR" sz="1800">
              <a:solidFill>
                <a:srgbClr val="FFFFFF"/>
              </a:solidFill>
              <a:latin typeface="+mj-lt"/>
              <a:ea typeface="ＭＳ Ｐゴシック" pitchFamily="4" charset="-128"/>
            </a:endParaRPr>
          </a:p>
        </p:txBody>
      </p:sp>
      <p:sp>
        <p:nvSpPr>
          <p:cNvPr id="19460" name="Espace réservé du numéro de diapositive 7"/>
          <p:cNvSpPr>
            <a:spLocks noGrp="1"/>
          </p:cNvSpPr>
          <p:nvPr>
            <p:ph type="sldNum" sz="quarter" idx="12"/>
          </p:nvPr>
        </p:nvSpPr>
        <p:spPr bwMode="auto">
          <a:noFill/>
          <a:ln>
            <a:miter lim="800000"/>
            <a:headEnd/>
            <a:tailEnd/>
          </a:ln>
        </p:spPr>
        <p:txBody>
          <a:bodyPr/>
          <a:lstStyle/>
          <a:p>
            <a:fld id="{0D7BDAC7-03B9-45EF-BDA7-891766F09883}" type="slidenum">
              <a:rPr lang="fr-FR" smtClean="0">
                <a:latin typeface="+mj-lt"/>
                <a:ea typeface="ＭＳ Ｐゴシック"/>
                <a:cs typeface="ＭＳ Ｐゴシック"/>
              </a:rPr>
              <a:pPr/>
              <a:t>9</a:t>
            </a:fld>
            <a:endParaRPr lang="fr-FR" smtClean="0">
              <a:latin typeface="+mj-lt"/>
              <a:ea typeface="ＭＳ Ｐゴシック"/>
              <a:cs typeface="ＭＳ Ｐゴシック"/>
            </a:endParaRPr>
          </a:p>
        </p:txBody>
      </p:sp>
      <p:sp>
        <p:nvSpPr>
          <p:cNvPr id="19461" name="Rectangle 4"/>
          <p:cNvSpPr>
            <a:spLocks noChangeArrowheads="1"/>
          </p:cNvSpPr>
          <p:nvPr/>
        </p:nvSpPr>
        <p:spPr bwMode="auto">
          <a:xfrm>
            <a:off x="214313" y="1796465"/>
            <a:ext cx="8715375" cy="3432735"/>
          </a:xfrm>
          <a:prstGeom prst="rect">
            <a:avLst/>
          </a:prstGeom>
          <a:noFill/>
          <a:ln w="9525">
            <a:noFill/>
            <a:miter lim="800000"/>
            <a:headEnd/>
            <a:tailEnd/>
          </a:ln>
        </p:spPr>
        <p:txBody>
          <a:bodyPr>
            <a:spAutoFit/>
          </a:bodyPr>
          <a:lstStyle/>
          <a:p>
            <a:endParaRPr lang="fr-FR" sz="2000" b="1" dirty="0" smtClean="0">
              <a:solidFill>
                <a:srgbClr val="604A7B"/>
              </a:solidFill>
              <a:latin typeface="+mj-lt"/>
            </a:endParaRPr>
          </a:p>
          <a:p>
            <a:r>
              <a:rPr lang="fr-FR" sz="2000" b="1" dirty="0" smtClean="0">
                <a:latin typeface="+mj-lt"/>
              </a:rPr>
              <a:t>La semaine de la persévérance scolaire s’appuie sur les trois principes suivants :</a:t>
            </a:r>
          </a:p>
          <a:p>
            <a:endParaRPr lang="fr-FR" sz="2000" b="1" dirty="0">
              <a:latin typeface="+mj-lt"/>
            </a:endParaRPr>
          </a:p>
          <a:p>
            <a:endParaRPr lang="fr-FR" sz="2000" b="1" dirty="0">
              <a:latin typeface="+mj-lt"/>
            </a:endParaRPr>
          </a:p>
          <a:p>
            <a:pPr marL="342900" indent="-342900">
              <a:buClr>
                <a:srgbClr val="927CB0"/>
              </a:buClr>
              <a:buFont typeface="Arial" panose="020B0604020202020204" pitchFamily="34" charset="0"/>
              <a:buChar char="•"/>
            </a:pPr>
            <a:r>
              <a:rPr lang="fr-FR" sz="2000" dirty="0" smtClean="0">
                <a:latin typeface="+mj-lt"/>
              </a:rPr>
              <a:t>La </a:t>
            </a:r>
            <a:r>
              <a:rPr lang="fr-FR" sz="2000" dirty="0">
                <a:latin typeface="+mj-lt"/>
              </a:rPr>
              <a:t>prévention-action</a:t>
            </a:r>
          </a:p>
          <a:p>
            <a:pPr marL="342900" indent="-342900">
              <a:buClr>
                <a:srgbClr val="927CB0"/>
              </a:buClr>
              <a:buFont typeface="Arial" panose="020B0604020202020204" pitchFamily="34" charset="0"/>
              <a:buChar char="•"/>
            </a:pPr>
            <a:endParaRPr lang="fr-FR" sz="2000" dirty="0" smtClean="0">
              <a:latin typeface="+mj-lt"/>
            </a:endParaRPr>
          </a:p>
          <a:p>
            <a:pPr marL="342900" indent="-342900">
              <a:buClr>
                <a:srgbClr val="927CB0"/>
              </a:buClr>
              <a:buFont typeface="Arial" panose="020B0604020202020204" pitchFamily="34" charset="0"/>
              <a:buChar char="•"/>
            </a:pPr>
            <a:endParaRPr lang="fr-FR" sz="2000" dirty="0">
              <a:latin typeface="+mj-lt"/>
            </a:endParaRPr>
          </a:p>
          <a:p>
            <a:pPr marL="342900" indent="-342900">
              <a:buClr>
                <a:srgbClr val="927CB0"/>
              </a:buClr>
              <a:buFont typeface="Arial" panose="020B0604020202020204" pitchFamily="34" charset="0"/>
              <a:buChar char="•"/>
            </a:pPr>
            <a:r>
              <a:rPr lang="fr-FR" sz="2000" dirty="0">
                <a:latin typeface="+mj-lt"/>
              </a:rPr>
              <a:t>L’innovation pédagogique en ligne avec les réformes ministérielles</a:t>
            </a:r>
          </a:p>
          <a:p>
            <a:pPr marL="268288" lvl="1" indent="-174625">
              <a:lnSpc>
                <a:spcPct val="90000"/>
              </a:lnSpc>
              <a:spcAft>
                <a:spcPts val="400"/>
              </a:spcAft>
              <a:buClr>
                <a:srgbClr val="927CB0"/>
              </a:buClr>
              <a:buFont typeface="Arial" charset="0"/>
              <a:buChar char="•"/>
            </a:pPr>
            <a:endParaRPr lang="fr-FR" sz="1800" dirty="0" smtClean="0">
              <a:latin typeface="+mj-lt"/>
            </a:endParaRPr>
          </a:p>
          <a:p>
            <a:pPr marL="268288" lvl="1" indent="-174625">
              <a:lnSpc>
                <a:spcPct val="90000"/>
              </a:lnSpc>
              <a:spcAft>
                <a:spcPts val="400"/>
              </a:spcAft>
              <a:buClr>
                <a:srgbClr val="927CB0"/>
              </a:buClr>
              <a:buFont typeface="Arial" charset="0"/>
              <a:buChar char="•"/>
            </a:pPr>
            <a:endParaRPr lang="fr-FR" sz="1800" dirty="0" smtClean="0">
              <a:latin typeface="+mj-lt"/>
            </a:endParaRPr>
          </a:p>
          <a:p>
            <a:pPr marL="342900" indent="-342900">
              <a:lnSpc>
                <a:spcPct val="90000"/>
              </a:lnSpc>
              <a:buClr>
                <a:srgbClr val="927CB0"/>
              </a:buClr>
              <a:buFont typeface="Arial" panose="020B0604020202020204" pitchFamily="34" charset="0"/>
              <a:buChar char="•"/>
            </a:pPr>
            <a:r>
              <a:rPr lang="fr-FR" sz="2000" dirty="0">
                <a:latin typeface="+mj-lt"/>
              </a:rPr>
              <a:t>La démarche coopérative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ULLETS"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2.xml><?xml version="1.0" encoding="utf-8"?>
<p:tagLst xmlns:a="http://schemas.openxmlformats.org/drawingml/2006/main" xmlns:r="http://schemas.openxmlformats.org/officeDocument/2006/relationships" xmlns:p="http://schemas.openxmlformats.org/presentationml/2006/main">
  <p:tag name="BULLETS" val="true"/>
</p:tagLst>
</file>

<file path=ppt/tags/tag3.xml><?xml version="1.0" encoding="utf-8"?>
<p:tagLst xmlns:a="http://schemas.openxmlformats.org/drawingml/2006/main" xmlns:r="http://schemas.openxmlformats.org/officeDocument/2006/relationships" xmlns:p="http://schemas.openxmlformats.org/presentationml/2006/main">
  <p:tag name="BULLETS" val="true"/>
</p:tagLst>
</file>

<file path=ppt/tags/tag4.xml><?xml version="1.0" encoding="utf-8"?>
<p:tagLst xmlns:a="http://schemas.openxmlformats.org/drawingml/2006/main" xmlns:r="http://schemas.openxmlformats.org/officeDocument/2006/relationships" xmlns:p="http://schemas.openxmlformats.org/presentationml/2006/main">
  <p:tag name="BULLETS" val="true"/>
</p:tagLst>
</file>

<file path=ppt/tags/tag5.xml><?xml version="1.0" encoding="utf-8"?>
<p:tagLst xmlns:a="http://schemas.openxmlformats.org/drawingml/2006/main" xmlns:r="http://schemas.openxmlformats.org/officeDocument/2006/relationships" xmlns:p="http://schemas.openxmlformats.org/presentationml/2006/main">
  <p:tag name="BULLETS" val="tr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piM0NeiwkqUWwkfVDZ7Ew"/>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pFill/>
        <a:ln w="9525">
          <a:solidFill>
            <a:srgbClr val="FFFFFF"/>
          </a:solidFill>
          <a:miter lim="800000"/>
          <a:headEnd/>
          <a:tailEnd/>
        </a:ln>
      </a:spPr>
      <a:bodyPr wrap="none" anchor="ctr"/>
      <a:lstStyle>
        <a:defPPr algn="ctr">
          <a:defRPr sz="900" smtClean="0">
            <a:solidFill>
              <a:srgbClr val="FFFFFF"/>
            </a:solidFill>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6436</TotalTime>
  <Words>2050</Words>
  <Application>Microsoft Macintosh PowerPoint</Application>
  <PresentationFormat>Affichage à l'écran (4:3)</PresentationFormat>
  <Paragraphs>262</Paragraphs>
  <Slides>21</Slides>
  <Notes>6</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Présentation de la semaine de la persévérance scolaire  </vt:lpstr>
      <vt:lpstr>Sommaire</vt:lpstr>
      <vt:lpstr>La semaine de la persévérance scolaire en quelques mots</vt:lpstr>
      <vt:lpstr>La ministre de l’éducation nationale porte le plan « tous mobilisés contre le décrochage scolaire »</vt:lpstr>
      <vt:lpstr>Le recteur de l’académie de Versailles soutient cette initiative depuis bientôt 3 ans </vt:lpstr>
      <vt:lpstr>La circulaire de rentrée scolaire 2014 met en avant l’importance de la prévention du décrochage scolaire</vt:lpstr>
      <vt:lpstr>Les 25 propositions du CNIRE mettent en avant une école innovante et bienveillante</vt:lpstr>
      <vt:lpstr>Diapositive 8</vt:lpstr>
      <vt:lpstr>La semaine de la persévérance donne un cadre innovant et positif pour sensibiliser les acteurs de l’éducation nationale à l’importance de la persévérance</vt:lpstr>
      <vt:lpstr>La semaine de la persévérance scolaire répond à de nombreux besoins des élèves et de leurs parents, des enseignants, et des partenaires de l’éducation nationale</vt:lpstr>
      <vt:lpstr>La troisième édition de la semaine de la persévérance scolaire doit traiter particulièrement 4 enjeux clés</vt:lpstr>
      <vt:lpstr>Sommaire</vt:lpstr>
      <vt:lpstr>La semaine de la persévérance aura lieu sur une semaine dédiée </vt:lpstr>
      <vt:lpstr>Les initiatives du terrain, dans les bassins et les établissements, sont au cœur de l’organisation du projet</vt:lpstr>
      <vt:lpstr>La mobilisation des partenaires locaux est un gage de réussite du projet</vt:lpstr>
      <vt:lpstr>La mobilisation des media locaux est un gage de rayonnement du projet et de participation des acteurs locaux</vt:lpstr>
      <vt:lpstr>Sommaire</vt:lpstr>
      <vt:lpstr>Diapositive 18</vt:lpstr>
      <vt:lpstr>Diapositive 19</vt:lpstr>
      <vt:lpstr>lachepaslecole.ac-versailles.fr : un site internet ressource pour les équipes pédagogiques sur la persévérance scolaire (1/3)</vt:lpstr>
      <vt:lpstr>Les fiches actions donnent des idées d’actions à organiser et présentent comment les réaliser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dc:creator>
  <cp:lastModifiedBy>ia95</cp:lastModifiedBy>
  <cp:revision>611</cp:revision>
  <cp:lastPrinted>2013-04-11T20:07:11Z</cp:lastPrinted>
  <dcterms:created xsi:type="dcterms:W3CDTF">2014-07-06T11:34:14Z</dcterms:created>
  <dcterms:modified xsi:type="dcterms:W3CDTF">2014-12-08T14:54:29Z</dcterms:modified>
</cp:coreProperties>
</file>