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04" r:id="rId3"/>
    <p:sldId id="313" r:id="rId4"/>
    <p:sldId id="298" r:id="rId5"/>
    <p:sldId id="306" r:id="rId6"/>
    <p:sldId id="305" r:id="rId7"/>
    <p:sldId id="265" r:id="rId8"/>
    <p:sldId id="267" r:id="rId9"/>
    <p:sldId id="272" r:id="rId10"/>
    <p:sldId id="270" r:id="rId11"/>
    <p:sldId id="271" r:id="rId12"/>
    <p:sldId id="308" r:id="rId13"/>
    <p:sldId id="310" r:id="rId14"/>
    <p:sldId id="314" r:id="rId15"/>
    <p:sldId id="297" r:id="rId16"/>
    <p:sldId id="273" r:id="rId17"/>
    <p:sldId id="311" r:id="rId18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66"/>
    <a:srgbClr val="FF454B"/>
    <a:srgbClr val="604A7B"/>
    <a:srgbClr val="8F46C6"/>
    <a:srgbClr val="432A48"/>
    <a:srgbClr val="EAEAEA"/>
    <a:srgbClr val="660066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110" d="100"/>
          <a:sy n="110" d="100"/>
        </p:scale>
        <p:origin x="-156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wrap="square" lIns="88697" tIns="44348" rIns="88697" bIns="44348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wrap="square" lIns="88697" tIns="44348" rIns="88697" bIns="44348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09743BD-0052-4D89-B37E-853240974854}" type="datetime1">
              <a:rPr lang="fr-FR"/>
              <a:pPr>
                <a:defRPr/>
              </a:pPr>
              <a:t>24/01/2014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wrap="square" lIns="88697" tIns="44348" rIns="88697" bIns="44348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88697" tIns="44348" rIns="88697" bIns="44348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13916838-1406-401B-9711-75B9995D967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93153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wrap="square" lIns="88662" tIns="44331" rIns="88662" bIns="44331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wrap="square" lIns="88662" tIns="44331" rIns="88662" bIns="4433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0A8E817C-28C3-495F-B92A-EAEBEE92417F}" type="datetime1">
              <a:rPr lang="fr-FR"/>
              <a:pPr>
                <a:defRPr/>
              </a:pPr>
              <a:t>24/01/2014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88662" tIns="44331" rIns="88662" bIns="4433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88662" tIns="44331" rIns="88662" bIns="44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wrap="square" lIns="88662" tIns="44331" rIns="88662" bIns="44331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88662" tIns="44331" rIns="88662" bIns="4433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49AA2361-D52E-4D02-885B-807BDF9211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836219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smtClean="0">
              <a:ea typeface="ＭＳ Ｐゴシック" pitchFamily="34" charset="-128"/>
            </a:endParaRPr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796E03-C01D-4A47-8BE0-4EDA459841BF}" type="slidenum">
              <a:rPr lang="fr-FR">
                <a:latin typeface="Calibri" pitchFamily="34" charset="0"/>
                <a:ea typeface="ＭＳ Ｐゴシック" pitchFamily="34" charset="-128"/>
              </a:rPr>
              <a:pPr/>
              <a:t>1</a:t>
            </a:fld>
            <a:endParaRPr lang="fr-FR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6C5CC-C5CB-4BFB-B3F6-DE5A445571EC}" type="datetime1">
              <a:rPr lang="fr-FR"/>
              <a:pPr>
                <a:defRPr/>
              </a:pPr>
              <a:t>24/01/2014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Fiches Action_V6.pptx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C3887-E5C0-43F7-A52C-D346DDA6D8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E8831-6320-4365-B464-1A78A7CD68A2}" type="datetime1">
              <a:rPr lang="fr-FR"/>
              <a:pPr>
                <a:defRPr/>
              </a:pPr>
              <a:t>24/01/2014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Fiches Action_V6.pptx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6DC1F-1412-4571-952F-9B014A0C278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7A4D5-096B-47A9-B129-31BD84E62CD6}" type="datetime1">
              <a:rPr lang="fr-FR"/>
              <a:pPr>
                <a:defRPr/>
              </a:pPr>
              <a:t>24/01/2014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Fiches Action_V6.pptx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E2EE0-E9E8-4C9B-A71D-7235697DC1F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B311D-54D4-4557-B513-EB5E136ED0AC}" type="datetime1">
              <a:rPr lang="fr-FR"/>
              <a:pPr>
                <a:defRPr/>
              </a:pPr>
              <a:t>24/01/2014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Fiches Action_V6.pptx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4FC21-A79C-4BC2-B49C-22BE4282385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ACD50-1407-48FD-B2D4-98D592CA1548}" type="datetime1">
              <a:rPr lang="fr-FR"/>
              <a:pPr>
                <a:defRPr/>
              </a:pPr>
              <a:t>24/01/2014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Fiches Action_V6.pptx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45C1D-213B-408C-8C90-646811CD282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2231B-F6F0-4AD9-B628-1B511C130B35}" type="datetime1">
              <a:rPr lang="fr-FR"/>
              <a:pPr>
                <a:defRPr/>
              </a:pPr>
              <a:t>24/01/2014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Fiches Action_V6.pptx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8202C-0A5E-4B68-9951-E4A2F75776C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D442A-82AD-4338-846C-9B310D1139D7}" type="datetime1">
              <a:rPr lang="fr-FR"/>
              <a:pPr>
                <a:defRPr/>
              </a:pPr>
              <a:t>24/01/2014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Fiches Action_V6.pptx</a:t>
            </a: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5C393-73DA-4BFE-B615-F6C4083F4FF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A6071-55E6-4AF8-9809-506B6BA848E2}" type="datetime1">
              <a:rPr lang="fr-FR"/>
              <a:pPr>
                <a:defRPr/>
              </a:pPr>
              <a:t>24/01/2014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Fiches Action_V6.pptx</a:t>
            </a: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D9065-0057-419F-A9CE-393CB46AA6D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F7DE7-E1FB-4034-9E25-886FD541435A}" type="datetime1">
              <a:rPr lang="fr-FR"/>
              <a:pPr>
                <a:defRPr/>
              </a:pPr>
              <a:t>24/01/2014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Fiches Action_V6.pptx</a:t>
            </a: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37E4C-874B-4419-B464-96347A18E23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E9053-1B64-4C4F-BDB4-9E6C5D0C5987}" type="datetime1">
              <a:rPr lang="fr-FR"/>
              <a:pPr>
                <a:defRPr/>
              </a:pPr>
              <a:t>24/01/2014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Fiches Action_V6.pptx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1093F-1FEF-42B8-B21F-1C0E2BCB43F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AC27D-4FCA-43C0-AE78-AC782BF9B8C2}" type="datetime1">
              <a:rPr lang="fr-FR"/>
              <a:pPr>
                <a:defRPr/>
              </a:pPr>
              <a:t>24/01/2014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Fiches Action_V6.pptx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E958B-8CEB-448C-BD14-ED5ED5734E2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09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F5A5E8DD-3887-4097-AB5F-B19CBEFF3031}" type="datetime1">
              <a:rPr lang="fr-FR"/>
              <a:pPr>
                <a:defRPr/>
              </a:pPr>
              <a:t>24/01/2014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fr-FR" smtClean="0"/>
              <a:t>Fiches Action_V6.pptx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B26FB64E-9DE3-41EC-A66B-FEDD5A11586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nadege.richet@ac-versailles.fr" TargetMode="External"/><Relationship Id="rId7" Type="http://schemas.openxmlformats.org/officeDocument/2006/relationships/image" Target="../media/image24.jpeg"/><Relationship Id="rId2" Type="http://schemas.openxmlformats.org/officeDocument/2006/relationships/hyperlink" Target="mailto:dominique.pinchera@ac-versailles.fr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lachepaslecole.ac-versailles.fr/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nadege.richet@ac-versailles.fr" TargetMode="External"/><Relationship Id="rId3" Type="http://schemas.openxmlformats.org/officeDocument/2006/relationships/hyperlink" Target="mailto:catherine.abergel@ac-versailles.fr" TargetMode="External"/><Relationship Id="rId7" Type="http://schemas.openxmlformats.org/officeDocument/2006/relationships/hyperlink" Target="mailto:pierre.clement@ac-versailles.fr" TargetMode="External"/><Relationship Id="rId12" Type="http://schemas.openxmlformats.org/officeDocument/2006/relationships/hyperlink" Target="mailto:claire.dieupart-ruel@ac-versailles.fr" TargetMode="External"/><Relationship Id="rId2" Type="http://schemas.openxmlformats.org/officeDocument/2006/relationships/hyperlink" Target="mailto:dominique.pinchera@ac-versailles.fr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marie-ther.dumas@ac-versailles.fr" TargetMode="External"/><Relationship Id="rId11" Type="http://schemas.openxmlformats.org/officeDocument/2006/relationships/hyperlink" Target="mailto:Marc-Camille.Ferralis@ac-versailles.fr" TargetMode="External"/><Relationship Id="rId5" Type="http://schemas.openxmlformats.org/officeDocument/2006/relationships/hyperlink" Target="mailto:dorine.moevi@ac-versailles.fr" TargetMode="External"/><Relationship Id="rId10" Type="http://schemas.openxmlformats.org/officeDocument/2006/relationships/hyperlink" Target="mailto:dominique.pauriol@ac-versailles.fr" TargetMode="External"/><Relationship Id="rId4" Type="http://schemas.openxmlformats.org/officeDocument/2006/relationships/hyperlink" Target="mailto:laurent.bonsergent@ac-versailles.fr" TargetMode="External"/><Relationship Id="rId9" Type="http://schemas.openxmlformats.org/officeDocument/2006/relationships/hyperlink" Target="mailto:aude.terzi@ac-versailles.fr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mgi-mantes.ac-versailles.fr/images/speed/recteur%20011.JPG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71625" y="357188"/>
            <a:ext cx="6286500" cy="3935908"/>
          </a:xfrm>
          <a:prstGeom prst="rect">
            <a:avLst/>
          </a:prstGeom>
          <a:solidFill>
            <a:srgbClr val="EAEAEA"/>
          </a:solidFill>
          <a:ln>
            <a:solidFill>
              <a:srgbClr val="EA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CC0066"/>
              </a:solidFill>
              <a:ea typeface="ＭＳ Ｐゴシック" charset="-128"/>
            </a:endParaRPr>
          </a:p>
        </p:txBody>
      </p:sp>
      <p:sp>
        <p:nvSpPr>
          <p:cNvPr id="7" name="Forme en L 6"/>
          <p:cNvSpPr/>
          <p:nvPr/>
        </p:nvSpPr>
        <p:spPr>
          <a:xfrm rot="5400000">
            <a:off x="2204244" y="-275431"/>
            <a:ext cx="1592262" cy="2857500"/>
          </a:xfrm>
          <a:prstGeom prst="corner">
            <a:avLst>
              <a:gd name="adj1" fmla="val 16359"/>
              <a:gd name="adj2" fmla="val 1752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8" name="Forme en L 7"/>
          <p:cNvSpPr/>
          <p:nvPr/>
        </p:nvSpPr>
        <p:spPr>
          <a:xfrm rot="16200000">
            <a:off x="7182644" y="3606131"/>
            <a:ext cx="636588" cy="714375"/>
          </a:xfrm>
          <a:prstGeom prst="corner">
            <a:avLst>
              <a:gd name="adj1" fmla="val 16359"/>
              <a:gd name="adj2" fmla="val 16633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125" name="Rectangle 8"/>
          <p:cNvSpPr>
            <a:spLocks noChangeArrowheads="1"/>
          </p:cNvSpPr>
          <p:nvPr/>
        </p:nvSpPr>
        <p:spPr bwMode="auto">
          <a:xfrm>
            <a:off x="1857375" y="785813"/>
            <a:ext cx="590391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002060"/>
                </a:solidFill>
                <a:latin typeface="Impact" pitchFamily="34" charset="0"/>
              </a:rPr>
              <a:t>    </a:t>
            </a:r>
            <a:r>
              <a:rPr lang="fr-FR" sz="2800" dirty="0">
                <a:solidFill>
                  <a:srgbClr val="604A7B"/>
                </a:solidFill>
                <a:latin typeface="Calibri" pitchFamily="34" charset="0"/>
                <a:sym typeface="Wingdings" pitchFamily="2" charset="2"/>
              </a:rPr>
              <a:t> </a:t>
            </a:r>
            <a:r>
              <a:rPr lang="fr-FR" sz="2800" dirty="0">
                <a:solidFill>
                  <a:srgbClr val="604A7B"/>
                </a:solidFill>
                <a:latin typeface="Calibri" pitchFamily="34" charset="0"/>
              </a:rPr>
              <a:t>LÂCHE PAS L’ECOLE  ! </a:t>
            </a:r>
            <a:r>
              <a:rPr lang="fr-FR" sz="2800" dirty="0">
                <a:solidFill>
                  <a:srgbClr val="604A7B"/>
                </a:solidFill>
                <a:latin typeface="Calibri" pitchFamily="34" charset="0"/>
                <a:sym typeface="Wingdings" pitchFamily="2" charset="2"/>
              </a:rPr>
              <a:t></a:t>
            </a:r>
            <a:endParaRPr lang="fr-FR" sz="2800" dirty="0">
              <a:solidFill>
                <a:srgbClr val="604A7B"/>
              </a:solidFill>
              <a:latin typeface="Calibri" pitchFamily="34" charset="0"/>
            </a:endParaRPr>
          </a:p>
          <a:p>
            <a:pPr algn="ctr"/>
            <a:r>
              <a:rPr lang="fr-FR" sz="1000" b="1" dirty="0">
                <a:solidFill>
                  <a:srgbClr val="CC0066"/>
                </a:solidFill>
                <a:latin typeface="Calibri" pitchFamily="34" charset="0"/>
              </a:rPr>
              <a:t/>
            </a:r>
            <a:br>
              <a:rPr lang="fr-FR" sz="1000" b="1" dirty="0">
                <a:solidFill>
                  <a:srgbClr val="CC0066"/>
                </a:solidFill>
                <a:latin typeface="Calibri" pitchFamily="34" charset="0"/>
              </a:rPr>
            </a:br>
            <a:r>
              <a:rPr lang="fr-FR" sz="2800" dirty="0">
                <a:solidFill>
                  <a:srgbClr val="604A7B"/>
                </a:solidFill>
                <a:latin typeface="Impact" pitchFamily="34" charset="0"/>
              </a:rPr>
              <a:t>Semaine de l’orientation</a:t>
            </a:r>
          </a:p>
          <a:p>
            <a:pPr algn="ctr"/>
            <a:r>
              <a:rPr lang="fr-FR" sz="2800" dirty="0">
                <a:solidFill>
                  <a:srgbClr val="604A7B"/>
                </a:solidFill>
                <a:latin typeface="Impact" pitchFamily="34" charset="0"/>
              </a:rPr>
              <a:t> et de la persévérance scolaire</a:t>
            </a:r>
            <a:r>
              <a:rPr lang="fr-FR" sz="3200" b="1" dirty="0">
                <a:solidFill>
                  <a:srgbClr val="CC0066"/>
                </a:solidFill>
                <a:latin typeface="Calibri" pitchFamily="34" charset="0"/>
              </a:rPr>
              <a:t/>
            </a:r>
            <a:br>
              <a:rPr lang="fr-FR" sz="3200" b="1" dirty="0">
                <a:solidFill>
                  <a:srgbClr val="CC0066"/>
                </a:solidFill>
                <a:latin typeface="Calibri" pitchFamily="34" charset="0"/>
              </a:rPr>
            </a:br>
            <a:r>
              <a:rPr lang="fr-FR" sz="2400" dirty="0" smtClean="0">
                <a:solidFill>
                  <a:srgbClr val="604A7B"/>
                </a:solidFill>
                <a:latin typeface="Arial Narrow" pitchFamily="34" charset="0"/>
                <a:sym typeface="Wingdings" pitchFamily="2" charset="2"/>
              </a:rPr>
              <a:t>2</a:t>
            </a:r>
            <a:r>
              <a:rPr lang="fr-FR" sz="2400" baseline="30000" dirty="0" smtClean="0">
                <a:solidFill>
                  <a:srgbClr val="604A7B"/>
                </a:solidFill>
                <a:latin typeface="Arial Narrow" pitchFamily="34" charset="0"/>
                <a:sym typeface="Wingdings" pitchFamily="2" charset="2"/>
              </a:rPr>
              <a:t>ème</a:t>
            </a:r>
            <a:r>
              <a:rPr lang="fr-FR" sz="2400" dirty="0" smtClean="0">
                <a:solidFill>
                  <a:srgbClr val="604A7B"/>
                </a:solidFill>
                <a:latin typeface="Arial Narrow" pitchFamily="34" charset="0"/>
                <a:sym typeface="Wingdings" pitchFamily="2" charset="2"/>
              </a:rPr>
              <a:t> édition</a:t>
            </a:r>
            <a:endParaRPr lang="fr-FR" sz="2400" b="1" dirty="0">
              <a:solidFill>
                <a:srgbClr val="CC0066"/>
              </a:solidFill>
              <a:latin typeface="Arial Narrow" pitchFamily="34" charset="0"/>
            </a:endParaRPr>
          </a:p>
          <a:p>
            <a:pPr algn="ctr"/>
            <a:r>
              <a:rPr lang="fr-FR" sz="3600" b="1" dirty="0" smtClean="0">
                <a:solidFill>
                  <a:srgbClr val="CC0066"/>
                </a:solidFill>
                <a:latin typeface="Calibri" pitchFamily="34" charset="0"/>
                <a:sym typeface="Wingdings" pitchFamily="2" charset="2"/>
              </a:rPr>
              <a:t>Bassin de Mantes</a:t>
            </a:r>
          </a:p>
          <a:p>
            <a:pPr algn="ctr"/>
            <a:endParaRPr lang="fr-FR" sz="1000" dirty="0">
              <a:solidFill>
                <a:srgbClr val="CC0066"/>
              </a:solidFill>
              <a:latin typeface="Calibri" pitchFamily="34" charset="0"/>
            </a:endParaRPr>
          </a:p>
          <a:p>
            <a:pPr algn="ctr"/>
            <a:r>
              <a:rPr lang="fr-FR" sz="2800" dirty="0" smtClean="0">
                <a:solidFill>
                  <a:srgbClr val="604A7B"/>
                </a:solidFill>
                <a:latin typeface="Eras Demi ITC" pitchFamily="34" charset="0"/>
                <a:sym typeface="Wingdings" pitchFamily="2" charset="2"/>
              </a:rPr>
              <a:t>10 au 15 Mars 2014</a:t>
            </a:r>
            <a:endParaRPr lang="fr-FR" sz="2800" dirty="0">
              <a:solidFill>
                <a:srgbClr val="604A7B"/>
              </a:solidFill>
              <a:latin typeface="Eras Demi ITC" pitchFamily="34" charset="0"/>
              <a:sym typeface="Wingdings" pitchFamily="2" charset="2"/>
            </a:endParaRPr>
          </a:p>
          <a:p>
            <a:pPr algn="ctr"/>
            <a:r>
              <a:rPr lang="fr-FR" sz="2000" dirty="0" smtClean="0">
                <a:solidFill>
                  <a:srgbClr val="CC0066"/>
                </a:solidFill>
                <a:latin typeface="Calibri" pitchFamily="34" charset="0"/>
              </a:rPr>
              <a:t>http://lachepaslecole.ac-versailles.fr/</a:t>
            </a:r>
            <a:endParaRPr lang="fr-FR" sz="2000" dirty="0">
              <a:solidFill>
                <a:srgbClr val="CC0066"/>
              </a:solidFill>
              <a:latin typeface="Calibri" pitchFamily="34" charset="0"/>
            </a:endParaRPr>
          </a:p>
        </p:txBody>
      </p:sp>
      <p:sp>
        <p:nvSpPr>
          <p:cNvPr id="5126" name="AutoShape 6" descr="data:image/jpeg;base64,/9j/4AAQSkZJRgABAQAAAQABAAD/2wCEAAkGBhMSERIUExQSExUVGBkWFxcYGB8YGRodGhoYIRoYHB0aIyYeGx4kHR4UIi8gIycpLCwsFR4xNzwqNScrLikBCQoKDgwOGg8PGjUjHyQ1LDUsLzUvNCktLCo0NDY1Ly0sNCo1NSwsLzIvNCksKSwpLCwsLCw0NSwsNSw0LCwsLP/AABEIAJMAbwMBIgACEQEDEQH/xAAcAAEAAwEBAQEBAAAAAAAAAAAABAUGAwIHAQj/xABBEAACAQIEBAQDBAYHCQAAAAABAhEAAwQSITEFBhNRIjJBYXGBkRQjQqEHMzRSsdEVFhdUYnLxJDVzg5KTssHh/8QAGgEAAgMBAQAAAAAAAAAAAAAAAAMCBAUBBv/EAC0RAAICAQMCBAUEAwAAAAAAAAABAgMRBCExEhMFIkFRMnGhsfAjYZHBFEKB/9oADAMBAAIRAxEAPwD7jSlKAFKUoAUpSgBSlKAFKVX4zjdu3pOY9hSrbq6Y9VjwicISm8RWT3xfEZLTRudBVNwnAvcMsWCj866PzOfRB8zXXD8zL+JI+Fedt1Wi1OojOduy9MNL/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/7UdtdL+HqcqYp/ycVjwazjfM6jqJIthGyMxYRMKe+m+xg/lXfB8HRVD3WEHUdtfesJcSWv3GdLYGMIZ7gzIubDrqwkTuANdyK3l+2FwNlQcwCIAYiRlGsHUfCvL3aWM65a63zbZjF8JYNWu1qSojt7v1J6X8ONilcr9vDXNJWTtG9UvDuGG9mhgsdxVhY5dKspzqYM7VTq1Op1MFiiLg/kPlXXW/jeSLicLcwzhlMjv/6NaHAY0XUDD5iveLw4dGU+oqg4FeKXWQ7GfyqxCL8P1MYRf6c/T2Ytv/IrbfxL6o0tKUr0Bnis8nMwbFNYa2oCNely0wLSYds0RpPV76ZPfTQ1jsRw1zjuIEIxVsL4DGhe4CGAOxMW0/Km1JPORc29sF3b5lwxtm8rgrmFskKc2YgELEZtQQRpsZr2nF8ObtywGXOoLMgXsAT6QxAKSBqMy96yvAcKejZI+0MTi7LObtvIZWzbU5QADkEASRuGrtiBdXFYxbK34a3iHbNb8tzp2RbNpwJIeDpMzbpvajloj1vGS/tcesuLZt5W+96JzAoysVmIIkGMpgxoaqsbzELiovTC9QYklp8vQuKp9Nc0z7R61UctYU5QVS6F+3W38auDH2W0GY5/FGfMJ712t8OuN0lyPrb4kNVI1a6mQa7ZvTvS79PGdcq/dP7M7CxxkpfnKLLl/j2GGHuXCwKhwp8JJJIBAyxJ0g7bVa8avq+HDqQytBBGxB2NfO+BMEsHMcWp6tts/SGZXVFHkKyU/CdJma3d4u2Bsm4uVyqFlAiDGogbfCsS2FcPD511/wCqa35+yL0JSlqE5euGVeEwtx5yTpvBirDh/Dry3ELAwDrrNQMLibluckid9KmYfit4uoJMEidK8vo3po9Dn1dWfTjn8yalvcecYx9TT1lT+0tHc/wrR43FC2hY/KqLl+wXuM59J+pr0Hif6t1NEec5+SRQ03khOb4NJSlZjHcxMuKYQwS2pBGhzkMkkD00MT71vxi5cFBywaelZ21zgGYKLNzMcgG0ZnyHKW8ogOp39D8+GF5wM/eIZOWQsQqyQWmZb8On0qXakR64mppVFheag9lrvTceNLaqSJY3MmUyNAPEPoar+C84TZthkuOyrbD3TouYhMxLbDzD/wCUdqQdyJraVRcV5qWw7IbbsRlgLqzAgksq7kAAie4jSouP5xCqw6boxW6yHwtItMVdon0OUwf3xQqpP0BziibxvhJb7xPN6jvUfAcey+G6Jj19fnS9zgFbKLF5zFxgFGYkWywB02zFWAB9u9WAwlrEW0uQPEoYFTI17Eb1i6nw26ux36Z9LfKfDLtWphKPbs3X1R1Tidk/iWuOI43aUaQx7Coz8rr6OfpXWxy3bHmJak9zxKXlVcV++RnTplv1NlY9y5in7AfQVo8HhBbUKK6WrKqIUACvdWtHoew3ZY+qb5f9IVdf1rpisRQqE/BbBdnNtCz+Yxqdt/oPpXvCcRW411Rp03yGY1OVW0+Tfka4jjKZnEPKZpgTsQBt3JMf5TWolJcFTKYxHBsPBZ7aQAJJ9AkEH2jKuv8AhHaqKzxPBsQzpbAzM4JVlIW3JVoI3Pj0MTBNaC7iEuPdsGf1aljIiLnUWO8+E/UVn8dybbFp4vO1wWriBrmTWQ0FsqiMsnyxodZpsMcSZCX7ImDiWACMnhCQGZcrCMugnTwsMu2/hrjbxPDxmUoLcSCGRl8NoAzEbQBvvkj0rzhuVrD5mF28Q+pnKA7at1B4ezemntUvHcqWbrtcLuMy3FMZIh52JUkES0QfXWa75E+Wc83sjliOJYC6WZ8rGVUllYHdgBqNB4XB9PCZr9xHFMF5WWQOqpORoUNBcHTZzG25FcOI8t4ZdXuXJLSAMrEkG85VVymSQ9wd4AjXWpdzleywb7y4M2kysgxoRI3Gh1o8nuw83sjx18APH4B5mmCI6kFmP7szJPpJNXWBydNOmITKMoiNPTQ1nb3LVkOttrl5hcRkYSmUhQM5aFBBZfCYgRO1aPB4fp20TMz5VC5miTA3MACflUJ4xsyUc54O1KUpQwUpSgDGcK5Ge09libX3bE+GR+GyMw7semZ9PF6xrbcW5fa9Yu25Q57heGnKQfwmNfpV7Smu2TeWQVcUsGJu8i3Yuw9qW0khpIIvgltzIF0RqfJvrUi5yY5efuD4rpkg5ouPmnbzR4Drso+A11K735nO1Exr8jPOjWvIyAwZWUVZXT8REN7AVMvcoThBhx0oDXDGXw+NHA0j0ZgflWmpXHdNh24mFt8nh2ugXMMzMH1GrHTEoS3wa7l/5ZHtXrE8naujXLOa4c6SDJI6gzmfxA3VXT0UfKdi+DX1u3nsZlNy9ZBMj9UR94V7QzXG+NQbGCxxFtrgdrgLSSF0BaySBqdJDkHQ6fCrCnJ79QrpS2wSDyU83iDaGczAkZtZl9N22O/zrTcLwnSs27engULpJGg95P1rLLhsfmVS95UyP4oV2zFNz4hs22+oO29arhhc2bedSj5RmUnNBjUT60mxvG7yMglnZEmlKUgaKUpQApSlAClKUAQONcVGHtG4RIkDePifgBJ+Vcm5gti7ctkN92FzNGkswAA77j605j6PRm+WCBg0qJOknaDpE1WcUXDI2MYm6bnSF11UiYQggrOgMhd6dCKa4/Nhcm0y4tcbtsYGb9WLxMEKFaYknQEgHQ9qj/1ltlA6hmQ2rt7MNotFZB+M6R2qJeTDWluFjcVVtph3EkyuQkEgayFZtfjRbWFRbtks8WbVxHJ/cuZS/igAny/CaOmPsznUywu8ftKboJabQBaB3y6DufEv1qbhcStxFddVYBh8DWdd8Ixu3JuFbtpLpYbFSwAyjeSUT8qveGKgs2+mSUyjKT2jSoyikiUW2yVSlKWTFKUoAUpSgBSlKAInFOGLftm25YAyPDAOqkeoPoTUXEcu23a8xa596hRhIgZggJGkzCJuSNNqkcX4xawto3bzZEBALQTqTA296ov7T+Hf3gf9LfypsI2NZimQk4rkt+IcAt3luBi46jBmykTomSBIOhWR8/SvOJ5ctubxLXAbwKtBGkhBKyN/Au8+teeC82YbFsy4e51ColoUwJ2kkR/pXfjHH7GFCtfuC2GMAn1PyqMpSr+LYnCvuvEFlv23ODcsWzbKFrhm2LU+GYViwbyxMntHtVnYshFVRJCgDX2+GlZ3+0fh/wDeF+h/lWisXw6qymVYAg+xqHcU/XI2emsp3nFr5rB0pSlAoUpSgBSlKAFKUoAxX6YP913P89r/AMxXxHhPCnxFwW0jM2w9Sew996/o7mXhlvEWDbu2+qhZSVlhtqNU13isrheQsENTgolSD95eI2222J9fSK0tNq41VuL5KV+nlZNSXB6/RJwxsPZxFpihPVDSAwYSijIwYCCMsxr5qm/pUwwbh9wkgZCrCROuYQB2nUfOpHD8P9nYrZwxVE0T9YFymdAsEToJP+KvPGOB2sTrdtXHLRnTqXwmk7KsLI01jvWfqZO1tr1NTw+cdPbCcm8Rae2/3wfBTX9LcC/ZrH/DT+ArG/1DwUfsR/7t/wDlW6wVoLbRQMoCgRqY0211+tVKapQbbNvxnxSnXRgq01jPOP6bO1KUqyedFKUoAUpSgBSlKAK3j2FW5aAcSA6sNSNVMqdOxAqi/oe10lEMJg6Ow8p02PuaUoA4NhFN0g5iCgbzNvmOu/5VNxHCrfUkBhmnNDsAZd5kAwTqdfh2FKUARzgFJg54WVHjbZSInXU6nU61qsEsW0A9FH8K/aUAdqUpQApSlAH/2Q=="/>
          <p:cNvSpPr>
            <a:spLocks noChangeAspect="1" noChangeArrowheads="1"/>
          </p:cNvSpPr>
          <p:nvPr/>
        </p:nvSpPr>
        <p:spPr bwMode="auto">
          <a:xfrm>
            <a:off x="0" y="-681038"/>
            <a:ext cx="1057275" cy="140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5127" name="AutoShape 8" descr="data:image/jpeg;base64,/9j/4AAQSkZJRgABAQAAAQABAAD/2wCEAAkGBhMSERIUExQSExUVGBkWFxcYGB8YGRodGhoYIRoYHB0aIyYeGx4kHR4UIi8gIycpLCwsFR4xNzwqNScrLikBCQoKDgwOGg8PGjUjHyQ1LDUsLzUvNCktLCo0NDY1Ly0sNCo1NSwsLzIvNCksKSwpLCwsLCw0NSwsNSw0LCwsLP/AABEIAJMAbwMBIgACEQEDEQH/xAAcAAEAAwEBAQEBAAAAAAAAAAAABAUGAwIHAQj/xABBEAACAQIEBAQDBAYHCQAAAAABAhEAAwQSITEFBhNRIjJBYXGBkRQjQqEHMzRSsdEVFhdUYnLxJDVzg5KTssHh/8QAGgEAAgMBAQAAAAAAAAAAAAAAAAMCBAUBBv/EAC0RAAICAQMCBAUEAwAAAAAAAAABAgMRBCExEhMFIkFRMnGhsfAjYZHBFEKB/9oADAMBAAIRAxEAPwD7jSlKAFKUoAUpSgBSlKAFKVX4zjdu3pOY9hSrbq6Y9VjwicISm8RWT3xfEZLTRudBVNwnAvcMsWCj866PzOfRB8zXXD8zL+JI+Fedt1Wi1OojOduy9MNL/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/7UdtdL+HqcqYp/ycVjwazjfM6jqJIthGyMxYRMKe+m+xg/lXfB8HRVD3WEHUdtfesJcSWv3GdLYGMIZ7gzIubDrqwkTuANdyK3l+2FwNlQcwCIAYiRlGsHUfCvL3aWM65a63zbZjF8JYNWu1qSojt7v1J6X8ONilcr9vDXNJWTtG9UvDuGG9mhgsdxVhY5dKspzqYM7VTq1Op1MFiiLg/kPlXXW/jeSLicLcwzhlMjv/6NaHAY0XUDD5iveLw4dGU+oqg4FeKXWQ7GfyqxCL8P1MYRf6c/T2Ytv/IrbfxL6o0tKUr0Bnis8nMwbFNYa2oCNely0wLSYds0RpPV76ZPfTQ1jsRw1zjuIEIxVsL4DGhe4CGAOxMW0/Km1JPORc29sF3b5lwxtm8rgrmFskKc2YgELEZtQQRpsZr2nF8ObtywGXOoLMgXsAT6QxAKSBqMy96yvAcKejZI+0MTi7LObtvIZWzbU5QADkEASRuGrtiBdXFYxbK34a3iHbNb8tzp2RbNpwJIeDpMzbpvajloj1vGS/tcesuLZt5W+96JzAoysVmIIkGMpgxoaqsbzELiovTC9QYklp8vQuKp9Nc0z7R61UctYU5QVS6F+3W38auDH2W0GY5/FGfMJ712t8OuN0lyPrb4kNVI1a6mQa7ZvTvS79PGdcq/dP7M7CxxkpfnKLLl/j2GGHuXCwKhwp8JJJIBAyxJ0g7bVa8avq+HDqQytBBGxB2NfO+BMEsHMcWp6tts/SGZXVFHkKyU/CdJma3d4u2Bsm4uVyqFlAiDGogbfCsS2FcPD511/wCqa35+yL0JSlqE5euGVeEwtx5yTpvBirDh/Dry3ELAwDrrNQMLibluckid9KmYfit4uoJMEidK8vo3po9Dn1dWfTjn8yalvcecYx9TT1lT+0tHc/wrR43FC2hY/KqLl+wXuM59J+pr0Hif6t1NEec5+SRQ03khOb4NJSlZjHcxMuKYQwS2pBGhzkMkkD00MT71vxi5cFBywaelZ21zgGYKLNzMcgG0ZnyHKW8ogOp39D8+GF5wM/eIZOWQsQqyQWmZb8On0qXakR64mppVFheag9lrvTceNLaqSJY3MmUyNAPEPoar+C84TZthkuOyrbD3TouYhMxLbDzD/wCUdqQdyJraVRcV5qWw7IbbsRlgLqzAgksq7kAAie4jSouP5xCqw6boxW6yHwtItMVdon0OUwf3xQqpP0BziibxvhJb7xPN6jvUfAcey+G6Jj19fnS9zgFbKLF5zFxgFGYkWywB02zFWAB9u9WAwlrEW0uQPEoYFTI17Eb1i6nw26ux36Z9LfKfDLtWphKPbs3X1R1Tidk/iWuOI43aUaQx7Coz8rr6OfpXWxy3bHmJak9zxKXlVcV++RnTplv1NlY9y5in7AfQVo8HhBbUKK6WrKqIUACvdWtHoew3ZY+qb5f9IVdf1rpisRQqE/BbBdnNtCz+Yxqdt/oPpXvCcRW411Rp03yGY1OVW0+Tfka4jjKZnEPKZpgTsQBt3JMf5TWolJcFTKYxHBsPBZ7aQAJJ9AkEH2jKuv8AhHaqKzxPBsQzpbAzM4JVlIW3JVoI3Pj0MTBNaC7iEuPdsGf1aljIiLnUWO8+E/UVn8dybbFp4vO1wWriBrmTWQ0FsqiMsnyxodZpsMcSZCX7ImDiWACMnhCQGZcrCMugnTwsMu2/hrjbxPDxmUoLcSCGRl8NoAzEbQBvvkj0rzhuVrD5mF28Q+pnKA7at1B4ezemntUvHcqWbrtcLuMy3FMZIh52JUkES0QfXWa75E+Wc83sjliOJYC6WZ8rGVUllYHdgBqNB4XB9PCZr9xHFMF5WWQOqpORoUNBcHTZzG25FcOI8t4ZdXuXJLSAMrEkG85VVymSQ9wd4AjXWpdzleywb7y4M2kysgxoRI3Gh1o8nuw83sjx18APH4B5mmCI6kFmP7szJPpJNXWBydNOmITKMoiNPTQ1nb3LVkOttrl5hcRkYSmUhQM5aFBBZfCYgRO1aPB4fp20TMz5VC5miTA3MACflUJ4xsyUc54O1KUpQwUpSgDGcK5Ge09libX3bE+GR+GyMw7semZ9PF6xrbcW5fa9Yu25Q57heGnKQfwmNfpV7Smu2TeWQVcUsGJu8i3Yuw9qW0khpIIvgltzIF0RqfJvrUi5yY5efuD4rpkg5ouPmnbzR4Drso+A11K735nO1Exr8jPOjWvIyAwZWUVZXT8REN7AVMvcoThBhx0oDXDGXw+NHA0j0ZgflWmpXHdNh24mFt8nh2ugXMMzMH1GrHTEoS3wa7l/5ZHtXrE8naujXLOa4c6SDJI6gzmfxA3VXT0UfKdi+DX1u3nsZlNy9ZBMj9UR94V7QzXG+NQbGCxxFtrgdrgLSSF0BaySBqdJDkHQ6fCrCnJ79QrpS2wSDyU83iDaGczAkZtZl9N22O/zrTcLwnSs27engULpJGg95P1rLLhsfmVS95UyP4oV2zFNz4hs22+oO29arhhc2bedSj5RmUnNBjUT60mxvG7yMglnZEmlKUgaKUpQApSlAClKUAQONcVGHtG4RIkDePifgBJ+Vcm5gti7ctkN92FzNGkswAA77j605j6PRm+WCBg0qJOknaDpE1WcUXDI2MYm6bnSF11UiYQggrOgMhd6dCKa4/Nhcm0y4tcbtsYGb9WLxMEKFaYknQEgHQ9qj/1ltlA6hmQ2rt7MNotFZB+M6R2qJeTDWluFjcVVtph3EkyuQkEgayFZtfjRbWFRbtks8WbVxHJ/cuZS/igAny/CaOmPsznUywu8ftKboJabQBaB3y6DufEv1qbhcStxFddVYBh8DWdd8Ixu3JuFbtpLpYbFSwAyjeSUT8qveGKgs2+mSUyjKT2jSoyikiUW2yVSlKWTFKUoAUpSgBSlKAInFOGLftm25YAyPDAOqkeoPoTUXEcu23a8xa596hRhIgZggJGkzCJuSNNqkcX4xawto3bzZEBALQTqTA296ov7T+Hf3gf9LfypsI2NZimQk4rkt+IcAt3luBi46jBmykTomSBIOhWR8/SvOJ5ctubxLXAbwKtBGkhBKyN/Au8+teeC82YbFsy4e51ColoUwJ2kkR/pXfjHH7GFCtfuC2GMAn1PyqMpSr+LYnCvuvEFlv23ODcsWzbKFrhm2LU+GYViwbyxMntHtVnYshFVRJCgDX2+GlZ3+0fh/wDeF+h/lWisXw6qymVYAg+xqHcU/XI2emsp3nFr5rB0pSlAoUpSgBSlKAFKUoAxX6YP913P89r/AMxXxHhPCnxFwW0jM2w9Sew996/o7mXhlvEWDbu2+qhZSVlhtqNU13isrheQsENTgolSD95eI2222J9fSK0tNq41VuL5KV+nlZNSXB6/RJwxsPZxFpihPVDSAwYSijIwYCCMsxr5qm/pUwwbh9wkgZCrCROuYQB2nUfOpHD8P9nYrZwxVE0T9YFymdAsEToJP+KvPGOB2sTrdtXHLRnTqXwmk7KsLI01jvWfqZO1tr1NTw+cdPbCcm8Rae2/3wfBTX9LcC/ZrH/DT+ArG/1DwUfsR/7t/wDlW6wVoLbRQMoCgRqY0211+tVKapQbbNvxnxSnXRgq01jPOP6bO1KUqyedFKUoAUpSgBSlKAK3j2FW5aAcSA6sNSNVMqdOxAqi/oe10lEMJg6Ow8p02PuaUoA4NhFN0g5iCgbzNvmOu/5VNxHCrfUkBhmnNDsAZd5kAwTqdfh2FKUARzgFJg54WVHjbZSInXU6nU61qsEsW0A9FH8K/aUAdqUpQApSlAH/2Q=="/>
          <p:cNvSpPr>
            <a:spLocks noChangeAspect="1" noChangeArrowheads="1"/>
          </p:cNvSpPr>
          <p:nvPr/>
        </p:nvSpPr>
        <p:spPr bwMode="auto">
          <a:xfrm>
            <a:off x="0" y="-681038"/>
            <a:ext cx="1057275" cy="140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5128" name="AutoShape 10" descr="data:image/jpeg;base64,/9j/4AAQSkZJRgABAQAAAQABAAD/2wCEAAkGBhMSERIUExQSExUVGBkWFxcYGB8YGRodGhoYIRoYHB0aIyYeGx4kHR4UIi8gIycpLCwsFR4xNzwqNScrLikBCQoKDgwOGg8PGjUjHyQ1LDUsLzUvNCktLCo0NDY1Ly0sNCo1NSwsLzIvNCksKSwpLCwsLCw0NSwsNSw0LCwsLP/AABEIAJMAbwMBIgACEQEDEQH/xAAcAAEAAwEBAQEBAAAAAAAAAAAABAUGAwIHAQj/xABBEAACAQIEBAQDBAYHCQAAAAABAhEAAwQSITEFBhNRIjJBYXGBkRQjQqEHMzRSsdEVFhdUYnLxJDVzg5KTssHh/8QAGgEAAgMBAQAAAAAAAAAAAAAAAAMCBAUBBv/EAC0RAAICAQMCBAUEAwAAAAAAAAABAgMRBCExEhMFIkFRMnGhsfAjYZHBFEKB/9oADAMBAAIRAxEAPwD7jSlKAFKUoAUpSgBSlKAFKVX4zjdu3pOY9hSrbq6Y9VjwicISm8RWT3xfEZLTRudBVNwnAvcMsWCj866PzOfRB8zXXD8zL+JI+Fedt1Wi1OojOduy9MNL/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/7UdtdL+HqcqYp/ycVjwazjfM6jqJIthGyMxYRMKe+m+xg/lXfB8HRVD3WEHUdtfesJcSWv3GdLYGMIZ7gzIubDrqwkTuANdyK3l+2FwNlQcwCIAYiRlGsHUfCvL3aWM65a63zbZjF8JYNWu1qSojt7v1J6X8ONilcr9vDXNJWTtG9UvDuGG9mhgsdxVhY5dKspzqYM7VTq1Op1MFiiLg/kPlXXW/jeSLicLcwzhlMjv/6NaHAY0XUDD5iveLw4dGU+oqg4FeKXWQ7GfyqxCL8P1MYRf6c/T2Ytv/IrbfxL6o0tKUr0Bnis8nMwbFNYa2oCNely0wLSYds0RpPV76ZPfTQ1jsRw1zjuIEIxVsL4DGhe4CGAOxMW0/Km1JPORc29sF3b5lwxtm8rgrmFskKc2YgELEZtQQRpsZr2nF8ObtywGXOoLMgXsAT6QxAKSBqMy96yvAcKejZI+0MTi7LObtvIZWzbU5QADkEASRuGrtiBdXFYxbK34a3iHbNb8tzp2RbNpwJIeDpMzbpvajloj1vGS/tcesuLZt5W+96JzAoysVmIIkGMpgxoaqsbzELiovTC9QYklp8vQuKp9Nc0z7R61UctYU5QVS6F+3W38auDH2W0GY5/FGfMJ712t8OuN0lyPrb4kNVI1a6mQa7ZvTvS79PGdcq/dP7M7CxxkpfnKLLl/j2GGHuXCwKhwp8JJJIBAyxJ0g7bVa8avq+HDqQytBBGxB2NfO+BMEsHMcWp6tts/SGZXVFHkKyU/CdJma3d4u2Bsm4uVyqFlAiDGogbfCsS2FcPD511/wCqa35+yL0JSlqE5euGVeEwtx5yTpvBirDh/Dry3ELAwDrrNQMLibluckid9KmYfit4uoJMEidK8vo3po9Dn1dWfTjn8yalvcecYx9TT1lT+0tHc/wrR43FC2hY/KqLl+wXuM59J+pr0Hif6t1NEec5+SRQ03khOb4NJSlZjHcxMuKYQwS2pBGhzkMkkD00MT71vxi5cFBywaelZ21zgGYKLNzMcgG0ZnyHKW8ogOp39D8+GF5wM/eIZOWQsQqyQWmZb8On0qXakR64mppVFheag9lrvTceNLaqSJY3MmUyNAPEPoar+C84TZthkuOyrbD3TouYhMxLbDzD/wCUdqQdyJraVRcV5qWw7IbbsRlgLqzAgksq7kAAie4jSouP5xCqw6boxW6yHwtItMVdon0OUwf3xQqpP0BziibxvhJb7xPN6jvUfAcey+G6Jj19fnS9zgFbKLF5zFxgFGYkWywB02zFWAB9u9WAwlrEW0uQPEoYFTI17Eb1i6nw26ux36Z9LfKfDLtWphKPbs3X1R1Tidk/iWuOI43aUaQx7Coz8rr6OfpXWxy3bHmJak9zxKXlVcV++RnTplv1NlY9y5in7AfQVo8HhBbUKK6WrKqIUACvdWtHoew3ZY+qb5f9IVdf1rpisRQqE/BbBdnNtCz+Yxqdt/oPpXvCcRW411Rp03yGY1OVW0+Tfka4jjKZnEPKZpgTsQBt3JMf5TWolJcFTKYxHBsPBZ7aQAJJ9AkEH2jKuv8AhHaqKzxPBsQzpbAzM4JVlIW3JVoI3Pj0MTBNaC7iEuPdsGf1aljIiLnUWO8+E/UVn8dybbFp4vO1wWriBrmTWQ0FsqiMsnyxodZpsMcSZCX7ImDiWACMnhCQGZcrCMugnTwsMu2/hrjbxPDxmUoLcSCGRl8NoAzEbQBvvkj0rzhuVrD5mF28Q+pnKA7at1B4ezemntUvHcqWbrtcLuMy3FMZIh52JUkES0QfXWa75E+Wc83sjliOJYC6WZ8rGVUllYHdgBqNB4XB9PCZr9xHFMF5WWQOqpORoUNBcHTZzG25FcOI8t4ZdXuXJLSAMrEkG85VVymSQ9wd4AjXWpdzleywb7y4M2kysgxoRI3Gh1o8nuw83sjx18APH4B5mmCI6kFmP7szJPpJNXWBydNOmITKMoiNPTQ1nb3LVkOttrl5hcRkYSmUhQM5aFBBZfCYgRO1aPB4fp20TMz5VC5miTA3MACflUJ4xsyUc54O1KUpQwUpSgDGcK5Ge09libX3bE+GR+GyMw7semZ9PF6xrbcW5fa9Yu25Q57heGnKQfwmNfpV7Smu2TeWQVcUsGJu8i3Yuw9qW0khpIIvgltzIF0RqfJvrUi5yY5efuD4rpkg5ouPmnbzR4Drso+A11K735nO1Exr8jPOjWvIyAwZWUVZXT8REN7AVMvcoThBhx0oDXDGXw+NHA0j0ZgflWmpXHdNh24mFt8nh2ugXMMzMH1GrHTEoS3wa7l/5ZHtXrE8naujXLOa4c6SDJI6gzmfxA3VXT0UfKdi+DX1u3nsZlNy9ZBMj9UR94V7QzXG+NQbGCxxFtrgdrgLSSF0BaySBqdJDkHQ6fCrCnJ79QrpS2wSDyU83iDaGczAkZtZl9N22O/zrTcLwnSs27engULpJGg95P1rLLhsfmVS95UyP4oV2zFNz4hs22+oO29arhhc2bedSj5RmUnNBjUT60mxvG7yMglnZEmlKUgaKUpQApSlAClKUAQONcVGHtG4RIkDePifgBJ+Vcm5gti7ctkN92FzNGkswAA77j605j6PRm+WCBg0qJOknaDpE1WcUXDI2MYm6bnSF11UiYQggrOgMhd6dCKa4/Nhcm0y4tcbtsYGb9WLxMEKFaYknQEgHQ9qj/1ltlA6hmQ2rt7MNotFZB+M6R2qJeTDWluFjcVVtph3EkyuQkEgayFZtfjRbWFRbtks8WbVxHJ/cuZS/igAny/CaOmPsznUywu8ftKboJabQBaB3y6DufEv1qbhcStxFddVYBh8DWdd8Ixu3JuFbtpLpYbFSwAyjeSUT8qveGKgs2+mSUyjKT2jSoyikiUW2yVSlKWTFKUoAUpSgBSlKAInFOGLftm25YAyPDAOqkeoPoTUXEcu23a8xa596hRhIgZggJGkzCJuSNNqkcX4xawto3bzZEBALQTqTA296ov7T+Hf3gf9LfypsI2NZimQk4rkt+IcAt3luBi46jBmykTomSBIOhWR8/SvOJ5ctubxLXAbwKtBGkhBKyN/Au8+teeC82YbFsy4e51ColoUwJ2kkR/pXfjHH7GFCtfuC2GMAn1PyqMpSr+LYnCvuvEFlv23ODcsWzbKFrhm2LU+GYViwbyxMntHtVnYshFVRJCgDX2+GlZ3+0fh/wDeF+h/lWisXw6qymVYAg+xqHcU/XI2emsp3nFr5rB0pSlAoUpSgBSlKAFKUoAxX6YP913P89r/AMxXxHhPCnxFwW0jM2w9Sew996/o7mXhlvEWDbu2+qhZSVlhtqNU13isrheQsENTgolSD95eI2222J9fSK0tNq41VuL5KV+nlZNSXB6/RJwxsPZxFpihPVDSAwYSijIwYCCMsxr5qm/pUwwbh9wkgZCrCROuYQB2nUfOpHD8P9nYrZwxVE0T9YFymdAsEToJP+KvPGOB2sTrdtXHLRnTqXwmk7KsLI01jvWfqZO1tr1NTw+cdPbCcm8Rae2/3wfBTX9LcC/ZrH/DT+ArG/1DwUfsR/7t/wDlW6wVoLbRQMoCgRqY0211+tVKapQbbNvxnxSnXRgq01jPOP6bO1KUqyedFKUoAUpSgBSlKAK3j2FW5aAcSA6sNSNVMqdOxAqi/oe10lEMJg6Ow8p02PuaUoA4NhFN0g5iCgbzNvmOu/5VNxHCrfUkBhmnNDsAZd5kAwTqdfh2FKUARzgFJg54WVHjbZSInXU6nU61qsEsW0A9FH8K/aUAdqUpQApSlAH/2Q=="/>
          <p:cNvSpPr>
            <a:spLocks noChangeAspect="1" noChangeArrowheads="1"/>
          </p:cNvSpPr>
          <p:nvPr/>
        </p:nvSpPr>
        <p:spPr bwMode="auto">
          <a:xfrm>
            <a:off x="0" y="-681038"/>
            <a:ext cx="1057275" cy="140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5129" name="AutoShape 4" descr="data:image/jpeg;base64,/9j/4AAQSkZJRgABAQAAAQABAAD/2wCEAAkGBhMSERIUExQSExUVGBkWFxcYGB8YGRodGhoYIRoYHB0aIyYeGx4kHR4UIi8gIycpLCwsFR4xNzwqNScrLikBCQoKDgwOGg8PGjUjHyQ1LDUsLzUvNCktLCo0NDY1Ly0sNCo1NSwsLzIvNCksKSwpLCwsLCw0NSwsNSw0LCwsLP/AABEIAJMAbwMBIgACEQEDEQH/xAAcAAEAAwEBAQEBAAAAAAAAAAAABAUGAwIHAQj/xABBEAACAQIEBAQDBAYHCQAAAAABAhEAAwQSITEFBhNRIjJBYXGBkRQjQqEHMzRSsdEVFhdUYnLxJDVzg5KTssHh/8QAGgEAAgMBAQAAAAAAAAAAAAAAAAMCBAUBBv/EAC0RAAICAQMCBAUEAwAAAAAAAAABAgMRBCExEhMFIkFRMnGhsfAjYZHBFEKB/9oADAMBAAIRAxEAPwD7jSlKAFKUoAUpSgBSlKAFKVX4zjdu3pOY9hSrbq6Y9VjwicISm8RWT3xfEZLTRudBVNwnAvcMsWCj866PzOfRB8zXXD8zL+JI+Fedt1Wi1OojOduy9MNL/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/7UdtdL+HqcqYp/ycVjwazjfM6jqJIthGyMxYRMKe+m+xg/lXfB8HRVD3WEHUdtfesJcSWv3GdLYGMIZ7gzIubDrqwkTuANdyK3l+2FwNlQcwCIAYiRlGsHUfCvL3aWM65a63zbZjF8JYNWu1qSojt7v1J6X8ONilcr9vDXNJWTtG9UvDuGG9mhgsdxVhY5dKspzqYM7VTq1Op1MFiiLg/kPlXXW/jeSLicLcwzhlMjv/6NaHAY0XUDD5iveLw4dGU+oqg4FeKXWQ7GfyqxCL8P1MYRf6c/T2Ytv/IrbfxL6o0tKUr0Bnis8nMwbFNYa2oCNely0wLSYds0RpPV76ZPfTQ1jsRw1zjuIEIxVsL4DGhe4CGAOxMW0/Km1JPORc29sF3b5lwxtm8rgrmFskKc2YgELEZtQQRpsZr2nF8ObtywGXOoLMgXsAT6QxAKSBqMy96yvAcKejZI+0MTi7LObtvIZWzbU5QADkEASRuGrtiBdXFYxbK34a3iHbNb8tzp2RbNpwJIeDpMzbpvajloj1vGS/tcesuLZt5W+96JzAoysVmIIkGMpgxoaqsbzELiovTC9QYklp8vQuKp9Nc0z7R61UctYU5QVS6F+3W38auDH2W0GY5/FGfMJ712t8OuN0lyPrb4kNVI1a6mQa7ZvTvS79PGdcq/dP7M7CxxkpfnKLLl/j2GGHuXCwKhwp8JJJIBAyxJ0g7bVa8avq+HDqQytBBGxB2NfO+BMEsHMcWp6tts/SGZXVFHkKyU/CdJma3d4u2Bsm4uVyqFlAiDGogbfCsS2FcPD511/wCqa35+yL0JSlqE5euGVeEwtx5yTpvBirDh/Dry3ELAwDrrNQMLibluckid9KmYfit4uoJMEidK8vo3po9Dn1dWfTjn8yalvcecYx9TT1lT+0tHc/wrR43FC2hY/KqLl+wXuM59J+pr0Hif6t1NEec5+SRQ03khOb4NJSlZjHcxMuKYQwS2pBGhzkMkkD00MT71vxi5cFBywaelZ21zgGYKLNzMcgG0ZnyHKW8ogOp39D8+GF5wM/eIZOWQsQqyQWmZb8On0qXakR64mppVFheag9lrvTceNLaqSJY3MmUyNAPEPoar+C84TZthkuOyrbD3TouYhMxLbDzD/wCUdqQdyJraVRcV5qWw7IbbsRlgLqzAgksq7kAAie4jSouP5xCqw6boxW6yHwtItMVdon0OUwf3xQqpP0BziibxvhJb7xPN6jvUfAcey+G6Jj19fnS9zgFbKLF5zFxgFGYkWywB02zFWAB9u9WAwlrEW0uQPEoYFTI17Eb1i6nw26ux36Z9LfKfDLtWphKPbs3X1R1Tidk/iWuOI43aUaQx7Coz8rr6OfpXWxy3bHmJak9zxKXlVcV++RnTplv1NlY9y5in7AfQVo8HhBbUKK6WrKqIUACvdWtHoew3ZY+qb5f9IVdf1rpisRQqE/BbBdnNtCz+Yxqdt/oPpXvCcRW411Rp03yGY1OVW0+Tfka4jjKZnEPKZpgTsQBt3JMf5TWolJcFTKYxHBsPBZ7aQAJJ9AkEH2jKuv8AhHaqKzxPBsQzpbAzM4JVlIW3JVoI3Pj0MTBNaC7iEuPdsGf1aljIiLnUWO8+E/UVn8dybbFp4vO1wWriBrmTWQ0FsqiMsnyxodZpsMcSZCX7ImDiWACMnhCQGZcrCMugnTwsMu2/hrjbxPDxmUoLcSCGRl8NoAzEbQBvvkj0rzhuVrD5mF28Q+pnKA7at1B4ezemntUvHcqWbrtcLuMy3FMZIh52JUkES0QfXWa75E+Wc83sjliOJYC6WZ8rGVUllYHdgBqNB4XB9PCZr9xHFMF5WWQOqpORoUNBcHTZzG25FcOI8t4ZdXuXJLSAMrEkG85VVymSQ9wd4AjXWpdzleywb7y4M2kysgxoRI3Gh1o8nuw83sjx18APH4B5mmCI6kFmP7szJPpJNXWBydNOmITKMoiNPTQ1nb3LVkOttrl5hcRkYSmUhQM5aFBBZfCYgRO1aPB4fp20TMz5VC5miTA3MACflUJ4xsyUc54O1KUpQwUpSgDGcK5Ge09libX3bE+GR+GyMw7semZ9PF6xrbcW5fa9Yu25Q57heGnKQfwmNfpV7Smu2TeWQVcUsGJu8i3Yuw9qW0khpIIvgltzIF0RqfJvrUi5yY5efuD4rpkg5ouPmnbzR4Drso+A11K735nO1Exr8jPOjWvIyAwZWUVZXT8REN7AVMvcoThBhx0oDXDGXw+NHA0j0ZgflWmpXHdNh24mFt8nh2ugXMMzMH1GrHTEoS3wa7l/5ZHtXrE8naujXLOa4c6SDJI6gzmfxA3VXT0UfKdi+DX1u3nsZlNy9ZBMj9UR94V7QzXG+NQbGCxxFtrgdrgLSSF0BaySBqdJDkHQ6fCrCnJ79QrpS2wSDyU83iDaGczAkZtZl9N22O/zrTcLwnSs27engULpJGg95P1rLLhsfmVS95UyP4oV2zFNz4hs22+oO29arhhc2bedSj5RmUnNBjUT60mxvG7yMglnZEmlKUgaKUpQApSlAClKUAQONcVGHtG4RIkDePifgBJ+Vcm5gti7ctkN92FzNGkswAA77j605j6PRm+WCBg0qJOknaDpE1WcUXDI2MYm6bnSF11UiYQggrOgMhd6dCKa4/Nhcm0y4tcbtsYGb9WLxMEKFaYknQEgHQ9qj/1ltlA6hmQ2rt7MNotFZB+M6R2qJeTDWluFjcVVtph3EkyuQkEgayFZtfjRbWFRbtks8WbVxHJ/cuZS/igAny/CaOmPsznUywu8ftKboJabQBaB3y6DufEv1qbhcStxFddVYBh8DWdd8Ixu3JuFbtpLpYbFSwAyjeSUT8qveGKgs2+mSUyjKT2jSoyikiUW2yVSlKWTFKUoAUpSgBSlKAInFOGLftm25YAyPDAOqkeoPoTUXEcu23a8xa596hRhIgZggJGkzCJuSNNqkcX4xawto3bzZEBALQTqTA296ov7T+Hf3gf9LfypsI2NZimQk4rkt+IcAt3luBi46jBmykTomSBIOhWR8/SvOJ5ctubxLXAbwKtBGkhBKyN/Au8+teeC82YbFsy4e51ColoUwJ2kkR/pXfjHH7GFCtfuC2GMAn1PyqMpSr+LYnCvuvEFlv23ODcsWzbKFrhm2LU+GYViwbyxMntHtVnYshFVRJCgDX2+GlZ3+0fh/wDeF+h/lWisXw6qymVYAg+xqHcU/XI2emsp3nFr5rB0pSlAoUpSgBSlKAFKUoAxX6YP913P89r/AMxXxHhPCnxFwW0jM2w9Sew996/o7mXhlvEWDbu2+qhZSVlhtqNU13isrheQsENTgolSD95eI2222J9fSK0tNq41VuL5KV+nlZNSXB6/RJwxsPZxFpihPVDSAwYSijIwYCCMsxr5qm/pUwwbh9wkgZCrCROuYQB2nUfOpHD8P9nYrZwxVE0T9YFymdAsEToJP+KvPGOB2sTrdtXHLRnTqXwmk7KsLI01jvWfqZO1tr1NTw+cdPbCcm8Rae2/3wfBTX9LcC/ZrH/DT+ArG/1DwUfsR/7t/wDlW6wVoLbRQMoCgRqY0211+tVKapQbbNvxnxSnXRgq01jPOP6bO1KUqyedFKUoAUpSgBSlKAK3j2FW5aAcSA6sNSNVMqdOxAqi/oe10lEMJg6Ow8p02PuaUoA4NhFN0g5iCgbzNvmOu/5VNxHCrfUkBhmnNDsAZd5kAwTqdfh2FKUARzgFJg54WVHjbZSInXU6nU61qsEsW0A9FH8K/aUAdqUpQApSlAH/2Q=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5130" name="AutoShape 6" descr="data:image/jpeg;base64,/9j/4AAQSkZJRgABAQAAAQABAAD/2wCEAAkGBhMSERIUExQSExUVGBkWFxcYGB8YGRodGhoYIRoYHB0aIyYeGx4kHR4UIi8gIycpLCwsFR4xNzwqNScrLikBCQoKDgwOGg8PGjUjHyQ1LDUsLzUvNCktLCo0NDY1Ly0sNCo1NSwsLzIvNCksKSwpLCwsLCw0NSwsNSw0LCwsLP/AABEIAJMAbwMBIgACEQEDEQH/xAAcAAEAAwEBAQEBAAAAAAAAAAAABAUGAwIHAQj/xABBEAACAQIEBAQDBAYHCQAAAAABAhEAAwQSITEFBhNRIjJBYXGBkRQjQqEHMzRSsdEVFhdUYnLxJDVzg5KTssHh/8QAGgEAAgMBAQAAAAAAAAAAAAAAAAMCBAUBBv/EAC0RAAICAQMCBAUEAwAAAAAAAAABAgMRBCExEhMFIkFRMnGhsfAjYZHBFEKB/9oADAMBAAIRAxEAPwD7jSlKAFKUoAUpSgBSlKAFKVX4zjdu3pOY9hSrbq6Y9VjwicISm8RWT3xfEZLTRudBVNwnAvcMsWCj866PzOfRB8zXXD8zL+JI+Fedt1Wi1OojOduy9MNL/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/7UdtdL+HqcqYp/ycVjwazjfM6jqJIthGyMxYRMKe+m+xg/lXfB8HRVD3WEHUdtfesJcSWv3GdLYGMIZ7gzIubDrqwkTuANdyK3l+2FwNlQcwCIAYiRlGsHUfCvL3aWM65a63zbZjF8JYNWu1qSojt7v1J6X8ONilcr9vDXNJWTtG9UvDuGG9mhgsdxVhY5dKspzqYM7VTq1Op1MFiiLg/kPlXXW/jeSLicLcwzhlMjv/6NaHAY0XUDD5iveLw4dGU+oqg4FeKXWQ7GfyqxCL8P1MYRf6c/T2Ytv/IrbfxL6o0tKUr0Bnis8nMwbFNYa2oCNely0wLSYds0RpPV76ZPfTQ1jsRw1zjuIEIxVsL4DGhe4CGAOxMW0/Km1JPORc29sF3b5lwxtm8rgrmFskKc2YgELEZtQQRpsZr2nF8ObtywGXOoLMgXsAT6QxAKSBqMy96yvAcKejZI+0MTi7LObtvIZWzbU5QADkEASRuGrtiBdXFYxbK34a3iHbNb8tzp2RbNpwJIeDpMzbpvajloj1vGS/tcesuLZt5W+96JzAoysVmIIkGMpgxoaqsbzELiovTC9QYklp8vQuKp9Nc0z7R61UctYU5QVS6F+3W38auDH2W0GY5/FGfMJ712t8OuN0lyPrb4kNVI1a6mQa7ZvTvS79PGdcq/dP7M7CxxkpfnKLLl/j2GGHuXCwKhwp8JJJIBAyxJ0g7bVa8avq+HDqQytBBGxB2NfO+BMEsHMcWp6tts/SGZXVFHkKyU/CdJma3d4u2Bsm4uVyqFlAiDGogbfCsS2FcPD511/wCqa35+yL0JSlqE5euGVeEwtx5yTpvBirDh/Dry3ELAwDrrNQMLibluckid9KmYfit4uoJMEidK8vo3po9Dn1dWfTjn8yalvcecYx9TT1lT+0tHc/wrR43FC2hY/KqLl+wXuM59J+pr0Hif6t1NEec5+SRQ03khOb4NJSlZjHcxMuKYQwS2pBGhzkMkkD00MT71vxi5cFBywaelZ21zgGYKLNzMcgG0ZnyHKW8ogOp39D8+GF5wM/eIZOWQsQqyQWmZb8On0qXakR64mppVFheag9lrvTceNLaqSJY3MmUyNAPEPoar+C84TZthkuOyrbD3TouYhMxLbDzD/wCUdqQdyJraVRcV5qWw7IbbsRlgLqzAgksq7kAAie4jSouP5xCqw6boxW6yHwtItMVdon0OUwf3xQqpP0BziibxvhJb7xPN6jvUfAcey+G6Jj19fnS9zgFbKLF5zFxgFGYkWywB02zFWAB9u9WAwlrEW0uQPEoYFTI17Eb1i6nw26ux36Z9LfKfDLtWphKPbs3X1R1Tidk/iWuOI43aUaQx7Coz8rr6OfpXWxy3bHmJak9zxKXlVcV++RnTplv1NlY9y5in7AfQVo8HhBbUKK6WrKqIUACvdWtHoew3ZY+qb5f9IVdf1rpisRQqE/BbBdnNtCz+Yxqdt/oPpXvCcRW411Rp03yGY1OVW0+Tfka4jjKZnEPKZpgTsQBt3JMf5TWolJcFTKYxHBsPBZ7aQAJJ9AkEH2jKuv8AhHaqKzxPBsQzpbAzM4JVlIW3JVoI3Pj0MTBNaC7iEuPdsGf1aljIiLnUWO8+E/UVn8dybbFp4vO1wWriBrmTWQ0FsqiMsnyxodZpsMcSZCX7ImDiWACMnhCQGZcrCMugnTwsMu2/hrjbxPDxmUoLcSCGRl8NoAzEbQBvvkj0rzhuVrD5mF28Q+pnKA7at1B4ezemntUvHcqWbrtcLuMy3FMZIh52JUkES0QfXWa75E+Wc83sjliOJYC6WZ8rGVUllYHdgBqNB4XB9PCZr9xHFMF5WWQOqpORoUNBcHTZzG25FcOI8t4ZdXuXJLSAMrEkG85VVymSQ9wd4AjXWpdzleywb7y4M2kysgxoRI3Gh1o8nuw83sjx18APH4B5mmCI6kFmP7szJPpJNXWBydNOmITKMoiNPTQ1nb3LVkOttrl5hcRkYSmUhQM5aFBBZfCYgRO1aPB4fp20TMz5VC5miTA3MACflUJ4xsyUc54O1KUpQwUpSgDGcK5Ge09libX3bE+GR+GyMw7semZ9PF6xrbcW5fa9Yu25Q57heGnKQfwmNfpV7Smu2TeWQVcUsGJu8i3Yuw9qW0khpIIvgltzIF0RqfJvrUi5yY5efuD4rpkg5ouPmnbzR4Drso+A11K735nO1Exr8jPOjWvIyAwZWUVZXT8REN7AVMvcoThBhx0oDXDGXw+NHA0j0ZgflWmpXHdNh24mFt8nh2ugXMMzMH1GrHTEoS3wa7l/5ZHtXrE8naujXLOa4c6SDJI6gzmfxA3VXT0UfKdi+DX1u3nsZlNy9ZBMj9UR94V7QzXG+NQbGCxxFtrgdrgLSSF0BaySBqdJDkHQ6fCrCnJ79QrpS2wSDyU83iDaGczAkZtZl9N22O/zrTcLwnSs27engULpJGg95P1rLLhsfmVS95UyP4oV2zFNz4hs22+oO29arhhc2bedSj5RmUnNBjUT60mxvG7yMglnZEmlKUgaKUpQApSlAClKUAQONcVGHtG4RIkDePifgBJ+Vcm5gti7ctkN92FzNGkswAA77j605j6PRm+WCBg0qJOknaDpE1WcUXDI2MYm6bnSF11UiYQggrOgMhd6dCKa4/Nhcm0y4tcbtsYGb9WLxMEKFaYknQEgHQ9qj/1ltlA6hmQ2rt7MNotFZB+M6R2qJeTDWluFjcVVtph3EkyuQkEgayFZtfjRbWFRbtks8WbVxHJ/cuZS/igAny/CaOmPsznUywu8ftKboJabQBaB3y6DufEv1qbhcStxFddVYBh8DWdd8Ixu3JuFbtpLpYbFSwAyjeSUT8qveGKgs2+mSUyjKT2jSoyikiUW2yVSlKWTFKUoAUpSgBSlKAInFOGLftm25YAyPDAOqkeoPoTUXEcu23a8xa596hRhIgZggJGkzCJuSNNqkcX4xawto3bzZEBALQTqTA296ov7T+Hf3gf9LfypsI2NZimQk4rkt+IcAt3luBi46jBmykTomSBIOhWR8/SvOJ5ctubxLXAbwKtBGkhBKyN/Au8+teeC82YbFsy4e51ColoUwJ2kkR/pXfjHH7GFCtfuC2GMAn1PyqMpSr+LYnCvuvEFlv23ODcsWzbKFrhm2LU+GYViwbyxMntHtVnYshFVRJCgDX2+GlZ3+0fh/wDeF+h/lWisXw6qymVYAg+xqHcU/XI2emsp3nFr5rB0pSlAoUpSgBSlKAFKUoAxX6YP913P89r/AMxXxHhPCnxFwW0jM2w9Sew996/o7mXhlvEWDbu2+qhZSVlhtqNU13isrheQsENTgolSD95eI2222J9fSK0tNq41VuL5KV+nlZNSXB6/RJwxsPZxFpihPVDSAwYSijIwYCCMsxr5qm/pUwwbh9wkgZCrCROuYQB2nUfOpHD8P9nYrZwxVE0T9YFymdAsEToJP+KvPGOB2sTrdtXHLRnTqXwmk7KsLI01jvWfqZO1tr1NTw+cdPbCcm8Rae2/3wfBTX9LcC/ZrH/DT+ArG/1DwUfsR/7t/wDlW6wVoLbRQMoCgRqY0211+tVKapQbbNvxnxSnXRgq01jPOP6bO1KUqyedFKUoAUpSgBSlKAK3j2FW5aAcSA6sNSNVMqdOxAqi/oe10lEMJg6Ow8p02PuaUoA4NhFN0g5iCgbzNvmOu/5VNxHCrfUkBhmnNDsAZd5kAwTqdfh2FKUARzgFJg54WVHjbZSInXU6nU61qsEsW0A9FH8K/aUAdqUpQApSlAH/2Q=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5131" name="AutoShape 8" descr="data:image/jpeg;base64,/9j/4AAQSkZJRgABAQAAAQABAAD/2wCEAAkGBhMSERIUExQSExUVGBkWFxcYGB8YGRodGhoYIRoYHB0aIyYeGx4kHR4UIi8gIycpLCwsFR4xNzwqNScrLikBCQoKDgwOGg8PGjUjHyQ1LDUsLzUvNCktLCo0NDY1Ly0sNCo1NSwsLzIvNCksKSwpLCwsLCw0NSwsNSw0LCwsLP/AABEIAJMAbwMBIgACEQEDEQH/xAAcAAEAAwEBAQEBAAAAAAAAAAAABAUGAwIHAQj/xABBEAACAQIEBAQDBAYHCQAAAAABAhEAAwQSITEFBhNRIjJBYXGBkRQjQqEHMzRSsdEVFhdUYnLxJDVzg5KTssHh/8QAGgEAAgMBAQAAAAAAAAAAAAAAAAMCBAUBBv/EAC0RAAICAQMCBAUEAwAAAAAAAAABAgMRBCExEhMFIkFRMnGhsfAjYZHBFEKB/9oADAMBAAIRAxEAPwD7jSlKAFKUoAUpSgBSlKAFKVX4zjdu3pOY9hSrbq6Y9VjwicISm8RWT3xfEZLTRudBVNwnAvcMsWCj866PzOfRB8zXXD8zL+JI+Fedt1Wi1OojOduy9MNL/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/7UdtdL+HqcqYp/ycVjwazjfM6jqJIthGyMxYRMKe+m+xg/lXfB8HRVD3WEHUdtfesJcSWv3GdLYGMIZ7gzIubDrqwkTuANdyK3l+2FwNlQcwCIAYiRlGsHUfCvL3aWM65a63zbZjF8JYNWu1qSojt7v1J6X8ONilcr9vDXNJWTtG9UvDuGG9mhgsdxVhY5dKspzqYM7VTq1Op1MFiiLg/kPlXXW/jeSLicLcwzhlMjv/6NaHAY0XUDD5iveLw4dGU+oqg4FeKXWQ7GfyqxCL8P1MYRf6c/T2Ytv/IrbfxL6o0tKUr0Bnis8nMwbFNYa2oCNely0wLSYds0RpPV76ZPfTQ1jsRw1zjuIEIxVsL4DGhe4CGAOxMW0/Km1JPORc29sF3b5lwxtm8rgrmFskKc2YgELEZtQQRpsZr2nF8ObtywGXOoLMgXsAT6QxAKSBqMy96yvAcKejZI+0MTi7LObtvIZWzbU5QADkEASRuGrtiBdXFYxbK34a3iHbNb8tzp2RbNpwJIeDpMzbpvajloj1vGS/tcesuLZt5W+96JzAoysVmIIkGMpgxoaqsbzELiovTC9QYklp8vQuKp9Nc0z7R61UctYU5QVS6F+3W38auDH2W0GY5/FGfMJ712t8OuN0lyPrb4kNVI1a6mQa7ZvTvS79PGdcq/dP7M7CxxkpfnKLLl/j2GGHuXCwKhwp8JJJIBAyxJ0g7bVa8avq+HDqQytBBGxB2NfO+BMEsHMcWp6tts/SGZXVFHkKyU/CdJma3d4u2Bsm4uVyqFlAiDGogbfCsS2FcPD511/wCqa35+yL0JSlqE5euGVeEwtx5yTpvBirDh/Dry3ELAwDrrNQMLibluckid9KmYfit4uoJMEidK8vo3po9Dn1dWfTjn8yalvcecYx9TT1lT+0tHc/wrR43FC2hY/KqLl+wXuM59J+pr0Hif6t1NEec5+SRQ03khOb4NJSlZjHcxMuKYQwS2pBGhzkMkkD00MT71vxi5cFBywaelZ21zgGYKLNzMcgG0ZnyHKW8ogOp39D8+GF5wM/eIZOWQsQqyQWmZb8On0qXakR64mppVFheag9lrvTceNLaqSJY3MmUyNAPEPoar+C84TZthkuOyrbD3TouYhMxLbDzD/wCUdqQdyJraVRcV5qWw7IbbsRlgLqzAgksq7kAAie4jSouP5xCqw6boxW6yHwtItMVdon0OUwf3xQqpP0BziibxvhJb7xPN6jvUfAcey+G6Jj19fnS9zgFbKLF5zFxgFGYkWywB02zFWAB9u9WAwlrEW0uQPEoYFTI17Eb1i6nw26ux36Z9LfKfDLtWphKPbs3X1R1Tidk/iWuOI43aUaQx7Coz8rr6OfpXWxy3bHmJak9zxKXlVcV++RnTplv1NlY9y5in7AfQVo8HhBbUKK6WrKqIUACvdWtHoew3ZY+qb5f9IVdf1rpisRQqE/BbBdnNtCz+Yxqdt/oPpXvCcRW411Rp03yGY1OVW0+Tfka4jjKZnEPKZpgTsQBt3JMf5TWolJcFTKYxHBsPBZ7aQAJJ9AkEH2jKuv8AhHaqKzxPBsQzpbAzM4JVlIW3JVoI3Pj0MTBNaC7iEuPdsGf1aljIiLnUWO8+E/UVn8dybbFp4vO1wWriBrmTWQ0FsqiMsnyxodZpsMcSZCX7ImDiWACMnhCQGZcrCMugnTwsMu2/hrjbxPDxmUoLcSCGRl8NoAzEbQBvvkj0rzhuVrD5mF28Q+pnKA7at1B4ezemntUvHcqWbrtcLuMy3FMZIh52JUkES0QfXWa75E+Wc83sjliOJYC6WZ8rGVUllYHdgBqNB4XB9PCZr9xHFMF5WWQOqpORoUNBcHTZzG25FcOI8t4ZdXuXJLSAMrEkG85VVymSQ9wd4AjXWpdzleywb7y4M2kysgxoRI3Gh1o8nuw83sjx18APH4B5mmCI6kFmP7szJPpJNXWBydNOmITKMoiNPTQ1nb3LVkOttrl5hcRkYSmUhQM5aFBBZfCYgRO1aPB4fp20TMz5VC5miTA3MACflUJ4xsyUc54O1KUpQwUpSgDGcK5Ge09libX3bE+GR+GyMw7semZ9PF6xrbcW5fa9Yu25Q57heGnKQfwmNfpV7Smu2TeWQVcUsGJu8i3Yuw9qW0khpIIvgltzIF0RqfJvrUi5yY5efuD4rpkg5ouPmnbzR4Drso+A11K735nO1Exr8jPOjWvIyAwZWUVZXT8REN7AVMvcoThBhx0oDXDGXw+NHA0j0ZgflWmpXHdNh24mFt8nh2ugXMMzMH1GrHTEoS3wa7l/5ZHtXrE8naujXLOa4c6SDJI6gzmfxA3VXT0UfKdi+DX1u3nsZlNy9ZBMj9UR94V7QzXG+NQbGCxxFtrgdrgLSSF0BaySBqdJDkHQ6fCrCnJ79QrpS2wSDyU83iDaGczAkZtZl9N22O/zrTcLwnSs27engULpJGg95P1rLLhsfmVS95UyP4oV2zFNz4hs22+oO29arhhc2bedSj5RmUnNBjUT60mxvG7yMglnZEmlKUgaKUpQApSlAClKUAQONcVGHtG4RIkDePifgBJ+Vcm5gti7ctkN92FzNGkswAA77j605j6PRm+WCBg0qJOknaDpE1WcUXDI2MYm6bnSF11UiYQggrOgMhd6dCKa4/Nhcm0y4tcbtsYGb9WLxMEKFaYknQEgHQ9qj/1ltlA6hmQ2rt7MNotFZB+M6R2qJeTDWluFjcVVtph3EkyuQkEgayFZtfjRbWFRbtks8WbVxHJ/cuZS/igAny/CaOmPsznUywu8ftKboJabQBaB3y6DufEv1qbhcStxFddVYBh8DWdd8Ixu3JuFbtpLpYbFSwAyjeSUT8qveGKgs2+mSUyjKT2jSoyikiUW2yVSlKWTFKUoAUpSgBSlKAInFOGLftm25YAyPDAOqkeoPoTUXEcu23a8xa596hRhIgZggJGkzCJuSNNqkcX4xawto3bzZEBALQTqTA296ov7T+Hf3gf9LfypsI2NZimQk4rkt+IcAt3luBi46jBmykTomSBIOhWR8/SvOJ5ctubxLXAbwKtBGkhBKyN/Au8+teeC82YbFsy4e51ColoUwJ2kkR/pXfjHH7GFCtfuC2GMAn1PyqMpSr+LYnCvuvEFlv23ODcsWzbKFrhm2LU+GYViwbyxMntHtVnYshFVRJCgDX2+GlZ3+0fh/wDeF+h/lWisXw6qymVYAg+xqHcU/XI2emsp3nFr5rB0pSlAoUpSgBSlKAFKUoAxX6YP913P89r/AMxXxHhPCnxFwW0jM2w9Sew996/o7mXhlvEWDbu2+qhZSVlhtqNU13isrheQsENTgolSD95eI2222J9fSK0tNq41VuL5KV+nlZNSXB6/RJwxsPZxFpihPVDSAwYSijIwYCCMsxr5qm/pUwwbh9wkgZCrCROuYQB2nUfOpHD8P9nYrZwxVE0T9YFymdAsEToJP+KvPGOB2sTrdtXHLRnTqXwmk7KsLI01jvWfqZO1tr1NTw+cdPbCcm8Rae2/3wfBTX9LcC/ZrH/DT+ArG/1DwUfsR/7t/wDlW6wVoLbRQMoCgRqY0211+tVKapQbbNvxnxSnXRgq01jPOP6bO1KUqyedFKUoAUpSgBSlKAK3j2FW5aAcSA6sNSNVMqdOxAqi/oe10lEMJg6Ow8p02PuaUoA4NhFN0g5iCgbzNvmOu/5VNxHCrfUkBhmnNDsAZd5kAwTqdfh2FKUARzgFJg54WVHjbZSInXU6nU61qsEsW0A9FH8K/aUAdqUpQApSlAH/2Q=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5132" name="AutoShape 2" descr="data:image/jpeg;base64,/9j/4AAQSkZJRgABAQAAAQABAAD/2wCEAAkGBhMSERIUExQSExUVGBkWFxcYGB8YGRodGhoYIRoYHB0aIyYeGx4kHR4UIi8gIycpLCwsFR4xNzwqNScrLikBCQoKDgwOGg8PGjUjHyQ1LDUsLzUvNCktLCo0NDY1Ly0sNCo1NSwsLzIvNCksKSwpLCwsLCw0NSwsNSw0LCwsLP/AABEIAJMAbwMBIgACEQEDEQH/xAAcAAEAAwEBAQEBAAAAAAAAAAAABAUGAwIHAQj/xABBEAACAQIEBAQDBAYHCQAAAAABAhEAAwQSITEFBhNRIjJBYXGBkRQjQqEHMzRSsdEVFhdUYnLxJDVzg5KTssHh/8QAGgEAAgMBAQAAAAAAAAAAAAAAAAMCBAUBBv/EAC0RAAICAQMCBAUEAwAAAAAAAAABAgMRBCExEhMFIkFRMnGhsfAjYZHBFEKB/9oADAMBAAIRAxEAPwD7jSlKAFKUoAUpSgBSlKAFKVX4zjdu3pOY9hSrbq6Y9VjwicISm8RWT3xfEZLTRudBVNwnAvcMsWCj866PzOfRB8zXXD8zL+JI+Fedt1Wi1OojOduy9MNL/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/7UdtdL+HqcqYp/ycVjwazjfM6jqJIthGyMxYRMKe+m+xg/lXfB8HRVD3WEHUdtfesJcSWv3GdLYGMIZ7gzIubDrqwkTuANdyK3l+2FwNlQcwCIAYiRlGsHUfCvL3aWM65a63zbZjF8JYNWu1qSojt7v1J6X8ONilcr9vDXNJWTtG9UvDuGG9mhgsdxVhY5dKspzqYM7VTq1Op1MFiiLg/kPlXXW/jeSLicLcwzhlMjv/6NaHAY0XUDD5iveLw4dGU+oqg4FeKXWQ7GfyqxCL8P1MYRf6c/T2Ytv/IrbfxL6o0tKUr0Bnis8nMwbFNYa2oCNely0wLSYds0RpPV76ZPfTQ1jsRw1zjuIEIxVsL4DGhe4CGAOxMW0/Km1JPORc29sF3b5lwxtm8rgrmFskKc2YgELEZtQQRpsZr2nF8ObtywGXOoLMgXsAT6QxAKSBqMy96yvAcKejZI+0MTi7LObtvIZWzbU5QADkEASRuGrtiBdXFYxbK34a3iHbNb8tzp2RbNpwJIeDpMzbpvajloj1vGS/tcesuLZt5W+96JzAoysVmIIkGMpgxoaqsbzELiovTC9QYklp8vQuKp9Nc0z7R61UctYU5QVS6F+3W38auDH2W0GY5/FGfMJ712t8OuN0lyPrb4kNVI1a6mQa7ZvTvS79PGdcq/dP7M7CxxkpfnKLLl/j2GGHuXCwKhwp8JJJIBAyxJ0g7bVa8avq+HDqQytBBGxB2NfO+BMEsHMcWp6tts/SGZXVFHkKyU/CdJma3d4u2Bsm4uVyqFlAiDGogbfCsS2FcPD511/wCqa35+yL0JSlqE5euGVeEwtx5yTpvBirDh/Dry3ELAwDrrNQMLibluckid9KmYfit4uoJMEidK8vo3po9Dn1dWfTjn8yalvcecYx9TT1lT+0tHc/wrR43FC2hY/KqLl+wXuM59J+pr0Hif6t1NEec5+SRQ03khOb4NJSlZjHcxMuKYQwS2pBGhzkMkkD00MT71vxi5cFBywaelZ21zgGYKLNzMcgG0ZnyHKW8ogOp39D8+GF5wM/eIZOWQsQqyQWmZb8On0qXakR64mppVFheag9lrvTceNLaqSJY3MmUyNAPEPoar+C84TZthkuOyrbD3TouYhMxLbDzD/wCUdqQdyJraVRcV5qWw7IbbsRlgLqzAgksq7kAAie4jSouP5xCqw6boxW6yHwtItMVdon0OUwf3xQqpP0BziibxvhJb7xPN6jvUfAcey+G6Jj19fnS9zgFbKLF5zFxgFGYkWywB02zFWAB9u9WAwlrEW0uQPEoYFTI17Eb1i6nw26ux36Z9LfKfDLtWphKPbs3X1R1Tidk/iWuOI43aUaQx7Coz8rr6OfpXWxy3bHmJak9zxKXlVcV++RnTplv1NlY9y5in7AfQVo8HhBbUKK6WrKqIUACvdWtHoew3ZY+qb5f9IVdf1rpisRQqE/BbBdnNtCz+Yxqdt/oPpXvCcRW411Rp03yGY1OVW0+Tfka4jjKZnEPKZpgTsQBt3JMf5TWolJcFTKYxHBsPBZ7aQAJJ9AkEH2jKuv8AhHaqKzxPBsQzpbAzM4JVlIW3JVoI3Pj0MTBNaC7iEuPdsGf1aljIiLnUWO8+E/UVn8dybbFp4vO1wWriBrmTWQ0FsqiMsnyxodZpsMcSZCX7ImDiWACMnhCQGZcrCMugnTwsMu2/hrjbxPDxmUoLcSCGRl8NoAzEbQBvvkj0rzhuVrD5mF28Q+pnKA7at1B4ezemntUvHcqWbrtcLuMy3FMZIh52JUkES0QfXWa75E+Wc83sjliOJYC6WZ8rGVUllYHdgBqNB4XB9PCZr9xHFMF5WWQOqpORoUNBcHTZzG25FcOI8t4ZdXuXJLSAMrEkG85VVymSQ9wd4AjXWpdzleywb7y4M2kysgxoRI3Gh1o8nuw83sjx18APH4B5mmCI6kFmP7szJPpJNXWBydNOmITKMoiNPTQ1nb3LVkOttrl5hcRkYSmUhQM5aFBBZfCYgRO1aPB4fp20TMz5VC5miTA3MACflUJ4xsyUc54O1KUpQwUpSgDGcK5Ge09libX3bE+GR+GyMw7semZ9PF6xrbcW5fa9Yu25Q57heGnKQfwmNfpV7Smu2TeWQVcUsGJu8i3Yuw9qW0khpIIvgltzIF0RqfJvrUi5yY5efuD4rpkg5ouPmnbzR4Drso+A11K735nO1Exr8jPOjWvIyAwZWUVZXT8REN7AVMvcoThBhx0oDXDGXw+NHA0j0ZgflWmpXHdNh24mFt8nh2ugXMMzMH1GrHTEoS3wa7l/5ZHtXrE8naujXLOa4c6SDJI6gzmfxA3VXT0UfKdi+DX1u3nsZlNy9ZBMj9UR94V7QzXG+NQbGCxxFtrgdrgLSSF0BaySBqdJDkHQ6fCrCnJ79QrpS2wSDyU83iDaGczAkZtZl9N22O/zrTcLwnSs27engULpJGg95P1rLLhsfmVS95UyP4oV2zFNz4hs22+oO29arhhc2bedSj5RmUnNBjUT60mxvG7yMglnZEmlKUgaKUpQApSlAClKUAQONcVGHtG4RIkDePifgBJ+Vcm5gti7ctkN92FzNGkswAA77j605j6PRm+WCBg0qJOknaDpE1WcUXDI2MYm6bnSF11UiYQggrOgMhd6dCKa4/Nhcm0y4tcbtsYGb9WLxMEKFaYknQEgHQ9qj/1ltlA6hmQ2rt7MNotFZB+M6R2qJeTDWluFjcVVtph3EkyuQkEgayFZtfjRbWFRbtks8WbVxHJ/cuZS/igAny/CaOmPsznUywu8ftKboJabQBaB3y6DufEv1qbhcStxFddVYBh8DWdd8Ixu3JuFbtpLpYbFSwAyjeSUT8qveGKgs2+mSUyjKT2jSoyikiUW2yVSlKWTFKUoAUpSgBSlKAInFOGLftm25YAyPDAOqkeoPoTUXEcu23a8xa596hRhIgZggJGkzCJuSNNqkcX4xawto3bzZEBALQTqTA296ov7T+Hf3gf9LfypsI2NZimQk4rkt+IcAt3luBi46jBmykTomSBIOhWR8/SvOJ5ctubxLXAbwKtBGkhBKyN/Au8+teeC82YbFsy4e51ColoUwJ2kkR/pXfjHH7GFCtfuC2GMAn1PyqMpSr+LYnCvuvEFlv23ODcsWzbKFrhm2LU+GYViwbyxMntHtVnYshFVRJCgDX2+GlZ3+0fh/wDeF+h/lWisXw6qymVYAg+xqHcU/XI2emsp3nFr5rB0pSlAoUpSgBSlKAFKUoAxX6YP913P89r/AMxXxHhPCnxFwW0jM2w9Sew996/o7mXhlvEWDbu2+qhZSVlhtqNU13isrheQsENTgolSD95eI2222J9fSK0tNq41VuL5KV+nlZNSXB6/RJwxsPZxFpihPVDSAwYSijIwYCCMsxr5qm/pUwwbh9wkgZCrCROuYQB2nUfOpHD8P9nYrZwxVE0T9YFymdAsEToJP+KvPGOB2sTrdtXHLRnTqXwmk7KsLI01jvWfqZO1tr1NTw+cdPbCcm8Rae2/3wfBTX9LcC/ZrH/DT+ArG/1DwUfsR/7t/wDlW6wVoLbRQMoCgRqY0211+tVKapQbbNvxnxSnXRgq01jPOP6bO1KUqyedFKUoAUpSgBSlKAK3j2FW5aAcSA6sNSNVMqdOxAqi/oe10lEMJg6Ow8p02PuaUoA4NhFN0g5iCgbzNvmOu/5VNxHCrfUkBhmnNDsAZd5kAwTqdfh2FKUARzgFJg54WVHjbZSInXU6nU61qsEsW0A9FH8K/aUAdqUpQApSlAH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5133" name="AutoShape 4" descr="data:image/jpeg;base64,/9j/4AAQSkZJRgABAQAAAQABAAD/2wCEAAkGBhASERIUExEUFBIVGBUZFhMXFxYVGxAYHBAWGBYSGxYXGyYgHhojGhkdIC8kLycpOCwuFh4xQTEtNScrLCkBCQoKDgwOGg8PGS8kHyQ1LC8xMCktNTQqLDY1LC8xNDQ1KiwpLCwtNDUvLDQsLCwvLC0sMiw0LzQvNDQpLC4sNP/AABEIAJ8AeAMBIgACEQEDEQH/xAAcAAEAAgMBAQEAAAAAAAAAAAAABQYCAwQHAQj/xAA7EAACAQMCBQIEAwUGBwAAAAABAgMAERIEIQUGEyIxQVFhcYGRFCMyBzNCUqEWQ2KCkrEVU3LBwtHx/8QAGgEAAgMBAQAAAAAAAAAAAAAAAAUBAwQCBv/EADYRAAEDAgMEBwgABwAAAAAAAAEAAgMEERIhMRNBUWEFInGBodHwFCMykbHB4fEGFSQzQnKi/9oADAMBAAIRAxEAPwD3GlKUISlKUISlKUISlKUISlKUISovmDV4RWHlthW7VcYij8tc+w3qPk5kiJ/dk/P/AOUqrayDZui2oaTlxt8lrghkxB2EkLi4RopJTcswQeT7/CrTHGFFh4qK0vMEB2tjUrHKGFwQRXPRccEbLRvxHefWimrdI53WbYLKlKU3WNKUpQhKUqH5t1OGlchSxYogGbR7vIqjvXcbn0ruNhkeGDfkocbC6mKV55oxNPDo4HnlQs+rVnR2yBieydx3YKffzbeunmDXSjXQohYdH8J1JOo46glldLdIdp/Qbk+9b/YDiwYs8/A28SqtrleyucmtjV1jLAO4ZlX1YLjkfkMh9608N4vDqAxibNRbvAOLXH8LHZvpVI0sjf8AEuoXZmx4kBkxIQRyQBAqnYDff32rk4VPqToJmY6hY3XRlHkYhi7sROUINwp7dha1/FW/y5uH4s+r4uI036fVc7U304r0yaUKrMxsqgkn2AFyarnFOPGSyxHtNtx/FcbVTodbJCJwJpWzXXr3yM9ulrXjjIyOxCC1/WmgjnbU6bASsyrpX7T2qrTATNICdwUB96S9IUEk0nssUltbnl++enyW6CRsbdq9t+AVy0PLZbeRrX9PWpJeAQD0/rXHzRIR07Ejz4qHhWZhdciPhXk3vpqOUwNgxEb9SfBM2tlmaJC+wU5qeWoz+hsT96ikkm0r2Pj29DX3S6efNbh7XF6svENCJUIPn0PtVjKZtU100DDG9unNculMRDJHYmnwWei1iyKGX7e1KrnAtSY5cD4O31pTro+s9phxOycMj2rDUw7J9hpuVqpSlMVmSormAaZ42iml6Yt1L5YlQjqeoCfZrVK1Rf2kR/maSwv1S+nI9xI8R/2U1roo9pM1t7c+wXVcrsLCVMS8lQNAkXUlGJkIkVrO3UJMgJt4a9btXyjC8yS5SKVEQKhu2QRMWiyBHoWP3qIHEdQeKFFMpRJFVgFYxJEdMW3NsQ/Ut63tXK2o1B0MMnU1DCSZjqHjyd448JQCiruFDhNh8fjW7Zz5Xk1t/wBXP2+drKq7M8vQVig5SgXUNPk5J6vYTdV6pUyWFr7lR6+lcOi5b0SRSQid2GcUbFnBZCgDxQXttZWHxOVRHH+NTD8F0ZGft0zvPmYw6vqo4z+TiQxa5vci166tVqXd9QGYkJxLTKgP8K9HTNYf5mJ+tS2KewLn6/YjzvuKm7dwXPxngunDflsWB/Eht72Mk5klHzDEj4VOaflOFvw8mUgMaxgqrWEuDZR5D4Nv9apfMcjJGpUuA+s1aNgCWO0rADEX/Uq/S9SsPFZidEZZZoVwhGSozIZjMA0cgAsMl7Re1r3FKYaWpZWyPdL8V7Dfly8tMitckjDA0BumqsHNf939ajdBxh4lIUDc33qS5r/u/rXJwrUwKpEgub7bV4erLh0i7C/AeJ7AnUNvZhdt+XeuvQcfkkkVSBY1Yag4NfpMhivdfbapyvQdGucWHHIHm+o3JbVAYhZuFVLii46nb3X+ppWM7dXU7fzD+lfaR07HySSujGWIrfI5rWsDtbK3UpWnUayOMqHYLlcC+17KSd/kK9iATkElW6o/ivBY9Q0DOSDDIJFtbchSLG48b/0qQrFpACASAT4F/PyqWOc03bqoIB1UUOXFGqOoEsouQzQggIzhMA52ue30vb1tWqTlVfwyQJPNHgxZZEKht8gQQVxYWY7Eex8gVOVq/FJn079+OWP+G9r/AHFXColysdLeH7XOFqgNZyPE/QAmljWFI0xXAiRY5VkQNkpP6l9CPNdj8sxlpDm46moj1B/Ts6JGoUbfpIjHx3O9TFKDVSn/AC9a/ZTgbwVb4ryXHLCUEsisJpJ0kGN0d8gyi62ti5Hj1996r0PCVWWNZJZhGhTKPK4kKOHRmyBN8he4tevQzILgXFzew9TbzYfWo/ivBll3Gz+/vSuvNWS2and1m34Z39Zd9rFaqcxAGOQZHwXziPDhqApD2A9vWuL+yo/5h+1R4Go052uB9wa6F5ol9VX/AGrzzqmhkcXVUZa/fqmAinaLQuBC64eWcWDZ+DetnG+MBAUU3Y+T7VFy8Y1Euw2/6R/3rq4by8xOUv8Ap9/nUsmDwYej2EB2rjohzMJD6l17aBZ8t8PO8jf5f/dKn1UAWHileho6VtLEI2/tLZpTK8uK+1R+bk1TTSYJM2Md4gI8kuYZAxviQXyxFifHpV4pTOnn2LsVr9qzPbiFrqk6qXiKyLg0pybUkAoSu01kQkLZV6fgki/xrjEOsF5YxqGkaOHeVDfIaebLtKjEhiB4HkCvQqo/GOZZV1EuKNYI8UYVt3brKC9sTYj080xppnSktaweiqXtDcyVs4TNrzNCWM/SyUd6WyQifucFQQ2yX8Wv8a4+INrhNqXUThgMchGxCp1pDH0sUJbbEm1/PpUk/PDhio04uR+XeS2RFsw/b22vt5vWGp51lCrIIlESuA/ddnH4JpiALbb4i/wNWtbNjxbNunEevz2Lm7bWxFdUEupMOsDNKHFikmDeq3KogFzj4uL3v73Fcmnl1skjAmeNT+H7cTdAWTKzlMSbZBrXt8Nqyl53mAsNKMgt2DOVscZyLdt7EQn7jatrc6uc8NPe36CzFQ9lcuCcfTH0v59KqEczb+7GfMZaeXllddYm8Vxas8QBJIlsv4hQ6KHYRq0QWRe39bKWIHriPNqyGp1wkckzlFljtGI3BkUuwWz4WHYQzel1sSt66IucZuoFMKlXkUA5WMcbfhwNrdzZTfDYVsg53Lfhz0QBO0aC7jtZ4hIL7bi1/rb3ru0tv7bfDtUXbf4irSRetR0cZ/gX7VupSFzGu1C1gkaLBIlHgAVnSlSABkFF7pSlKlCg9DzVA7P+amPUEcR37yY0J/q3nxuK3ScYZZZQwURR2LOdsF6JYk/XaorT8iBTETOWMTbXRd0xiGG38X5S93xO1S2v4AsqapS5A1ChTYDssmNx7+9MHimDuqbj6ZjkN2apGO2YXG/N0YMAzQZAtKLk9JcGO5sLG6239jXzVtwsmUuIiXB6hxvkFfHusP5hb5iuZuRAcgZiA6nIBFHeVdch7Cznbfx5rNeS2ANtQcmxLnAWLrOZVYC+wuSLfLerf6UWLHkdl+PZ6yXPXOoXJpm4aXm7Y3SQ5PI4AGAjVkVNu5RUxpp+HuyRJ02LDNVt5vGUv484XHyBriHIy4KvWbtAAOI8hFUNb5i9q6uH8rCKRZOqWYEE9oGRwkBPwuXv9KJXwuBIkdfv8lLQ4bgtX4rhaBxeICOyuLHt/erbxv8A3g/1VrTX8P6kh6aKBcPIQQWK4KoC2uQRLYfPxvWjiXK0a3J1JQuz4sVBCljqHYf6ZWH+UV0/2YEipJHORsrRtiCL5QupIPkfljbb9XpU+51L3WPb5KOtwCzk1HCyyk9EtHZ1NrldorFdtzbp7D/DXNoJeH5MMIVjLr0WA/eF0Vi33A3+Arl4bytA+IhnbKAmwKg4sGhQMR6jLSn53NdcfIijpfnE9PEboDkAoB29CbDf0ro7BgLTI7vvl4erqBiOeEK1UpSk60pSlKEJSlKEJSlKEJSlKEJSlQj82QCGaY3xiLLYAszkAmwAHrbarGRvf8IuoLgNVs5s4adRo5olBLMtlAOJvf0N9qgONcE15MvSeQJ1FEQRu4IUlZm3cCwkZBb0CWsRtVqfi8ILKXAKqzMDftVVRmP0Dr96+HjMNorsR1Til1Yd38puO0397VqhmmiAAbcZnMdnl9VW5rXalVHUcD1pMoAkCM7sMJML3bWEEYsLXLxH7e222PhuvDs7dViHiITMBJO5r3IkuAFO9gNwNmqzabjUb22ZbtKvcLbxsQx+I281ivMOnKxtmcZTihxfc/EW2G43PvV5qZ9MA+Xrgudm3ipKlKUqV6UpShCUpShCUpShCUpShCVUH4JpDpZ411aBBIxeUdP8okEFWN7XsfJ+FW+qu3KUnQniEi3lYEEhrAC9wbG5rZSvDb3dbMfXs3KuQX3cVlq9JpzNqcpjcwEMgA7UmVE6gb1/dD5fWtms4dE8sLSapTLpAzPsg7WdGuRe6D8sb+1/Nbn5dYrMMx+ZFBH4/SY8rn65f0rRreVnd9YeooE8TouxuhZVBJ33AxH3q9sjLjr2ty5AHdzK4INtF0R6bTgQnrrZmmMfcv5pkJLKvva9cGn4VpxFp0Op/dyMilsVMrhgCgB9e30rp1vLUjvp2EihYpJHZSG7stQsi2sbXABG/wDMaTcsMxhOanpzSSEHIXDyZW7SNx8dqGyMAHvOO7/blz8UEHh6yVhpSlLFelKUoQlKUoQlKUoQlKUoQlfL19r8z8Z4pONROBNKAJZNs22/MPxpt0Z0aa8uAda1tyzzz7IDK6/S96+1+YtLr9QWTOedIiyB5A79iFwGe5Nthc/Sv0vo9MsaKifpUADe+1vJJ8n41PSXRnsOG78V77uHfzRDNtbm1ltvS9eLftLkli1rFJJlSQA2LMouNmxG22wqF5c4nOdZpQZpCDNCCC7bjqrcea806swvwYV7KH+HDLTiobKLEX0/K/QlKUrcvKpSlKEJSlKEJSlKEJSlKEJXh3EP2Va+SaZlbTEM7tbqm4Bka1wF29fsa9xqkrqMpGDaUXVpAO6JuwSSAPcx+qi9vTK3pW+i6QloiTFbPiqpYWy/EobhfKWvjRFkbTxoCAZI3JkcliBEMh07eAO0kfPevQotSwj8J1QP3Yfa9u1crbX+R+tViXXoyNG8LBAF9YbFbPfxHey/+e1ZaGdWs0UFmsmJJhH6pihFxEbWG/xvVdTVvqTd4Hcuo4xHooTnDlbiHEJVYjTx9NQuAmL2vvc9gtf5elRnB/2Za2LUQSO0GKSxsbObkLIpNhj5q2f8QjdUZtO2yqzX/DnoggC+ybgW9P5RYGtmn1UXWjA05HcFDEQjGzWBsqXttcfMeKVGlYXYje69DH09UxRbFgaG2ta35VwpSlakhSlKUISlKUIX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5135" name="AutoShape 7" descr="data:image/jpeg;base64,/9j/4AAQSkZJRgABAQAAAQABAAD/2wCEAAkGBhQREBQUEBIWFRIVGBUWFhYWGBYUGBcUGBgWFRcXGBQXHSYfGBkmHBUVHy8kJScpLSwsFR4xNTAqNScrLCkBCQoKDgwOGg8PGjEkHyItLCwvMCssLy8sNCssKSwsLDQwLDQsLCw2MCovKSoqNDQsLC8sLCwpLCwsLCwsLCwsL//AABEIAK0BIwMBIgACEQEDEQH/xAAcAAEAAgMBAQEAAAAAAAAAAAAABgcDBAUCAQj/xABIEAACAQIDAwkDCAgEBQUAAAABAgADEQQSIQUGMQcTIkFRYXGBkTJyoRQjQlKCkrHRFTM0NWJzsrOiwcLwY4Th4vFEU1SDk//EABsBAQACAwEBAAAAAAAAAAAAAAADBAECBQYH/8QANhEAAgEDAQQHBwMEAwAAAAAAAAECAwQREgUhMUETMlFxkaGxIjNhgcHR8BRC4SM0cvEGQ1L/2gAMAwEAAhEDEQA/ALxiIgCIiAIiIAiIgCIiAIiIAiIgCIiAImrtDadOghes6ovaTxPYBxJ7hIFtzlV4rg6f/wBlT8Qn5+knpW9Sr1UVq91SoL238uZYOKxiUlLVHVFHEsQo9TIdtflSoU7jDoax7T0E9SLn0la7Q2pVrtmrVGdv4jw8BwA8JqzrUtmwjvqPPocSvtact1JY9fsSXaHKHjKp0qCmOymAP8RufjMOz9+8ZSYHnjUHWtTpAj8R5GcrBbJrVv1NJ371UkevCdFNyMaf/TP55R+Jltwt4rS0l4FFVLqb1JyfiW1u1vCmNoiogykHK6nXK3G1+sdYM60ifJ9uzUwlKoa2j1Spy3ByqoNrkdZzH4SWTzteMI1GocD1dvKcqUXUWHzEREhJxERAEREAREQBERAEREAREQBERAEREAREQBERAEREAREQBERAEi29+/CYMc3Ts+II9n6Kdhf8vwmLfffUYReaokHEMPEUwesj6x6h5nvqSrVLMWYksSSSTckniSZ1LOy6T26nD1ONf7Q6L+nT4832fybG0tq1cQ5es5du/gB2KOAHhNSZ8Lg2qGyjxPUPEywN2MBgcPZqmapW+s6dFT/Cov6nXwlu62la2b0Tkk+zP5g49C0q3L1cu1kc2DuFicVZsvNUz9N9Lj+FeJ+A75YOxuT3C0LFl55/rVNRfuTgPO/jO9hNoU6o+bcN4HUeI4zZnLqX866zF7vh9z0NDZ9Glvxl9rPiqALAWA6hPsRKh0BERAEREAREQBERAEREAREQBERAEREAREQBERAEREAREQBERAERMOIr5RopZjwUcT5nQDvmG0llgykyObx760sNSYoQ9TgoGqhjwuezr07Jvvsl62uJqEr/AO1TJVPNuLfCQHlQqKj0aFNQqqpchQBcscov4BT96bWsKletGOMR554td3LP4ineVnRoykuPIhWIrtUdnclmYksTxJPEzp7ubt1MbUK09FUXdjoAOoX7TrbwPZOTLu3M2H8lwiKR843Tqe83V5Cw8jPSXlfoafs8XuX58DztjbfqKvtcFvZwaO4lVFypzYHifU6ameK+6eIUXyhvdYE+htJ9E8JU2TQqNyk3l88nq1BJYRVoL03+kjr4qQZN93dv8+uV7Cqo1/iHaO/tE+7z7JFWkzAfOICQesgalT5SEYTFGm6uvFTcd/d5jTznJzU2ZXSzmL9PuhwLRieKFYOqsODAEeBF57nq0870biIiZAiIgCIiAIiIAiIgCIiAIiIAiIgCIiAIiIAiIgCIiAIiIAiIgCVDynqRj9eBppbw6Q/G8t6V7yr7JJWliFHs3pv3Am6HwvmH2hL1hNRrLPPcc3acHO3eOW8g27tEPi6Ct7Jq0wfDMJeW0ccKNJ6jcEBNu3sHrYSgcNXNN1dfaVgw8Qbj8JdtaquPwLGif1iadzjXKewgixk+2FNRUo9j8SvsKUHJwl2rPcQfFb44p2zCqUHUqgAD1Fz5zvbtb7M7ilibXbRag016gw4a9okJdCpIYEEGxB4gjiDPPhx6vGfOad7Wpz1am/gz6dUsqFSGnSl8UXNiqgWm5PAKxPgBKuEm+8uPKYUI36yoAp9AXP8Al5yFKhJAGpOgHeeEm21VU6kYLkvU8TLjgsXd83wtK/1ROhMGCw/N00T6qgegmeenpRcacYvkkbCIiSAREQBERAEREAREQBERAEREAREQBERAEREAREQBERAEREAREQBMGOwSVqbU6gujggju/Pr8pniZTw8ow0msMojeLYD4Ouabi68Ufqdeo+PaOoz1sDeetg2Jot0T7SNqreXUe8S59sbFpYqnzddMw4g8Cp7VPUZXO2OS2shJwzCqvYbI49eifUeE7tG8p1Y6KvH48DzdxYVaE9dDh8OKM1ferA4uzYmnUo1et6dmB8e3zW83tl1NmUvnRiOdZdVV+j0uqyFRc+Okr7G7Lq0WK1abIR1ETVlaexrOrLpILf28d5PDb19Sj0Unu8Ce7R2ucRULsw14AEEBeoCdrdHZQZ+ee2VfZ727fAfj4Sq6NFmNkUsexQSfQTsYDdDGVfYoVAO1vmx/itORH/jNOnW6apWzz3rn4intOc+FPPd/ouxsSo4so8SBNHE7yYan7eIpDuzqT6A3kDwHJRVbXEVlUdiAufVrAfGSbZvJzhKViyGq3bUNx9wWHqDL0qVvD97fci/Crcz/AOtLvYflBoMcuHStiG7KdNrerWt6Tbw5xlf9YFwtP6qkVKx+17CehM7GHwyU1y00VV7FAUegmWROcF1I+O/+PInjTm/eS+S3L7+Zjo0QigLwHiT4knUmZIiQFgREQBERAEREAREQBERAEREAREQBERAEREAREQBERAEREAT4WtqeE+zk7z4Z6mGYU7k3BIHEqOI7+3ykdWbhBySzhcAZsTt6hT9qqt+xTmPoJHtqb5M11oDKPrn2vIdUjU2sBsupWNqak9p4KPEzylTalzcexTWM9nE0yzWdySSSSTxJ4nznb2Nuo1azVRkp+HSbwB4Dvne2PuslGzP06nf7I8B/mZ3JdstkNPXX8Puxp7TDhcItNQtNQqjgB/vjM0RPQpJLCNxERMgREQBERAEREAREQBERAEREAREQBERAEREAREQBERAEROTtPerDYc2rVlDD6IuzearcibRjKTxFZNZTjBZk8HWiRccpOCv+sbx5t/ynZ2bt2hiP1FVX7QDqPFTrN5UakVmUWvkRwr0pvEZJ/M34iYsTikpqWqOqKOJYhR6mRJZJW8b2ZYkaxHKJgkNudLe6jsPW1ow/KJgnNueK+8jqPW1pN+nq4zpfgQfqqOca14o7VfZNJ2zPSQt2kD49s2UphRZQABwA0HpPNDEK6hkYMp4FSCD4ERiMQtNGdyFVQSxPAAcTK6ppPct5PlYyZInKwe9OFquEpV0Z2vZQdTYE/gDM+1NuUMML16qpfgDxPgo1Ml6OedOHk06WDWrKx3m9Eiw5ScFe3ON4829vwnf2dtSliEz0aiuvap4dxHEHxm06NSCzKLRiFenN4jJP5m1Ew4rGJSQvVcIg4sxAHqZHqvKPglNucY94RyPW0xClOfVTYnWp0+vJLvZJ4nJ2VvVhsSctGsC31TdW8laxPlN3H7Rp0Ez1nCJcC54XPCYcJJ6Wt5sqkJR1JrBsxOThd68LVdUp4hGdjZQDqT2TrTEoyj1lgzGcZ74vIiJgxuOSiheqwRBa7HgLmw+JmEs7kZbSWWZ4nJwu9WFquqU66M7GwUXuT6TrTMoyj1lgxGcZ74vIiImpsIiIAiIgCIiAIiIAiIgCInM3k2icPhK1UaMqHL7x6K/EibRi5NJczWUlGLk+RCd/N+mzth8K2ULdalQcS3Aop6gOBPb8YjsXdqviyeYS4HtOTlUHvY8T3C5mps7BNXrJTB6VRgt+PE6k/E+UvnZ2z0oUlp0xZEFh+Z7SeJncrVI2cFCC3s87QpSv6jqVH7K/MFX1OSvFBbh6RPZmYfEraRvE7Pr4WsFdXp1gRltxvwBVl4+Uv2YquERmVmRSyElSQCVJ0JB6pVp7SmuusouVNk037ttM5+7ZxBwyfK7c9bzt1ZwNM3baVdvHs7HVsbzVYNUqm5QL7GTtTqVe2/nLmnlrDU9XX3StRuXSm5KK3+RbuLNVoRg5Pd595WmC5JahW9auqN9VVz28yRMG2OS2rSQtQqCtbUrlyN9nUg+GknuK3twlM2fE079gbN/Teap3+wP/AMgfdf8AKWI3V23nDx3FSVnZJacpP/Lf6lYbrbzPgqwIJ5on5xOojrNuph/laWzvO4OAxBHA0XI8Msp3eStTfF1moG9NnLKQLDXU6HvJlp4g32Lc8fki/wBoSe8gnKnUxhtor2E2o1KWcpJ4Ko2JtQ4autZRdkzWB4XKMov3Am/lOns3dzF7RdqvG56VWobAnsHWbdgFhONs7CGtWp0xxd1T7xAl+4PCrSpqlMAIoCgDsEnvLjoGnFe0/QrWFr+oTU37K5fFlTbT5NcVRQuuSqALkITmt3KQL+Ws4ewtt1MJWWpTPDRl6nXrU/70l9yi97sEKWOrougzkgdgYB7f4ppaXLuMwqEl9aK101aTxvN3aWOxG1sTamrFRfIl+iifWY8Ae0+QnQHJTict+cpZvq3b8cslPJls1aeCFS3TqszE9eVSVUeGhP2jJdK1a9lSl0dJYS3Fuhs+NaHS1m3KW8oDaOzauFq5KqlKi2I19GVhxGnEdkszdzaH6T2fVo1jeqBkY9ptem/jceqzV5WcEDQo1bdJXKX/AIWBNvVR6mcrkmrWxFZepqYP3WA/1SxVn09t0vNfcrUaf6e76HOYy+qIaC9Gr9WpTf0dG/MS+dlY8V6NOqvB1DeF+I8jcSruUzY/M4vnVHRrDN9sWDf6T5mSDkq2vno1KDHWmcy+43EeTXP2ppeJVqEaq5fnqb2DdvcSoS5/Th4onkr3lY2rZaWHU+1843gOivxzfdlhSi969qfKcZVqA3XNlT3F6It42v5yrs+lrq6uwubUraKOlcZbiS8lWyM9WpiGGlMZE99uJ8l0+1LPnG3R2R8mwdKmR0yM7++2p9NB9mdmQXVXparfLgizZUehoxjz4vvYiIlYtiIiAIiIAiIgCIiAIiIAkb5Q1J2dWt/wz5c4kkk09r4AV6FSkfpqy37CRofW0kpS0zjJ8miKtBzpyiuaa8im9yWA2hh7/Xt5lWA+MvCfnxlqYetrdatJ/uup/MS6N2N6KeNpAqQKoHTp9YPWQOtewzqbSpt4qLgcbZNWMVKk9zzk7cROLtXe/DYaqlKrU6bGxtqEHUXP0R/54azkxhKbxFZO3OcYLMng6G09orh6L1ah6KAk9/YB3k2HnKZ23vLiMfUsS2UmyUUvbU6Cw9tu8/CWJylsTs8leBene3ZfT42kJ5NWUY9c9rlHCX+tYcO+2adayhGFKVbGWvocXaE5VK0aCeE8eZt7O5LMQ4BqulK/0dXYeNtPjOkOSIdeKP8A+X/fLFmvjsclGm1SqwVFFyT+Hee6Vnf15Pc/ItrZttFb14tlFbd2Z8mxFSiGzZCBmta+gPC5txlrVv3L/wAov9oSpdqY4169SqRY1HZrdlzoPS0tqt+5f+UX+0JfvM4p6uOUc2w06qunhh4Kw3T/AG7DfzU/GXqJRe6f7dhv5qfjL0ErbT68e4s7H6ku8+yleUH941/Gn/bSXVKV5Qf3jX8af9tJrsz3r7vqiTa/uV3/AEZZe4f7uw/ut/W0784G4f7uw/ut/W078o1/eS736nRt/dQ7l6EN5VP2Jf5q/g0jXJR+2VP5Lf1pJLyqfsS/zV/BpGuSj9sqfyW/rSdOj/ZS+Zx6/wDfw+RNd/Nj/KME4UXen84vioNx5rf4SsNztr/JsZSc+wTkf3X0v5Gx8peBlG727H+S4upTAshOZPcbUW8NR9mY2fNTjKjL87TO04OnONePL8Ra2+m1fk+CquDZmGRfefS48Bc+Uq/cjY/ynG01IuifOP4LqB5nKPMzLvNvScVQwtO+tNL1O+p7AP3Rf7Zkx5Ldj83h2rMOlVNl/lrp8Wzegm6i7W3lni/9fyRykry6il1Us/X+CbxETinoRERAEREAREQBERAEREAREQBERAIjvnuKMX87RISuBrf2agHAHsbv9e6scbsrEYV/nKb02HBtR5q40PkZfk+MoIsRcd8v0L6dJaWso5lzs6nWlri8MoZt5cSVynE1bdnON+N7zJsndrEYpvmqbEE6u11Ud5Y8fK5l3DZ9MG/Npf3V/KZwJO9pJL2IYK62S2/6k20cLA7rBcB8krVGqAqQWP0TxGTsCm1r/wDSVXtvdfEYJ+krFQbrVS+U9YNx7J7jLoxuO5vKArO7GyquUE2BJN2IAAA4k9nbPn6Sp8HdUYKGZHZQyg29oXt1ju1kFC6qU23jKZZubOlVSjnDjuTKgw/KDjUXKK97fWVGPqRczZwuAx21HHOM5pg+24y017cqiwY+HwlnDEYS2bNQtcDN83xIuBfw/Azbp46mVutRMtr3DC1tR/pb7p7JNK8Ud8KeH2/iII2LluqVW12Z/kpverd40MU1OjTc01WnY5WNzkXMbgcS15YzoTsa1jm+SgWsb3FMC1uN9J3F2nSNrVUObMV6Q1C3zW8LH0M819q0kJUuuYKXtcXyiw69OJHrIalzOoopx3x8yelaQpOclLdLyyU7urgKgxuHJpuAKqXJVgBr4S7RNTFbVp06QqOygFbqMy9LS9lN7GfG2qoampDA1Cyi44ZSRc66Am1u24mlzWlcNS04N7S3jbJx1Zybspzf3BVG2hXK03IJTUKxH6tOsCWwdr0QCTWp2BsTnXQ66HXTgfQ9k+Utq0ybFwpJcAFgCQhIJAvqNCZi2qyoSctOeRtd0Y3MFDVjfn6HO3HQrs+gGBBCm4IsfabqM7s0v0zRKsVqo2UZjlZTpw7e2w8x2z0Np0tL1EB6OmZTqwuo0PWNR2yGeqUnLHFlinphFRzwWCNcp9FmwahVLHnV0AJPBuyR3ktwjri3LIyjmm1KkD206zLETbVEgtzihBpnLKBfM621N73Q9Vuy9jbYpYtGZlV1LL7QBBI8R1SxG4lCi6WkqSto1K6rauHIzSC8qmx89BK6jWkcre4xsPRrfek6kD5Vdr5aNOgp1qHO3uLwHm39M1s9XTR0/i5m9/p/Ty1fj5Fb4HBtWqpTT2nYKPEm3p1+Uv3A4NaNJKaCyooUeAFpWPJbsfnMQ1dh0aQsPfbT4Lf1EtWWdpVdU1BcvUp7Jo6abqPn6IRETlnZEREAREQBERAEREAREQBERAEREAREQBERANXGYLnMpDFXQkqwseIsQQdCCD8BNT9AAtdqjNqHsQmr9G7XC9eQacNT3W6sTdTkuBo6cXxOW276EWueDL1fSFQE8OPzjRW2CrEnOwDXzAZdfbtxGlucb4TqRM9JLtMdFDsOLjtlU865qjDMxsgK8WGW9urjx8JixmBprTDPWYqzKuYBSC7PTyHojQBkA8zfuz7Q2EKtUtntmAv0QWFgy9F79EfOdnV3z7Q2GvMCmxuM2ZrBrHQqRZmJGnfJVNJJ6iBwbbWnzMRwlKoDSSoVNLNQawTXOqsygMLX4cO+ZcXs6jUqBmqHnDlCWe1uaOfRRo2pub34zXbdq2Qc6TZ1ZiV1Z1CEtcEakoT2dLhoJ9rbsLlyqwUEZTZRfWnzZIIOhNgb+XfM5j/6MaZc4eZqfodyLqwzZBTp2embUwKi39izL0wOF9OPVN0bDp2sauhsrAFLFwWIFyLggsdPDz9bN2JzdRXDD2WDABuldi3FmawBY8PW2kxUN2FCsC1z0gCQSb2ADdJj0hrqLcZl1E/3eRrGk1+3zGKwNHNzZdg+ZSoA6zkKsLDVfmT6Edk9YrZFJaeXnGAurFVy66JSHR7OgPC5m/jtlrVa5NjzboDYXGYqbg9RBQGaNPd0CpfPc5V1sb5hYE6NlsbE2txJN5rGawvaJJU3l+yj1+ikN251laxbXJdUJqkgqw/4zC57B332tn7Op0iOba9lawuD0XbNft6rXmlV3aXKbNZtOllsTlFOwJBuV+bGl+uZ9l7H5moWDC2RVIAOp01JZieq3nrewmJSTj1vIRi1Lq+ZxNq8plGhUqU+aqM9NmX6IBI0434eUrXbO16mMrmo/tNYKoubDgqqP93J75ONtcnfPYmrU+UZecctbm72ub2vnF/Sdrd3k/oYVxUJNWoOBYABe9VHX3m86NOrbW8dUd8sfE5VWhd3M9E90U/gb25+w/kmERGHzh6dT326vIWHlO3ETkTm5ycnzO5TgqcVGPBCIiam4iIgCIiAIiIAiIgH/9k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5136" name="Espace réservé du numéro de diapositive 1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0D4151-30FC-46E2-89E8-49472A4A5B4D}" type="slidenum">
              <a:rPr lang="fr-FR">
                <a:latin typeface="Calibri" pitchFamily="34" charset="0"/>
                <a:ea typeface="ＭＳ Ｐゴシック" pitchFamily="34" charset="-128"/>
              </a:rPr>
              <a:pPr/>
              <a:t>1</a:t>
            </a:fld>
            <a:endParaRPr lang="fr-FR"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19" name="Image 26" descr="Sans titre-1 copi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6907" y="4821894"/>
            <a:ext cx="1722437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6" descr="untitled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88" y="445452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 descr="78_yvelines_ss_mari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641848"/>
            <a:ext cx="17145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9331" y="4553743"/>
            <a:ext cx="179070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6" descr="data:image/jpeg;base64,/9j/4AAQSkZJRgABAQAAAQABAAD/2wCEAAkGBhMSERIUExQSExUVGBkWFxcYGB8YGRodGhoYIRoYHB0aIyYeGx4kHR4UIi8gIycpLCwsFR4xNzwqNScrLikBCQoKDgwOGg8PGjUjHyQ1LDUsLzUvNCktLCo0NDY1Ly0sNCo1NSwsLzIvNCksKSwpLCwsLCw0NSwsNSw0LCwsLP/AABEIAJMAbwMBIgACEQEDEQH/xAAcAAEAAwEBAQEBAAAAAAAAAAAABAUGAwIHAQj/xABBEAACAQIEBAQDBAYHCQAAAAABAhEAAwQSITEFBhNRIjJBYXGBkRQjQqEHMzRSsdEVFhdUYnLxJDVzg5KTssHh/8QAGgEAAgMBAQAAAAAAAAAAAAAAAAMCBAUBBv/EAC0RAAICAQMCBAUEAwAAAAAAAAABAgMRBCExEhMFIkFRMnGhsfAjYZHBFEKB/9oADAMBAAIRAxEAPwD7jSlKAFKUoAUpSgBSlKAFKVX4zjdu3pOY9hSrbq6Y9VjwicISm8RWT3xfEZLTRudBVNwnAvcMsWCj866PzOfRB8zXXD8zL+JI+Fedt1Wi1OojOduy9MNL/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/7UdtdL+HqcqYp/ycVjwazjfM6jqJIthGyMxYRMKe+m+xg/lXfB8HRVD3WEHUdtfesJcSWv3GdLYGMIZ7gzIubDrqwkTuANdyK3l+2FwNlQcwCIAYiRlGsHUfCvL3aWM65a63zbZjF8JYNWu1qSojt7v1J6X8ONilcr9vDXNJWTtG9UvDuGG9mhgsdxVhY5dKspzqYM7VTq1Op1MFiiLg/kPlXXW/jeSLicLcwzhlMjv/6NaHAY0XUDD5iveLw4dGU+oqg4FeKXWQ7GfyqxCL8P1MYRf6c/T2Ytv/IrbfxL6o0tKUr0Bnis8nMwbFNYa2oCNely0wLSYds0RpPV76ZPfTQ1jsRw1zjuIEIxVsL4DGhe4CGAOxMW0/Km1JPORc29sF3b5lwxtm8rgrmFskKc2YgELEZtQQRpsZr2nF8ObtywGXOoLMgXsAT6QxAKSBqMy96yvAcKejZI+0MTi7LObtvIZWzbU5QADkEASRuGrtiBdXFYxbK34a3iHbNb8tzp2RbNpwJIeDpMzbpvajloj1vGS/tcesuLZt5W+96JzAoysVmIIkGMpgxoaqsbzELiovTC9QYklp8vQuKp9Nc0z7R61UctYU5QVS6F+3W38auDH2W0GY5/FGfMJ712t8OuN0lyPrb4kNVI1a6mQa7ZvTvS79PGdcq/dP7M7CxxkpfnKLLl/j2GGHuXCwKhwp8JJJIBAyxJ0g7bVa8avq+HDqQytBBGxB2NfO+BMEsHMcWp6tts/SGZXVFHkKyU/CdJma3d4u2Bsm4uVyqFlAiDGogbfCsS2FcPD511/wCqa35+yL0JSlqE5euGVeEwtx5yTpvBirDh/Dry3ELAwDrrNQMLibluckid9KmYfit4uoJMEidK8vo3po9Dn1dWfTjn8yalvcecYx9TT1lT+0tHc/wrR43FC2hY/KqLl+wXuM59J+pr0Hif6t1NEec5+SRQ03khOb4NJSlZjHcxMuKYQwS2pBGhzkMkkD00MT71vxi5cFBywaelZ21zgGYKLNzMcgG0ZnyHKW8ogOp39D8+GF5wM/eIZOWQsQqyQWmZb8On0qXakR64mppVFheag9lrvTceNLaqSJY3MmUyNAPEPoar+C84TZthkuOyrbD3TouYhMxLbDzD/wCUdqQdyJraVRcV5qWw7IbbsRlgLqzAgksq7kAAie4jSouP5xCqw6boxW6yHwtItMVdon0OUwf3xQqpP0BziibxvhJb7xPN6jvUfAcey+G6Jj19fnS9zgFbKLF5zFxgFGYkWywB02zFWAB9u9WAwlrEW0uQPEoYFTI17Eb1i6nw26ux36Z9LfKfDLtWphKPbs3X1R1Tidk/iWuOI43aUaQx7Coz8rr6OfpXWxy3bHmJak9zxKXlVcV++RnTplv1NlY9y5in7AfQVo8HhBbUKK6WrKqIUACvdWtHoew3ZY+qb5f9IVdf1rpisRQqE/BbBdnNtCz+Yxqdt/oPpXvCcRW411Rp03yGY1OVW0+Tfka4jjKZnEPKZpgTsQBt3JMf5TWolJcFTKYxHBsPBZ7aQAJJ9AkEH2jKuv8AhHaqKzxPBsQzpbAzM4JVlIW3JVoI3Pj0MTBNaC7iEuPdsGf1aljIiLnUWO8+E/UVn8dybbFp4vO1wWriBrmTWQ0FsqiMsnyxodZpsMcSZCX7ImDiWACMnhCQGZcrCMugnTwsMu2/hrjbxPDxmUoLcSCGRl8NoAzEbQBvvkj0rzhuVrD5mF28Q+pnKA7at1B4ezemntUvHcqWbrtcLuMy3FMZIh52JUkES0QfXWa75E+Wc83sjliOJYC6WZ8rGVUllYHdgBqNB4XB9PCZr9xHFMF5WWQOqpORoUNBcHTZzG25FcOI8t4ZdXuXJLSAMrEkG85VVymSQ9wd4AjXWpdzleywb7y4M2kysgxoRI3Gh1o8nuw83sjx18APH4B5mmCI6kFmP7szJPpJNXWBydNOmITKMoiNPTQ1nb3LVkOttrl5hcRkYSmUhQM5aFBBZfCYgRO1aPB4fp20TMz5VC5miTA3MACflUJ4xsyUc54O1KUpQwUpSgDGcK5Ge09libX3bE+GR+GyMw7semZ9PF6xrbcW5fa9Yu25Q57heGnKQfwmNfpV7Smu2TeWQVcUsGJu8i3Yuw9qW0khpIIvgltzIF0RqfJvrUi5yY5efuD4rpkg5ouPmnbzR4Drso+A11K735nO1Exr8jPOjWvIyAwZWUVZXT8REN7AVMvcoThBhx0oDXDGXw+NHA0j0ZgflWmpXHdNh24mFt8nh2ugXMMzMH1GrHTEoS3wa7l/5ZHtXrE8naujXLOa4c6SDJI6gzmfxA3VXT0UfKdi+DX1u3nsZlNy9ZBMj9UR94V7QzXG+NQbGCxxFtrgdrgLSSF0BaySBqdJDkHQ6fCrCnJ79QrpS2wSDyU83iDaGczAkZtZl9N22O/zrTcLwnSs27engULpJGg95P1rLLhsfmVS95UyP4oV2zFNz4hs22+oO29arhhc2bedSj5RmUnNBjUT60mxvG7yMglnZEmlKUgaKUpQApSlAClKUAQONcVGHtG4RIkDePifgBJ+Vcm5gti7ctkN92FzNGkswAA77j605j6PRm+WCBg0qJOknaDpE1WcUXDI2MYm6bnSF11UiYQggrOgMhd6dCKa4/Nhcm0y4tcbtsYGb9WLxMEKFaYknQEgHQ9qj/1ltlA6hmQ2rt7MNotFZB+M6R2qJeTDWluFjcVVtph3EkyuQkEgayFZtfjRbWFRbtks8WbVxHJ/cuZS/igAny/CaOmPsznUywu8ftKboJabQBaB3y6DufEv1qbhcStxFddVYBh8DWdd8Ixu3JuFbtpLpYbFSwAyjeSUT8qveGKgs2+mSUyjKT2jSoyikiUW2yVSlKWTFKUoAUpSgBSlKAInFOGLftm25YAyPDAOqkeoPoTUXEcu23a8xa596hRhIgZggJGkzCJuSNNqkcX4xawto3bzZEBALQTqTA296ov7T+Hf3gf9LfypsI2NZimQk4rkt+IcAt3luBi46jBmykTomSBIOhWR8/SvOJ5ctubxLXAbwKtBGkhBKyN/Au8+teeC82YbFsy4e51ColoUwJ2kkR/pXfjHH7GFCtfuC2GMAn1PyqMpSr+LYnCvuvEFlv23ODcsWzbKFrhm2LU+GYViwbyxMntHtVnYshFVRJCgDX2+GlZ3+0fh/wDeF+h/lWisXw6qymVYAg+xqHcU/XI2emsp3nFr5rB0pSlAoUpSgBSlKAFKUoAxX6YP913P89r/AMxXxHhPCnxFwW0jM2w9Sew996/o7mXhlvEWDbu2+qhZSVlhtqNU13isrheQsENTgolSD95eI2222J9fSK0tNq41VuL5KV+nlZNSXB6/RJwxsPZxFpihPVDSAwYSijIwYCCMsxr5qm/pUwwbh9wkgZCrCROuYQB2nUfOpHD8P9nYrZwxVE0T9YFymdAsEToJP+KvPGOB2sTrdtXHLRnTqXwmk7KsLI01jvWfqZO1tr1NTw+cdPbCcm8Rae2/3wfBTX9LcC/ZrH/DT+ArG/1DwUfsR/7t/wDlW6wVoLbRQMoCgRqY0211+tVKapQbbNvxnxSnXRgq01jPOP6bO1KUqyedFKUoAUpSgBSlKAK3j2FW5aAcSA6sNSNVMqdOxAqi/oe10lEMJg6Ow8p02PuaUoA4NhFN0g5iCgbzNvmOu/5VNxHCrfUkBhmnNDsAZd5kAwTqdfh2FKUARzgFJg54WVHjbZSInXU6nU61qsEsW0A9FH8K/aUAdqUpQApSlAH/2Q=="/>
          <p:cNvSpPr>
            <a:spLocks noChangeAspect="1" noChangeArrowheads="1"/>
          </p:cNvSpPr>
          <p:nvPr/>
        </p:nvSpPr>
        <p:spPr bwMode="auto">
          <a:xfrm>
            <a:off x="0" y="-681038"/>
            <a:ext cx="1057275" cy="140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3315" name="AutoShape 8" descr="data:image/jpeg;base64,/9j/4AAQSkZJRgABAQAAAQABAAD/2wCEAAkGBhMSERIUExQSExUVGBkWFxcYGB8YGRodGhoYIRoYHB0aIyYeGx4kHR4UIi8gIycpLCwsFR4xNzwqNScrLikBCQoKDgwOGg8PGjUjHyQ1LDUsLzUvNCktLCo0NDY1Ly0sNCo1NSwsLzIvNCksKSwpLCwsLCw0NSwsNSw0LCwsLP/AABEIAJMAbwMBIgACEQEDEQH/xAAcAAEAAwEBAQEBAAAAAAAAAAAABAUGAwIHAQj/xABBEAACAQIEBAQDBAYHCQAAAAABAhEAAwQSITEFBhNRIjJBYXGBkRQjQqEHMzRSsdEVFhdUYnLxJDVzg5KTssHh/8QAGgEAAgMBAQAAAAAAAAAAAAAAAAMCBAUBBv/EAC0RAAICAQMCBAUEAwAAAAAAAAABAgMRBCExEhMFIkFRMnGhsfAjYZHBFEKB/9oADAMBAAIRAxEAPwD7jSlKAFKUoAUpSgBSlKAFKVX4zjdu3pOY9hSrbq6Y9VjwicISm8RWT3xfEZLTRudBVNwnAvcMsWCj866PzOfRB8zXXD8zL+JI+Fedt1Wi1OojOduy9MNL/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/7UdtdL+HqcqYp/ycVjwazjfM6jqJIthGyMxYRMKe+m+xg/lXfB8HRVD3WEHUdtfesJcSWv3GdLYGMIZ7gzIubDrqwkTuANdyK3l+2FwNlQcwCIAYiRlGsHUfCvL3aWM65a63zbZjF8JYNWu1qSojt7v1J6X8ONilcr9vDXNJWTtG9UvDuGG9mhgsdxVhY5dKspzqYM7VTq1Op1MFiiLg/kPlXXW/jeSLicLcwzhlMjv/6NaHAY0XUDD5iveLw4dGU+oqg4FeKXWQ7GfyqxCL8P1MYRf6c/T2Ytv/IrbfxL6o0tKUr0Bnis8nMwbFNYa2oCNely0wLSYds0RpPV76ZPfTQ1jsRw1zjuIEIxVsL4DGhe4CGAOxMW0/Km1JPORc29sF3b5lwxtm8rgrmFskKc2YgELEZtQQRpsZr2nF8ObtywGXOoLMgXsAT6QxAKSBqMy96yvAcKejZI+0MTi7LObtvIZWzbU5QADkEASRuGrtiBdXFYxbK34a3iHbNb8tzp2RbNpwJIeDpMzbpvajloj1vGS/tcesuLZt5W+96JzAoysVmIIkGMpgxoaqsbzELiovTC9QYklp8vQuKp9Nc0z7R61UctYU5QVS6F+3W38auDH2W0GY5/FGfMJ712t8OuN0lyPrb4kNVI1a6mQa7ZvTvS79PGdcq/dP7M7CxxkpfnKLLl/j2GGHuXCwKhwp8JJJIBAyxJ0g7bVa8avq+HDqQytBBGxB2NfO+BMEsHMcWp6tts/SGZXVFHkKyU/CdJma3d4u2Bsm4uVyqFlAiDGogbfCsS2FcPD511/wCqa35+yL0JSlqE5euGVeEwtx5yTpvBirDh/Dry3ELAwDrrNQMLibluckid9KmYfit4uoJMEidK8vo3po9Dn1dWfTjn8yalvcecYx9TT1lT+0tHc/wrR43FC2hY/KqLl+wXuM59J+pr0Hif6t1NEec5+SRQ03khOb4NJSlZjHcxMuKYQwS2pBGhzkMkkD00MT71vxi5cFBywaelZ21zgGYKLNzMcgG0ZnyHKW8ogOp39D8+GF5wM/eIZOWQsQqyQWmZb8On0qXakR64mppVFheag9lrvTceNLaqSJY3MmUyNAPEPoar+C84TZthkuOyrbD3TouYhMxLbDzD/wCUdqQdyJraVRcV5qWw7IbbsRlgLqzAgksq7kAAie4jSouP5xCqw6boxW6yHwtItMVdon0OUwf3xQqpP0BziibxvhJb7xPN6jvUfAcey+G6Jj19fnS9zgFbKLF5zFxgFGYkWywB02zFWAB9u9WAwlrEW0uQPEoYFTI17Eb1i6nw26ux36Z9LfKfDLtWphKPbs3X1R1Tidk/iWuOI43aUaQx7Coz8rr6OfpXWxy3bHmJak9zxKXlVcV++RnTplv1NlY9y5in7AfQVo8HhBbUKK6WrKqIUACvdWtHoew3ZY+qb5f9IVdf1rpisRQqE/BbBdnNtCz+Yxqdt/oPpXvCcRW411Rp03yGY1OVW0+Tfka4jjKZnEPKZpgTsQBt3JMf5TWolJcFTKYxHBsPBZ7aQAJJ9AkEH2jKuv8AhHaqKzxPBsQzpbAzM4JVlIW3JVoI3Pj0MTBNaC7iEuPdsGf1aljIiLnUWO8+E/UVn8dybbFp4vO1wWriBrmTWQ0FsqiMsnyxodZpsMcSZCX7ImDiWACMnhCQGZcrCMugnTwsMu2/hrjbxPDxmUoLcSCGRl8NoAzEbQBvvkj0rzhuVrD5mF28Q+pnKA7at1B4ezemntUvHcqWbrtcLuMy3FMZIh52JUkES0QfXWa75E+Wc83sjliOJYC6WZ8rGVUllYHdgBqNB4XB9PCZr9xHFMF5WWQOqpORoUNBcHTZzG25FcOI8t4ZdXuXJLSAMrEkG85VVymSQ9wd4AjXWpdzleywb7y4M2kysgxoRI3Gh1o8nuw83sjx18APH4B5mmCI6kFmP7szJPpJNXWBydNOmITKMoiNPTQ1nb3LVkOttrl5hcRkYSmUhQM5aFBBZfCYgRO1aPB4fp20TMz5VC5miTA3MACflUJ4xsyUc54O1KUpQwUpSgDGcK5Ge09libX3bE+GR+GyMw7semZ9PF6xrbcW5fa9Yu25Q57heGnKQfwmNfpV7Smu2TeWQVcUsGJu8i3Yuw9qW0khpIIvgltzIF0RqfJvrUi5yY5efuD4rpkg5ouPmnbzR4Drso+A11K735nO1Exr8jPOjWvIyAwZWUVZXT8REN7AVMvcoThBhx0oDXDGXw+NHA0j0ZgflWmpXHdNh24mFt8nh2ugXMMzMH1GrHTEoS3wa7l/5ZHtXrE8naujXLOa4c6SDJI6gzmfxA3VXT0UfKdi+DX1u3nsZlNy9ZBMj9UR94V7QzXG+NQbGCxxFtrgdrgLSSF0BaySBqdJDkHQ6fCrCnJ79QrpS2wSDyU83iDaGczAkZtZl9N22O/zrTcLwnSs27engULpJGg95P1rLLhsfmVS95UyP4oV2zFNz4hs22+oO29arhhc2bedSj5RmUnNBjUT60mxvG7yMglnZEmlKUgaKUpQApSlAClKUAQONcVGHtG4RIkDePifgBJ+Vcm5gti7ctkN92FzNGkswAA77j605j6PRm+WCBg0qJOknaDpE1WcUXDI2MYm6bnSF11UiYQggrOgMhd6dCKa4/Nhcm0y4tcbtsYGb9WLxMEKFaYknQEgHQ9qj/1ltlA6hmQ2rt7MNotFZB+M6R2qJeTDWluFjcVVtph3EkyuQkEgayFZtfjRbWFRbtks8WbVxHJ/cuZS/igAny/CaOmPsznUywu8ftKboJabQBaB3y6DufEv1qbhcStxFddVYBh8DWdd8Ixu3JuFbtpLpYbFSwAyjeSUT8qveGKgs2+mSUyjKT2jSoyikiUW2yVSlKWTFKUoAUpSgBSlKAInFOGLftm25YAyPDAOqkeoPoTUXEcu23a8xa596hRhIgZggJGkzCJuSNNqkcX4xawto3bzZEBALQTqTA296ov7T+Hf3gf9LfypsI2NZimQk4rkt+IcAt3luBi46jBmykTomSBIOhWR8/SvOJ5ctubxLXAbwKtBGkhBKyN/Au8+teeC82YbFsy4e51ColoUwJ2kkR/pXfjHH7GFCtfuC2GMAn1PyqMpSr+LYnCvuvEFlv23ODcsWzbKFrhm2LU+GYViwbyxMntHtVnYshFVRJCgDX2+GlZ3+0fh/wDeF+h/lWisXw6qymVYAg+xqHcU/XI2emsp3nFr5rB0pSlAoUpSgBSlKAFKUoAxX6YP913P89r/AMxXxHhPCnxFwW0jM2w9Sew996/o7mXhlvEWDbu2+qhZSVlhtqNU13isrheQsENTgolSD95eI2222J9fSK0tNq41VuL5KV+nlZNSXB6/RJwxsPZxFpihPVDSAwYSijIwYCCMsxr5qm/pUwwbh9wkgZCrCROuYQB2nUfOpHD8P9nYrZwxVE0T9YFymdAsEToJP+KvPGOB2sTrdtXHLRnTqXwmk7KsLI01jvWfqZO1tr1NTw+cdPbCcm8Rae2/3wfBTX9LcC/ZrH/DT+ArG/1DwUfsR/7t/wDlW6wVoLbRQMoCgRqY0211+tVKapQbbNvxnxSnXRgq01jPOP6bO1KUqyedFKUoAUpSgBSlKAK3j2FW5aAcSA6sNSNVMqdOxAqi/oe10lEMJg6Ow8p02PuaUoA4NhFN0g5iCgbzNvmOu/5VNxHCrfUkBhmnNDsAZd5kAwTqdfh2FKUARzgFJg54WVHjbZSInXU6nU61qsEsW0A9FH8K/aUAdqUpQApSlAH/2Q=="/>
          <p:cNvSpPr>
            <a:spLocks noChangeAspect="1" noChangeArrowheads="1"/>
          </p:cNvSpPr>
          <p:nvPr/>
        </p:nvSpPr>
        <p:spPr bwMode="auto">
          <a:xfrm>
            <a:off x="0" y="-681038"/>
            <a:ext cx="1057275" cy="140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14313" y="214313"/>
            <a:ext cx="8715375" cy="642937"/>
          </a:xfrm>
          <a:prstGeom prst="rect">
            <a:avLst/>
          </a:prstGeom>
          <a:solidFill>
            <a:srgbClr val="EAEAEA"/>
          </a:solidFill>
          <a:ln>
            <a:solidFill>
              <a:srgbClr val="EA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CC0066"/>
              </a:solidFill>
              <a:ea typeface="ＭＳ Ｐゴシック" charset="-128"/>
            </a:endParaRPr>
          </a:p>
        </p:txBody>
      </p:sp>
      <p:sp>
        <p:nvSpPr>
          <p:cNvPr id="8" name="Forme en L 7"/>
          <p:cNvSpPr/>
          <p:nvPr/>
        </p:nvSpPr>
        <p:spPr bwMode="auto">
          <a:xfrm rot="5400000">
            <a:off x="352426" y="76200"/>
            <a:ext cx="366712" cy="642937"/>
          </a:xfrm>
          <a:prstGeom prst="corner">
            <a:avLst>
              <a:gd name="adj1" fmla="val 16359"/>
              <a:gd name="adj2" fmla="val 16633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" name="Forme en L 9"/>
          <p:cNvSpPr/>
          <p:nvPr/>
        </p:nvSpPr>
        <p:spPr bwMode="auto">
          <a:xfrm rot="16200000">
            <a:off x="8766176" y="693737"/>
            <a:ext cx="184150" cy="142875"/>
          </a:xfrm>
          <a:prstGeom prst="corner">
            <a:avLst>
              <a:gd name="adj1" fmla="val 16359"/>
              <a:gd name="adj2" fmla="val 16633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3319" name="ZoneTexte 11"/>
          <p:cNvSpPr txBox="1">
            <a:spLocks noChangeArrowheads="1"/>
          </p:cNvSpPr>
          <p:nvPr/>
        </p:nvSpPr>
        <p:spPr bwMode="auto">
          <a:xfrm>
            <a:off x="327025" y="323850"/>
            <a:ext cx="860266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200" dirty="0">
                <a:solidFill>
                  <a:srgbClr val="604A7B"/>
                </a:solidFill>
                <a:latin typeface="Eras Demi ITC" panose="020B0805030504020804" pitchFamily="34" charset="0"/>
              </a:rPr>
              <a:t>6</a:t>
            </a:r>
            <a:r>
              <a:rPr lang="fr-FR" sz="2200" dirty="0" smtClean="0">
                <a:solidFill>
                  <a:srgbClr val="604A7B"/>
                </a:solidFill>
                <a:latin typeface="Eras Demi ITC" panose="020B0805030504020804" pitchFamily="34" charset="0"/>
              </a:rPr>
              <a:t>/ Conférence – Lycée Condorcet   </a:t>
            </a:r>
            <a:endParaRPr lang="fr-FR" sz="2200" dirty="0">
              <a:solidFill>
                <a:srgbClr val="604A7B"/>
              </a:solidFill>
              <a:latin typeface="Eras Demi ITC" panose="020B08050305040208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2088" y="1023938"/>
            <a:ext cx="1022350" cy="804862"/>
          </a:xfrm>
          <a:prstGeom prst="rect">
            <a:avLst/>
          </a:prstGeom>
          <a:solidFill>
            <a:srgbClr val="6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>
              <a:lnSpc>
                <a:spcPct val="80000"/>
              </a:lnSpc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Publics</a:t>
            </a:r>
          </a:p>
        </p:txBody>
      </p:sp>
      <p:sp>
        <p:nvSpPr>
          <p:cNvPr id="18" name="Pentagon 7"/>
          <p:cNvSpPr/>
          <p:nvPr/>
        </p:nvSpPr>
        <p:spPr>
          <a:xfrm>
            <a:off x="1285875" y="1023938"/>
            <a:ext cx="3130550" cy="804862"/>
          </a:xfrm>
          <a:prstGeom prst="homePlate">
            <a:avLst>
              <a:gd name="adj" fmla="val 0"/>
            </a:avLst>
          </a:prstGeom>
          <a:noFill/>
          <a:ln w="9525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Les enseignants, les équipes d’encadrement des établissements du 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bassin, personnels médico-social, d’éducation 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et d’orientation 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 du bassin</a:t>
            </a:r>
            <a:endParaRPr lang="fr-FR" sz="1100" dirty="0">
              <a:solidFill>
                <a:schemeClr val="accent4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2088" y="3298825"/>
            <a:ext cx="1019175" cy="1066279"/>
          </a:xfrm>
          <a:prstGeom prst="rect">
            <a:avLst/>
          </a:prstGeom>
          <a:solidFill>
            <a:srgbClr val="6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>
              <a:lnSpc>
                <a:spcPct val="80000"/>
              </a:lnSpc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Organisation</a:t>
            </a:r>
          </a:p>
          <a:p>
            <a:pPr marL="0" lvl="1" algn="ctr">
              <a:lnSpc>
                <a:spcPct val="80000"/>
              </a:lnSpc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Modalités</a:t>
            </a:r>
          </a:p>
        </p:txBody>
      </p:sp>
      <p:sp>
        <p:nvSpPr>
          <p:cNvPr id="22" name="Pentagon 9"/>
          <p:cNvSpPr/>
          <p:nvPr/>
        </p:nvSpPr>
        <p:spPr>
          <a:xfrm>
            <a:off x="1285875" y="3298825"/>
            <a:ext cx="3121025" cy="1066279"/>
          </a:xfrm>
          <a:prstGeom prst="homePlate">
            <a:avLst>
              <a:gd name="adj" fmla="val 0"/>
            </a:avLst>
          </a:prstGeom>
          <a:noFill/>
          <a:ln w="9525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Intervenante : Mme FLIPO, formatrice DAFPA</a:t>
            </a:r>
          </a:p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b="1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du 3 au 14 février 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: inscription GAIA par les chefs d’établissement (public désigné)</a:t>
            </a:r>
          </a:p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b="1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Mercredi 12 mars 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: conférence au </a:t>
            </a:r>
            <a:r>
              <a:rPr lang="fr-FR" sz="1100" b="1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lycée Condorcet 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Limay</a:t>
            </a:r>
            <a:endParaRPr lang="fr-FR" sz="1100" dirty="0">
              <a:solidFill>
                <a:schemeClr val="accent4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2088" y="4437112"/>
            <a:ext cx="1019175" cy="782796"/>
          </a:xfrm>
          <a:prstGeom prst="rect">
            <a:avLst/>
          </a:prstGeom>
          <a:solidFill>
            <a:srgbClr val="6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>
              <a:lnSpc>
                <a:spcPct val="80000"/>
              </a:lnSpc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Pilotage</a:t>
            </a:r>
          </a:p>
        </p:txBody>
      </p:sp>
      <p:sp>
        <p:nvSpPr>
          <p:cNvPr id="27" name="Pentagon 9"/>
          <p:cNvSpPr/>
          <p:nvPr/>
        </p:nvSpPr>
        <p:spPr>
          <a:xfrm>
            <a:off x="1285875" y="4437112"/>
            <a:ext cx="3121025" cy="782796"/>
          </a:xfrm>
          <a:prstGeom prst="homePlate">
            <a:avLst>
              <a:gd name="adj" fmla="val 0"/>
            </a:avLst>
          </a:prstGeom>
          <a:noFill/>
          <a:ln w="9525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Pilotage : </a:t>
            </a:r>
            <a:r>
              <a:rPr lang="fr-FR" sz="1100" dirty="0" smtClean="0">
                <a:solidFill>
                  <a:srgbClr val="CC0066"/>
                </a:solidFill>
                <a:ea typeface="ＭＳ Ｐゴシック" charset="-128"/>
              </a:rPr>
              <a:t>Claire DIEUPART-RUEL (CIO) et Odile MAINET-MAILLARD (DAFPA), Dominique PINCHERA (Lycée Saint Exupéry)</a:t>
            </a:r>
            <a:endParaRPr lang="fr-FR" sz="1100" dirty="0" smtClean="0">
              <a:solidFill>
                <a:schemeClr val="accent4">
                  <a:lumMod val="75000"/>
                </a:schemeClr>
              </a:solidFill>
              <a:ea typeface="ＭＳ Ｐゴシック" charset="-128"/>
            </a:endParaRPr>
          </a:p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Invitation 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et communication 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institutionnelles : DSDEN </a:t>
            </a:r>
            <a:endParaRPr lang="fr-FR" sz="1100" dirty="0">
              <a:solidFill>
                <a:schemeClr val="accent4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2088" y="1917700"/>
            <a:ext cx="1022350" cy="1285875"/>
          </a:xfrm>
          <a:prstGeom prst="rect">
            <a:avLst/>
          </a:prstGeom>
          <a:solidFill>
            <a:srgbClr val="6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>
              <a:lnSpc>
                <a:spcPct val="80000"/>
              </a:lnSpc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Objectifs</a:t>
            </a:r>
          </a:p>
        </p:txBody>
      </p:sp>
      <p:sp>
        <p:nvSpPr>
          <p:cNvPr id="29" name="Pentagon 7"/>
          <p:cNvSpPr/>
          <p:nvPr/>
        </p:nvSpPr>
        <p:spPr>
          <a:xfrm>
            <a:off x="1285875" y="1917700"/>
            <a:ext cx="3130550" cy="1285875"/>
          </a:xfrm>
          <a:prstGeom prst="homePlate">
            <a:avLst>
              <a:gd name="adj" fmla="val 0"/>
            </a:avLst>
          </a:prstGeom>
          <a:noFill/>
          <a:ln w="9525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Informer et former les équipes éducatives sur le thème du décrochage scolaire et notamment les aspects sociaux, psychologiques et éducatifs</a:t>
            </a:r>
          </a:p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Présenter des dispositifs de raccrochage scolaire 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du bassin 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: AR2P, 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DRSA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, 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…</a:t>
            </a:r>
            <a:endParaRPr lang="fr-FR" sz="1100" dirty="0">
              <a:solidFill>
                <a:schemeClr val="accent4">
                  <a:lumMod val="75000"/>
                </a:schemeClr>
              </a:solidFill>
              <a:ea typeface="ＭＳ Ｐゴシック" charset="-128"/>
            </a:endParaRPr>
          </a:p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Présenter des dispositifs de prise en charge des décrocheurs :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 MLDS, 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plateforme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2088" y="5301208"/>
            <a:ext cx="1019175" cy="1271042"/>
          </a:xfrm>
          <a:prstGeom prst="rect">
            <a:avLst/>
          </a:prstGeom>
          <a:solidFill>
            <a:srgbClr val="6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>
              <a:lnSpc>
                <a:spcPct val="80000"/>
              </a:lnSpc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Réalisation</a:t>
            </a:r>
          </a:p>
          <a:p>
            <a:pPr marL="0" lvl="1" algn="ctr">
              <a:lnSpc>
                <a:spcPct val="80000"/>
              </a:lnSpc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Production</a:t>
            </a:r>
          </a:p>
          <a:p>
            <a:pPr marL="0" lvl="1" algn="ctr">
              <a:lnSpc>
                <a:spcPct val="80000"/>
              </a:lnSpc>
              <a:defRPr/>
            </a:pPr>
            <a:endParaRPr lang="fr-FR" sz="1200" b="1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3" name="Pentagon 9"/>
          <p:cNvSpPr/>
          <p:nvPr/>
        </p:nvSpPr>
        <p:spPr>
          <a:xfrm>
            <a:off x="1285875" y="5301208"/>
            <a:ext cx="3121025" cy="1271042"/>
          </a:xfrm>
          <a:prstGeom prst="homePlate">
            <a:avLst>
              <a:gd name="adj" fmla="val 0"/>
            </a:avLst>
          </a:prstGeom>
          <a:noFill/>
          <a:ln w="9525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88900" lvl="3" indent="-88900" algn="just">
              <a:tabLst>
                <a:tab pos="271463" algn="l"/>
              </a:tabLst>
              <a:defRPr/>
            </a:pP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Déroulement: </a:t>
            </a:r>
            <a:endParaRPr lang="fr-FR" sz="1100" dirty="0">
              <a:solidFill>
                <a:schemeClr val="accent4">
                  <a:lumMod val="75000"/>
                </a:schemeClr>
              </a:solidFill>
              <a:ea typeface="ＭＳ Ｐゴシック" charset="-128"/>
            </a:endParaRPr>
          </a:p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8 h 45 : Accueil</a:t>
            </a:r>
          </a:p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9 h 15 : Intervention DASEN</a:t>
            </a:r>
          </a:p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9 h 30 : Conférence </a:t>
            </a:r>
          </a:p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10 h 30 : Pause (avec  kiosque)</a:t>
            </a:r>
          </a:p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11 h 00 : Table ronde (Mission locale, service civique,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 MLDS, 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CIOIP …) </a:t>
            </a:r>
          </a:p>
        </p:txBody>
      </p:sp>
      <p:sp>
        <p:nvSpPr>
          <p:cNvPr id="13330" name="Rectangle 19"/>
          <p:cNvSpPr>
            <a:spLocks noChangeArrowheads="1"/>
          </p:cNvSpPr>
          <p:nvPr/>
        </p:nvSpPr>
        <p:spPr bwMode="auto">
          <a:xfrm>
            <a:off x="6858000" y="214313"/>
            <a:ext cx="2071688" cy="400050"/>
          </a:xfrm>
          <a:prstGeom prst="rect">
            <a:avLst/>
          </a:prstGeom>
          <a:solidFill>
            <a:srgbClr val="604A7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EAEAEA"/>
                </a:solidFill>
                <a:latin typeface="Calibri" pitchFamily="34" charset="0"/>
              </a:rPr>
              <a:t>Professionnels</a:t>
            </a:r>
          </a:p>
        </p:txBody>
      </p:sp>
      <p:sp>
        <p:nvSpPr>
          <p:cNvPr id="41" name="Flèche vers la droite 34"/>
          <p:cNvSpPr/>
          <p:nvPr/>
        </p:nvSpPr>
        <p:spPr>
          <a:xfrm>
            <a:off x="4746265" y="4067857"/>
            <a:ext cx="4191000" cy="741337"/>
          </a:xfrm>
          <a:prstGeom prst="rightArrow">
            <a:avLst>
              <a:gd name="adj1" fmla="val 50000"/>
              <a:gd name="adj2" fmla="val 4881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>
              <a:lnSpc>
                <a:spcPct val="80000"/>
              </a:lnSpc>
              <a:defRPr/>
            </a:pPr>
            <a:endParaRPr lang="fr-FR" sz="1200" b="1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42" name="Espace réservé du numéro de diapositive 38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0F867B1-78BB-4715-8775-7C01BAAD7173}" type="slidenum">
              <a:rPr lang="fr-FR">
                <a:latin typeface="Calibri" pitchFamily="34" charset="0"/>
                <a:ea typeface="ＭＳ Ｐゴシック" pitchFamily="34" charset="-128"/>
              </a:rPr>
              <a:pPr/>
              <a:t>10</a:t>
            </a:fld>
            <a:endParaRPr lang="fr-FR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3" name="ZoneTexte 36"/>
          <p:cNvSpPr txBox="1">
            <a:spLocks noChangeArrowheads="1"/>
          </p:cNvSpPr>
          <p:nvPr/>
        </p:nvSpPr>
        <p:spPr bwMode="auto">
          <a:xfrm>
            <a:off x="4774753" y="4735823"/>
            <a:ext cx="1872903" cy="230832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9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Préparation DAFPA </a:t>
            </a:r>
            <a:endParaRPr lang="fr-FR" sz="900" dirty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44" name="ZoneTexte 36"/>
          <p:cNvSpPr txBox="1">
            <a:spLocks noChangeArrowheads="1"/>
          </p:cNvSpPr>
          <p:nvPr/>
        </p:nvSpPr>
        <p:spPr bwMode="auto">
          <a:xfrm>
            <a:off x="4734649" y="4278288"/>
            <a:ext cx="2633087" cy="30284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fr-FR" sz="9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JANVIER / FEVRIER</a:t>
            </a:r>
            <a:endParaRPr lang="fr-FR" sz="900" b="1" dirty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45" name="ZoneTexte 36"/>
          <p:cNvSpPr txBox="1">
            <a:spLocks noChangeArrowheads="1"/>
          </p:cNvSpPr>
          <p:nvPr/>
        </p:nvSpPr>
        <p:spPr bwMode="auto">
          <a:xfrm>
            <a:off x="7367736" y="4278288"/>
            <a:ext cx="1156370" cy="30284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fr-FR" sz="9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10 – 15 MARS</a:t>
            </a:r>
          </a:p>
          <a:p>
            <a:pPr algn="ctr"/>
            <a:r>
              <a:rPr lang="fr-FR" sz="9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Semaine</a:t>
            </a:r>
            <a:endParaRPr lang="fr-FR" sz="900" b="1" dirty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50" name="ZoneTexte 36"/>
          <p:cNvSpPr txBox="1">
            <a:spLocks noChangeArrowheads="1"/>
          </p:cNvSpPr>
          <p:nvPr/>
        </p:nvSpPr>
        <p:spPr bwMode="auto">
          <a:xfrm>
            <a:off x="7452320" y="4725144"/>
            <a:ext cx="756763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900" dirty="0" smtClean="0">
                <a:solidFill>
                  <a:schemeClr val="bg1"/>
                </a:solidFill>
                <a:latin typeface="Calibri" pitchFamily="34" charset="0"/>
              </a:rPr>
              <a:t>12 mars</a:t>
            </a:r>
          </a:p>
          <a:p>
            <a:pPr algn="ctr"/>
            <a:r>
              <a:rPr lang="fr-FR" sz="900" dirty="0" smtClean="0">
                <a:solidFill>
                  <a:schemeClr val="bg1"/>
                </a:solidFill>
                <a:latin typeface="Calibri" pitchFamily="34" charset="0"/>
              </a:rPr>
              <a:t>Conférence</a:t>
            </a:r>
            <a:endParaRPr lang="fr-FR" sz="9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" name="ZoneTexte 36"/>
          <p:cNvSpPr txBox="1">
            <a:spLocks noChangeArrowheads="1"/>
          </p:cNvSpPr>
          <p:nvPr/>
        </p:nvSpPr>
        <p:spPr bwMode="auto">
          <a:xfrm>
            <a:off x="6228184" y="5219908"/>
            <a:ext cx="124247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9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3-14 février</a:t>
            </a:r>
          </a:p>
          <a:p>
            <a:pPr algn="ctr"/>
            <a:r>
              <a:rPr lang="fr-FR" sz="9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Inscription GAIA</a:t>
            </a:r>
            <a:endParaRPr lang="fr-FR" sz="900" dirty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52" name="Connecteur droit 51"/>
          <p:cNvCxnSpPr>
            <a:stCxn id="43" idx="0"/>
          </p:cNvCxnSpPr>
          <p:nvPr/>
        </p:nvCxnSpPr>
        <p:spPr>
          <a:xfrm flipV="1">
            <a:off x="5711205" y="4588326"/>
            <a:ext cx="0" cy="147497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flipV="1">
            <a:off x="7812360" y="4581128"/>
            <a:ext cx="0" cy="147497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>
            <a:stCxn id="51" idx="0"/>
          </p:cNvCxnSpPr>
          <p:nvPr/>
        </p:nvCxnSpPr>
        <p:spPr>
          <a:xfrm flipH="1" flipV="1">
            <a:off x="6841765" y="4566820"/>
            <a:ext cx="7658" cy="653088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716016" y="3606800"/>
            <a:ext cx="4248150" cy="381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lnSpc>
                <a:spcPct val="80000"/>
              </a:lnSpc>
              <a:spcAft>
                <a:spcPts val="600"/>
              </a:spcAft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Calendrier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746179" y="5816600"/>
            <a:ext cx="1019175" cy="633413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lnSpc>
                <a:spcPct val="80000"/>
              </a:lnSpc>
              <a:spcAft>
                <a:spcPts val="600"/>
              </a:spcAft>
              <a:defRPr/>
            </a:pPr>
            <a:r>
              <a:rPr lang="fr-FR" sz="1200" b="1" dirty="0" smtClean="0">
                <a:solidFill>
                  <a:schemeClr val="bg1"/>
                </a:solidFill>
                <a:ea typeface="ＭＳ Ｐゴシック" charset="-128"/>
              </a:rPr>
              <a:t>Contacts</a:t>
            </a:r>
            <a:endParaRPr lang="fr-FR" sz="1200" b="1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4" name="Pentagon 9"/>
          <p:cNvSpPr/>
          <p:nvPr/>
        </p:nvSpPr>
        <p:spPr>
          <a:xfrm>
            <a:off x="5839966" y="5816600"/>
            <a:ext cx="3143250" cy="633413"/>
          </a:xfrm>
          <a:prstGeom prst="homePlate">
            <a:avLst>
              <a:gd name="adj" fmla="val 0"/>
            </a:avLst>
          </a:prstGeom>
          <a:noFill/>
          <a:ln w="9525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Mail : </a:t>
            </a:r>
            <a:r>
              <a:rPr lang="fr-FR" sz="1100" dirty="0" smtClean="0">
                <a:solidFill>
                  <a:srgbClr val="CC0066"/>
                </a:solidFill>
                <a:ea typeface="ＭＳ Ｐゴシック" charset="-128"/>
              </a:rPr>
              <a:t>dominique.pinchera@ac-versailles.f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r</a:t>
            </a:r>
          </a:p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Mail : </a:t>
            </a:r>
            <a:r>
              <a:rPr lang="fr-FR" sz="1100" dirty="0" smtClean="0">
                <a:solidFill>
                  <a:srgbClr val="CC0066"/>
                </a:solidFill>
                <a:ea typeface="ＭＳ Ｐゴシック" charset="-128"/>
              </a:rPr>
              <a:t>claire.dieupart-ruel@ac-versailles.fr</a:t>
            </a:r>
            <a:endParaRPr lang="fr-FR" sz="1100" dirty="0">
              <a:solidFill>
                <a:srgbClr val="CC0066"/>
              </a:solidFill>
              <a:ea typeface="ＭＳ Ｐゴシック" charset="-128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4193" y="879162"/>
            <a:ext cx="4114057" cy="2621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6" descr="data:image/jpeg;base64,/9j/4AAQSkZJRgABAQAAAQABAAD/2wCEAAkGBhMSERIUExQSExUVGBkWFxcYGB8YGRodGhoYIRoYHB0aIyYeGx4kHR4UIi8gIycpLCwsFR4xNzwqNScrLikBCQoKDgwOGg8PGjUjHyQ1LDUsLzUvNCktLCo0NDY1Ly0sNCo1NSwsLzIvNCksKSwpLCwsLCw0NSwsNSw0LCwsLP/AABEIAJMAbwMBIgACEQEDEQH/xAAcAAEAAwEBAQEBAAAAAAAAAAAABAUGAwIHAQj/xABBEAACAQIEBAQDBAYHCQAAAAABAhEAAwQSITEFBhNRIjJBYXGBkRQjQqEHMzRSsdEVFhdUYnLxJDVzg5KTssHh/8QAGgEAAgMBAQAAAAAAAAAAAAAAAAMCBAUBBv/EAC0RAAICAQMCBAUEAwAAAAAAAAABAgMRBCExEhMFIkFRMnGhsfAjYZHBFEKB/9oADAMBAAIRAxEAPwD7jSlKAFKUoAUpSgBSlKAFKVX4zjdu3pOY9hSrbq6Y9VjwicISm8RWT3xfEZLTRudBVNwnAvcMsWCj866PzOfRB8zXXD8zL+JI+Fedt1Wi1OojOduy9MNL/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/7UdtdL+HqcqYp/ycVjwazjfM6jqJIthGyMxYRMKe+m+xg/lXfB8HRVD3WEHUdtfesJcSWv3GdLYGMIZ7gzIubDrqwkTuANdyK3l+2FwNlQcwCIAYiRlGsHUfCvL3aWM65a63zbZjF8JYNWu1qSojt7v1J6X8ONilcr9vDXNJWTtG9UvDuGG9mhgsdxVhY5dKspzqYM7VTq1Op1MFiiLg/kPlXXW/jeSLicLcwzhlMjv/6NaHAY0XUDD5iveLw4dGU+oqg4FeKXWQ7GfyqxCL8P1MYRf6c/T2Ytv/IrbfxL6o0tKUr0Bnis8nMwbFNYa2oCNely0wLSYds0RpPV76ZPfTQ1jsRw1zjuIEIxVsL4DGhe4CGAOxMW0/Km1JPORc29sF3b5lwxtm8rgrmFskKc2YgELEZtQQRpsZr2nF8ObtywGXOoLMgXsAT6QxAKSBqMy96yvAcKejZI+0MTi7LObtvIZWzbU5QADkEASRuGrtiBdXFYxbK34a3iHbNb8tzp2RbNpwJIeDpMzbpvajloj1vGS/tcesuLZt5W+96JzAoysVmIIkGMpgxoaqsbzELiovTC9QYklp8vQuKp9Nc0z7R61UctYU5QVS6F+3W38auDH2W0GY5/FGfMJ712t8OuN0lyPrb4kNVI1a6mQa7ZvTvS79PGdcq/dP7M7CxxkpfnKLLl/j2GGHuXCwKhwp8JJJIBAyxJ0g7bVa8avq+HDqQytBBGxB2NfO+BMEsHMcWp6tts/SGZXVFHkKyU/CdJma3d4u2Bsm4uVyqFlAiDGogbfCsS2FcPD511/wCqa35+yL0JSlqE5euGVeEwtx5yTpvBirDh/Dry3ELAwDrrNQMLibluckid9KmYfit4uoJMEidK8vo3po9Dn1dWfTjn8yalvcecYx9TT1lT+0tHc/wrR43FC2hY/KqLl+wXuM59J+pr0Hif6t1NEec5+SRQ03khOb4NJSlZjHcxMuKYQwS2pBGhzkMkkD00MT71vxi5cFBywaelZ21zgGYKLNzMcgG0ZnyHKW8ogOp39D8+GF5wM/eIZOWQsQqyQWmZb8On0qXakR64mppVFheag9lrvTceNLaqSJY3MmUyNAPEPoar+C84TZthkuOyrbD3TouYhMxLbDzD/wCUdqQdyJraVRcV5qWw7IbbsRlgLqzAgksq7kAAie4jSouP5xCqw6boxW6yHwtItMVdon0OUwf3xQqpP0BziibxvhJb7xPN6jvUfAcey+G6Jj19fnS9zgFbKLF5zFxgFGYkWywB02zFWAB9u9WAwlrEW0uQPEoYFTI17Eb1i6nw26ux36Z9LfKfDLtWphKPbs3X1R1Tidk/iWuOI43aUaQx7Coz8rr6OfpXWxy3bHmJak9zxKXlVcV++RnTplv1NlY9y5in7AfQVo8HhBbUKK6WrKqIUACvdWtHoew3ZY+qb5f9IVdf1rpisRQqE/BbBdnNtCz+Yxqdt/oPpXvCcRW411Rp03yGY1OVW0+Tfka4jjKZnEPKZpgTsQBt3JMf5TWolJcFTKYxHBsPBZ7aQAJJ9AkEH2jKuv8AhHaqKzxPBsQzpbAzM4JVlIW3JVoI3Pj0MTBNaC7iEuPdsGf1aljIiLnUWO8+E/UVn8dybbFp4vO1wWriBrmTWQ0FsqiMsnyxodZpsMcSZCX7ImDiWACMnhCQGZcrCMugnTwsMu2/hrjbxPDxmUoLcSCGRl8NoAzEbQBvvkj0rzhuVrD5mF28Q+pnKA7at1B4ezemntUvHcqWbrtcLuMy3FMZIh52JUkES0QfXWa75E+Wc83sjliOJYC6WZ8rGVUllYHdgBqNB4XB9PCZr9xHFMF5WWQOqpORoUNBcHTZzG25FcOI8t4ZdXuXJLSAMrEkG85VVymSQ9wd4AjXWpdzleywb7y4M2kysgxoRI3Gh1o8nuw83sjx18APH4B5mmCI6kFmP7szJPpJNXWBydNOmITKMoiNPTQ1nb3LVkOttrl5hcRkYSmUhQM5aFBBZfCYgRO1aPB4fp20TMz5VC5miTA3MACflUJ4xsyUc54O1KUpQwUpSgDGcK5Ge09libX3bE+GR+GyMw7semZ9PF6xrbcW5fa9Yu25Q57heGnKQfwmNfpV7Smu2TeWQVcUsGJu8i3Yuw9qW0khpIIvgltzIF0RqfJvrUi5yY5efuD4rpkg5ouPmnbzR4Drso+A11K735nO1Exr8jPOjWvIyAwZWUVZXT8REN7AVMvcoThBhx0oDXDGXw+NHA0j0ZgflWmpXHdNh24mFt8nh2ugXMMzMH1GrHTEoS3wa7l/5ZHtXrE8naujXLOa4c6SDJI6gzmfxA3VXT0UfKdi+DX1u3nsZlNy9ZBMj9UR94V7QzXG+NQbGCxxFtrgdrgLSSF0BaySBqdJDkHQ6fCrCnJ79QrpS2wSDyU83iDaGczAkZtZl9N22O/zrTcLwnSs27engULpJGg95P1rLLhsfmVS95UyP4oV2zFNz4hs22+oO29arhhc2bedSj5RmUnNBjUT60mxvG7yMglnZEmlKUgaKUpQApSlAClKUAQONcVGHtG4RIkDePifgBJ+Vcm5gti7ctkN92FzNGkswAA77j605j6PRm+WCBg0qJOknaDpE1WcUXDI2MYm6bnSF11UiYQggrOgMhd6dCKa4/Nhcm0y4tcbtsYGb9WLxMEKFaYknQEgHQ9qj/1ltlA6hmQ2rt7MNotFZB+M6R2qJeTDWluFjcVVtph3EkyuQkEgayFZtfjRbWFRbtks8WbVxHJ/cuZS/igAny/CaOmPsznUywu8ftKboJabQBaB3y6DufEv1qbhcStxFddVYBh8DWdd8Ixu3JuFbtpLpYbFSwAyjeSUT8qveGKgs2+mSUyjKT2jSoyikiUW2yVSlKWTFKUoAUpSgBSlKAInFOGLftm25YAyPDAOqkeoPoTUXEcu23a8xa596hRhIgZggJGkzCJuSNNqkcX4xawto3bzZEBALQTqTA296ov7T+Hf3gf9LfypsI2NZimQk4rkt+IcAt3luBi46jBmykTomSBIOhWR8/SvOJ5ctubxLXAbwKtBGkhBKyN/Au8+teeC82YbFsy4e51ColoUwJ2kkR/pXfjHH7GFCtfuC2GMAn1PyqMpSr+LYnCvuvEFlv23ODcsWzbKFrhm2LU+GYViwbyxMntHtVnYshFVRJCgDX2+GlZ3+0fh/wDeF+h/lWisXw6qymVYAg+xqHcU/XI2emsp3nFr5rB0pSlAoUpSgBSlKAFKUoAxX6YP913P89r/AMxXxHhPCnxFwW0jM2w9Sew996/o7mXhlvEWDbu2+qhZSVlhtqNU13isrheQsENTgolSD95eI2222J9fSK0tNq41VuL5KV+nlZNSXB6/RJwxsPZxFpihPVDSAwYSijIwYCCMsxr5qm/pUwwbh9wkgZCrCROuYQB2nUfOpHD8P9nYrZwxVE0T9YFymdAsEToJP+KvPGOB2sTrdtXHLRnTqXwmk7KsLI01jvWfqZO1tr1NTw+cdPbCcm8Rae2/3wfBTX9LcC/ZrH/DT+ArG/1DwUfsR/7t/wDlW6wVoLbRQMoCgRqY0211+tVKapQbbNvxnxSnXRgq01jPOP6bO1KUqyedFKUoAUpSgBSlKAK3j2FW5aAcSA6sNSNVMqdOxAqi/oe10lEMJg6Ow8p02PuaUoA4NhFN0g5iCgbzNvmOu/5VNxHCrfUkBhmnNDsAZd5kAwTqdfh2FKUARzgFJg54WVHjbZSInXU6nU61qsEsW0A9FH8K/aUAdqUpQApSlAH/2Q=="/>
          <p:cNvSpPr>
            <a:spLocks noChangeAspect="1" noChangeArrowheads="1"/>
          </p:cNvSpPr>
          <p:nvPr/>
        </p:nvSpPr>
        <p:spPr bwMode="auto">
          <a:xfrm>
            <a:off x="0" y="-681038"/>
            <a:ext cx="1057275" cy="140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4339" name="AutoShape 8" descr="data:image/jpeg;base64,/9j/4AAQSkZJRgABAQAAAQABAAD/2wCEAAkGBhMSERIUExQSExUVGBkWFxcYGB8YGRodGhoYIRoYHB0aIyYeGx4kHR4UIi8gIycpLCwsFR4xNzwqNScrLikBCQoKDgwOGg8PGjUjHyQ1LDUsLzUvNCktLCo0NDY1Ly0sNCo1NSwsLzIvNCksKSwpLCwsLCw0NSwsNSw0LCwsLP/AABEIAJMAbwMBIgACEQEDEQH/xAAcAAEAAwEBAQEBAAAAAAAAAAAABAUGAwIHAQj/xABBEAACAQIEBAQDBAYHCQAAAAABAhEAAwQSITEFBhNRIjJBYXGBkRQjQqEHMzRSsdEVFhdUYnLxJDVzg5KTssHh/8QAGgEAAgMBAQAAAAAAAAAAAAAAAAMCBAUBBv/EAC0RAAICAQMCBAUEAwAAAAAAAAABAgMRBCExEhMFIkFRMnGhsfAjYZHBFEKB/9oADAMBAAIRAxEAPwD7jSlKAFKUoAUpSgBSlKAFKVX4zjdu3pOY9hSrbq6Y9VjwicISm8RWT3xfEZLTRudBVNwnAvcMsWCj866PzOfRB8zXXD8zL+JI+Fedt1Wi1OojOduy9MNL/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/7UdtdL+HqcqYp/ycVjwazjfM6jqJIthGyMxYRMKe+m+xg/lXfB8HRVD3WEHUdtfesJcSWv3GdLYGMIZ7gzIubDrqwkTuANdyK3l+2FwNlQcwCIAYiRlGsHUfCvL3aWM65a63zbZjF8JYNWu1qSojt7v1J6X8ONilcr9vDXNJWTtG9UvDuGG9mhgsdxVhY5dKspzqYM7VTq1Op1MFiiLg/kPlXXW/jeSLicLcwzhlMjv/6NaHAY0XUDD5iveLw4dGU+oqg4FeKXWQ7GfyqxCL8P1MYRf6c/T2Ytv/IrbfxL6o0tKUr0Bnis8nMwbFNYa2oCNely0wLSYds0RpPV76ZPfTQ1jsRw1zjuIEIxVsL4DGhe4CGAOxMW0/Km1JPORc29sF3b5lwxtm8rgrmFskKc2YgELEZtQQRpsZr2nF8ObtywGXOoLMgXsAT6QxAKSBqMy96yvAcKejZI+0MTi7LObtvIZWzbU5QADkEASRuGrtiBdXFYxbK34a3iHbNb8tzp2RbNpwJIeDpMzbpvajloj1vGS/tcesuLZt5W+96JzAoysVmIIkGMpgxoaqsbzELiovTC9QYklp8vQuKp9Nc0z7R61UctYU5QVS6F+3W38auDH2W0GY5/FGfMJ712t8OuN0lyPrb4kNVI1a6mQa7ZvTvS79PGdcq/dP7M7CxxkpfnKLLl/j2GGHuXCwKhwp8JJJIBAyxJ0g7bVa8avq+HDqQytBBGxB2NfO+BMEsHMcWp6tts/SGZXVFHkKyU/CdJma3d4u2Bsm4uVyqFlAiDGogbfCsS2FcPD511/wCqa35+yL0JSlqE5euGVeEwtx5yTpvBirDh/Dry3ELAwDrrNQMLibluckid9KmYfit4uoJMEidK8vo3po9Dn1dWfTjn8yalvcecYx9TT1lT+0tHc/wrR43FC2hY/KqLl+wXuM59J+pr0Hif6t1NEec5+SRQ03khOb4NJSlZjHcxMuKYQwS2pBGhzkMkkD00MT71vxi5cFBywaelZ21zgGYKLNzMcgG0ZnyHKW8ogOp39D8+GF5wM/eIZOWQsQqyQWmZb8On0qXakR64mppVFheag9lrvTceNLaqSJY3MmUyNAPEPoar+C84TZthkuOyrbD3TouYhMxLbDzD/wCUdqQdyJraVRcV5qWw7IbbsRlgLqzAgksq7kAAie4jSouP5xCqw6boxW6yHwtItMVdon0OUwf3xQqpP0BziibxvhJb7xPN6jvUfAcey+G6Jj19fnS9zgFbKLF5zFxgFGYkWywB02zFWAB9u9WAwlrEW0uQPEoYFTI17Eb1i6nw26ux36Z9LfKfDLtWphKPbs3X1R1Tidk/iWuOI43aUaQx7Coz8rr6OfpXWxy3bHmJak9zxKXlVcV++RnTplv1NlY9y5in7AfQVo8HhBbUKK6WrKqIUACvdWtHoew3ZY+qb5f9IVdf1rpisRQqE/BbBdnNtCz+Yxqdt/oPpXvCcRW411Rp03yGY1OVW0+Tfka4jjKZnEPKZpgTsQBt3JMf5TWolJcFTKYxHBsPBZ7aQAJJ9AkEH2jKuv8AhHaqKzxPBsQzpbAzM4JVlIW3JVoI3Pj0MTBNaC7iEuPdsGf1aljIiLnUWO8+E/UVn8dybbFp4vO1wWriBrmTWQ0FsqiMsnyxodZpsMcSZCX7ImDiWACMnhCQGZcrCMugnTwsMu2/hrjbxPDxmUoLcSCGRl8NoAzEbQBvvkj0rzhuVrD5mF28Q+pnKA7at1B4ezemntUvHcqWbrtcLuMy3FMZIh52JUkES0QfXWa75E+Wc83sjliOJYC6WZ8rGVUllYHdgBqNB4XB9PCZr9xHFMF5WWQOqpORoUNBcHTZzG25FcOI8t4ZdXuXJLSAMrEkG85VVymSQ9wd4AjXWpdzleywb7y4M2kysgxoRI3Gh1o8nuw83sjx18APH4B5mmCI6kFmP7szJPpJNXWBydNOmITKMoiNPTQ1nb3LVkOttrl5hcRkYSmUhQM5aFBBZfCYgRO1aPB4fp20TMz5VC5miTA3MACflUJ4xsyUc54O1KUpQwUpSgDGcK5Ge09libX3bE+GR+GyMw7semZ9PF6xrbcW5fa9Yu25Q57heGnKQfwmNfpV7Smu2TeWQVcUsGJu8i3Yuw9qW0khpIIvgltzIF0RqfJvrUi5yY5efuD4rpkg5ouPmnbzR4Drso+A11K735nO1Exr8jPOjWvIyAwZWUVZXT8REN7AVMvcoThBhx0oDXDGXw+NHA0j0ZgflWmpXHdNh24mFt8nh2ugXMMzMH1GrHTEoS3wa7l/5ZHtXrE8naujXLOa4c6SDJI6gzmfxA3VXT0UfKdi+DX1u3nsZlNy9ZBMj9UR94V7QzXG+NQbGCxxFtrgdrgLSSF0BaySBqdJDkHQ6fCrCnJ79QrpS2wSDyU83iDaGczAkZtZl9N22O/zrTcLwnSs27engULpJGg95P1rLLhsfmVS95UyP4oV2zFNz4hs22+oO29arhhc2bedSj5RmUnNBjUT60mxvG7yMglnZEmlKUgaKUpQApSlAClKUAQONcVGHtG4RIkDePifgBJ+Vcm5gti7ctkN92FzNGkswAA77j605j6PRm+WCBg0qJOknaDpE1WcUXDI2MYm6bnSF11UiYQggrOgMhd6dCKa4/Nhcm0y4tcbtsYGb9WLxMEKFaYknQEgHQ9qj/1ltlA6hmQ2rt7MNotFZB+M6R2qJeTDWluFjcVVtph3EkyuQkEgayFZtfjRbWFRbtks8WbVxHJ/cuZS/igAny/CaOmPsznUywu8ftKboJabQBaB3y6DufEv1qbhcStxFddVYBh8DWdd8Ixu3JuFbtpLpYbFSwAyjeSUT8qveGKgs2+mSUyjKT2jSoyikiUW2yVSlKWTFKUoAUpSgBSlKAInFOGLftm25YAyPDAOqkeoPoTUXEcu23a8xa596hRhIgZggJGkzCJuSNNqkcX4xawto3bzZEBALQTqTA296ov7T+Hf3gf9LfypsI2NZimQk4rkt+IcAt3luBi46jBmykTomSBIOhWR8/SvOJ5ctubxLXAbwKtBGkhBKyN/Au8+teeC82YbFsy4e51ColoUwJ2kkR/pXfjHH7GFCtfuC2GMAn1PyqMpSr+LYnCvuvEFlv23ODcsWzbKFrhm2LU+GYViwbyxMntHtVnYshFVRJCgDX2+GlZ3+0fh/wDeF+h/lWisXw6qymVYAg+xqHcU/XI2emsp3nFr5rB0pSlAoUpSgBSlKAFKUoAxX6YP913P89r/AMxXxHhPCnxFwW0jM2w9Sew996/o7mXhlvEWDbu2+qhZSVlhtqNU13isrheQsENTgolSD95eI2222J9fSK0tNq41VuL5KV+nlZNSXB6/RJwxsPZxFpihPVDSAwYSijIwYCCMsxr5qm/pUwwbh9wkgZCrCROuYQB2nUfOpHD8P9nYrZwxVE0T9YFymdAsEToJP+KvPGOB2sTrdtXHLRnTqXwmk7KsLI01jvWfqZO1tr1NTw+cdPbCcm8Rae2/3wfBTX9LcC/ZrH/DT+ArG/1DwUfsR/7t/wDlW6wVoLbRQMoCgRqY0211+tVKapQbbNvxnxSnXRgq01jPOP6bO1KUqyedFKUoAUpSgBSlKAK3j2FW5aAcSA6sNSNVMqdOxAqi/oe10lEMJg6Ow8p02PuaUoA4NhFN0g5iCgbzNvmOu/5VNxHCrfUkBhmnNDsAZd5kAwTqdfh2FKUARzgFJg54WVHjbZSInXU6nU61qsEsW0A9FH8K/aUAdqUpQApSlAH/2Q=="/>
          <p:cNvSpPr>
            <a:spLocks noChangeAspect="1" noChangeArrowheads="1"/>
          </p:cNvSpPr>
          <p:nvPr/>
        </p:nvSpPr>
        <p:spPr bwMode="auto">
          <a:xfrm>
            <a:off x="0" y="-681038"/>
            <a:ext cx="1057275" cy="140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14313" y="214313"/>
            <a:ext cx="8715375" cy="642937"/>
          </a:xfrm>
          <a:prstGeom prst="rect">
            <a:avLst/>
          </a:prstGeom>
          <a:solidFill>
            <a:srgbClr val="EAEAEA"/>
          </a:solidFill>
          <a:ln>
            <a:solidFill>
              <a:srgbClr val="EA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CC0066"/>
              </a:solidFill>
              <a:ea typeface="ＭＳ Ｐゴシック" charset="-128"/>
            </a:endParaRPr>
          </a:p>
        </p:txBody>
      </p:sp>
      <p:sp>
        <p:nvSpPr>
          <p:cNvPr id="8" name="Forme en L 7"/>
          <p:cNvSpPr/>
          <p:nvPr/>
        </p:nvSpPr>
        <p:spPr bwMode="auto">
          <a:xfrm rot="5400000">
            <a:off x="352426" y="76200"/>
            <a:ext cx="366712" cy="642937"/>
          </a:xfrm>
          <a:prstGeom prst="corner">
            <a:avLst>
              <a:gd name="adj1" fmla="val 16359"/>
              <a:gd name="adj2" fmla="val 16633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" name="Forme en L 9"/>
          <p:cNvSpPr/>
          <p:nvPr/>
        </p:nvSpPr>
        <p:spPr bwMode="auto">
          <a:xfrm rot="16200000">
            <a:off x="8766176" y="693737"/>
            <a:ext cx="184150" cy="142875"/>
          </a:xfrm>
          <a:prstGeom prst="corner">
            <a:avLst>
              <a:gd name="adj1" fmla="val 16359"/>
              <a:gd name="adj2" fmla="val 16633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4343" name="ZoneTexte 11"/>
          <p:cNvSpPr txBox="1">
            <a:spLocks noChangeArrowheads="1"/>
          </p:cNvSpPr>
          <p:nvPr/>
        </p:nvSpPr>
        <p:spPr bwMode="auto">
          <a:xfrm>
            <a:off x="327025" y="323850"/>
            <a:ext cx="860266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200" dirty="0">
                <a:solidFill>
                  <a:srgbClr val="604A7B"/>
                </a:solidFill>
                <a:latin typeface="Eras Demi ITC" panose="020B0805030504020804" pitchFamily="34" charset="0"/>
              </a:rPr>
              <a:t>7</a:t>
            </a:r>
            <a:r>
              <a:rPr lang="fr-FR" sz="2200" dirty="0" smtClean="0">
                <a:solidFill>
                  <a:srgbClr val="604A7B"/>
                </a:solidFill>
                <a:latin typeface="Eras Demi ITC" panose="020B0805030504020804" pitchFamily="34" charset="0"/>
              </a:rPr>
              <a:t>/ Ateliers débat parents </a:t>
            </a:r>
            <a:r>
              <a:rPr lang="fr-FR" sz="2200" dirty="0">
                <a:solidFill>
                  <a:srgbClr val="604A7B"/>
                </a:solidFill>
                <a:latin typeface="Eras Demi ITC" panose="020B0805030504020804" pitchFamily="34" charset="0"/>
              </a:rPr>
              <a:t> 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2088" y="1071563"/>
            <a:ext cx="1022350" cy="557237"/>
          </a:xfrm>
          <a:prstGeom prst="rect">
            <a:avLst/>
          </a:prstGeom>
          <a:solidFill>
            <a:srgbClr val="6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>
              <a:lnSpc>
                <a:spcPct val="80000"/>
              </a:lnSpc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Publics</a:t>
            </a:r>
          </a:p>
        </p:txBody>
      </p:sp>
      <p:sp>
        <p:nvSpPr>
          <p:cNvPr id="18" name="Pentagon 7"/>
          <p:cNvSpPr/>
          <p:nvPr/>
        </p:nvSpPr>
        <p:spPr>
          <a:xfrm>
            <a:off x="1285875" y="1071563"/>
            <a:ext cx="3130550" cy="557237"/>
          </a:xfrm>
          <a:prstGeom prst="homePlate">
            <a:avLst>
              <a:gd name="adj" fmla="val 0"/>
            </a:avLst>
          </a:prstGeom>
          <a:noFill/>
          <a:ln w="9525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Les parents d’élèves 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des établissements scolaires du bassin</a:t>
            </a:r>
            <a:endParaRPr lang="fr-FR" sz="1100" dirty="0">
              <a:solidFill>
                <a:schemeClr val="accent4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2088" y="3068961"/>
            <a:ext cx="1019175" cy="1080120"/>
          </a:xfrm>
          <a:prstGeom prst="rect">
            <a:avLst/>
          </a:prstGeom>
          <a:solidFill>
            <a:srgbClr val="6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>
              <a:lnSpc>
                <a:spcPct val="80000"/>
              </a:lnSpc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Organisation</a:t>
            </a:r>
          </a:p>
          <a:p>
            <a:pPr marL="0" lvl="1" algn="ctr">
              <a:lnSpc>
                <a:spcPct val="80000"/>
              </a:lnSpc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Modalités</a:t>
            </a:r>
          </a:p>
        </p:txBody>
      </p:sp>
      <p:sp>
        <p:nvSpPr>
          <p:cNvPr id="22" name="Pentagon 9"/>
          <p:cNvSpPr/>
          <p:nvPr/>
        </p:nvSpPr>
        <p:spPr>
          <a:xfrm>
            <a:off x="1285875" y="3068961"/>
            <a:ext cx="3121025" cy="1080120"/>
          </a:xfrm>
          <a:prstGeom prst="homePlate">
            <a:avLst>
              <a:gd name="adj" fmla="val 0"/>
            </a:avLst>
          </a:prstGeom>
          <a:noFill/>
          <a:ln w="9525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Organisation d’ateliers débat au sein des établissements ou des structures municipales (CVS)</a:t>
            </a:r>
          </a:p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b="1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12 mars (en soirée) 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: conférence à la salle Jacques Brel à Mantes-la-Jolie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92088" y="4278288"/>
            <a:ext cx="1019175" cy="1008087"/>
          </a:xfrm>
          <a:prstGeom prst="rect">
            <a:avLst/>
          </a:prstGeom>
          <a:solidFill>
            <a:srgbClr val="6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>
              <a:lnSpc>
                <a:spcPct val="80000"/>
              </a:lnSpc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Pilotage</a:t>
            </a:r>
          </a:p>
        </p:txBody>
      </p:sp>
      <p:sp>
        <p:nvSpPr>
          <p:cNvPr id="27" name="Pentagon 9"/>
          <p:cNvSpPr/>
          <p:nvPr/>
        </p:nvSpPr>
        <p:spPr>
          <a:xfrm>
            <a:off x="1285875" y="4278288"/>
            <a:ext cx="3121025" cy="1008087"/>
          </a:xfrm>
          <a:prstGeom prst="homePlate">
            <a:avLst>
              <a:gd name="adj" fmla="val 0"/>
            </a:avLst>
          </a:prstGeom>
          <a:noFill/>
          <a:ln w="9525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88900" lvl="3" indent="-88900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Pilotage : </a:t>
            </a:r>
            <a:r>
              <a:rPr lang="fr-FR" sz="1100" dirty="0" smtClean="0">
                <a:solidFill>
                  <a:srgbClr val="CC0066"/>
                </a:solidFill>
                <a:ea typeface="ＭＳ Ｐゴシック" charset="-128"/>
              </a:rPr>
              <a:t>Dominique </a:t>
            </a:r>
            <a:r>
              <a:rPr lang="fr-FR" sz="1100" dirty="0">
                <a:solidFill>
                  <a:srgbClr val="CC0066"/>
                </a:solidFill>
                <a:ea typeface="ＭＳ Ｐゴシック" charset="-128"/>
              </a:rPr>
              <a:t>PINCHERA (Lycée Saint Exupéry)</a:t>
            </a:r>
            <a:endParaRPr lang="fr-FR" sz="1100" dirty="0">
              <a:solidFill>
                <a:schemeClr val="accent4">
                  <a:lumMod val="75000"/>
                </a:schemeClr>
              </a:solidFill>
              <a:ea typeface="ＭＳ Ｐゴシック" charset="-128"/>
            </a:endParaRPr>
          </a:p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Les 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équipes de 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direction  prennent contact avec leur fédérations</a:t>
            </a:r>
            <a:endParaRPr lang="fr-FR" sz="1100" dirty="0">
              <a:solidFill>
                <a:schemeClr val="accent4">
                  <a:lumMod val="75000"/>
                </a:schemeClr>
              </a:solidFill>
              <a:ea typeface="ＭＳ Ｐゴシック" charset="-128"/>
            </a:endParaRPr>
          </a:p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Les fédérations et représentants de parents</a:t>
            </a:r>
          </a:p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Les partenaires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92088" y="1700809"/>
            <a:ext cx="1022350" cy="1224135"/>
          </a:xfrm>
          <a:prstGeom prst="rect">
            <a:avLst/>
          </a:prstGeom>
          <a:solidFill>
            <a:srgbClr val="6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>
              <a:lnSpc>
                <a:spcPct val="80000"/>
              </a:lnSpc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Objectifs</a:t>
            </a:r>
          </a:p>
        </p:txBody>
      </p:sp>
      <p:sp>
        <p:nvSpPr>
          <p:cNvPr id="29" name="Pentagon 7"/>
          <p:cNvSpPr/>
          <p:nvPr/>
        </p:nvSpPr>
        <p:spPr>
          <a:xfrm>
            <a:off x="1285875" y="1700809"/>
            <a:ext cx="3130550" cy="1224135"/>
          </a:xfrm>
          <a:prstGeom prst="homePlate">
            <a:avLst>
              <a:gd name="adj" fmla="val 0"/>
            </a:avLst>
          </a:prstGeom>
          <a:noFill/>
          <a:ln w="9525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Informer / échanger avec les parents d’élèves sur 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le thème du décrochage scolaire et notamment les aspects sociaux, psychologiques et éducatifs</a:t>
            </a:r>
          </a:p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Présenter 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les 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dispositifs de raccrochage scolaire du bassin : AR2P, DRSA, …</a:t>
            </a:r>
          </a:p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Présenter 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les 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dispositifs de prise en charge des décrocheurs : MLDS, plateforme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2088" y="5404574"/>
            <a:ext cx="1019175" cy="1167676"/>
          </a:xfrm>
          <a:prstGeom prst="rect">
            <a:avLst/>
          </a:prstGeom>
          <a:solidFill>
            <a:srgbClr val="6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>
              <a:lnSpc>
                <a:spcPct val="80000"/>
              </a:lnSpc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Réalisation</a:t>
            </a:r>
          </a:p>
          <a:p>
            <a:pPr marL="0" lvl="1" algn="ctr">
              <a:lnSpc>
                <a:spcPct val="80000"/>
              </a:lnSpc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Production</a:t>
            </a:r>
          </a:p>
          <a:p>
            <a:pPr marL="0" lvl="1" algn="ctr">
              <a:lnSpc>
                <a:spcPct val="80000"/>
              </a:lnSpc>
              <a:defRPr/>
            </a:pPr>
            <a:endParaRPr lang="fr-FR" sz="1200" b="1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3" name="Pentagon 9"/>
          <p:cNvSpPr/>
          <p:nvPr/>
        </p:nvSpPr>
        <p:spPr>
          <a:xfrm>
            <a:off x="1285875" y="5404574"/>
            <a:ext cx="3121025" cy="1167676"/>
          </a:xfrm>
          <a:prstGeom prst="homePlate">
            <a:avLst>
              <a:gd name="adj" fmla="val 0"/>
            </a:avLst>
          </a:prstGeom>
          <a:noFill/>
          <a:ln w="9525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A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teliers-débats au sein des établissements ou CVS</a:t>
            </a:r>
          </a:p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b="1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12 mars (soirée) 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: Conférence / débat à la salle Brel, Mantes-la-Ville</a:t>
            </a:r>
          </a:p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Plaquette et invitation à la conférence diffusées au sein de chaque établissement</a:t>
            </a:r>
            <a:endParaRPr lang="fr-FR" sz="1100" dirty="0">
              <a:solidFill>
                <a:schemeClr val="accent4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4354" name="Rectangle 19"/>
          <p:cNvSpPr>
            <a:spLocks noChangeArrowheads="1"/>
          </p:cNvSpPr>
          <p:nvPr/>
        </p:nvSpPr>
        <p:spPr bwMode="auto">
          <a:xfrm>
            <a:off x="7215188" y="214313"/>
            <a:ext cx="1714500" cy="400050"/>
          </a:xfrm>
          <a:prstGeom prst="rect">
            <a:avLst/>
          </a:prstGeom>
          <a:solidFill>
            <a:srgbClr val="604A7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EAEAEA"/>
                </a:solidFill>
                <a:latin typeface="Calibri" pitchFamily="34" charset="0"/>
              </a:rPr>
              <a:t>Parents</a:t>
            </a:r>
          </a:p>
        </p:txBody>
      </p:sp>
      <p:sp>
        <p:nvSpPr>
          <p:cNvPr id="14356" name="Espace réservé du numéro de diapositive 2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C6EEB1-3698-4158-A681-201820CED0A1}" type="slidenum">
              <a:rPr lang="fr-FR">
                <a:latin typeface="Calibri" pitchFamily="34" charset="0"/>
                <a:ea typeface="ＭＳ Ｐゴシック" pitchFamily="34" charset="-128"/>
              </a:rPr>
              <a:pPr/>
              <a:t>11</a:t>
            </a:fld>
            <a:endParaRPr lang="fr-FR"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7208" y="1112261"/>
            <a:ext cx="3205766" cy="2401230"/>
          </a:xfrm>
          <a:prstGeom prst="rect">
            <a:avLst/>
          </a:prstGeom>
        </p:spPr>
      </p:pic>
      <p:sp>
        <p:nvSpPr>
          <p:cNvPr id="48" name="Flèche vers la droite 34"/>
          <p:cNvSpPr/>
          <p:nvPr/>
        </p:nvSpPr>
        <p:spPr>
          <a:xfrm>
            <a:off x="4746265" y="4067857"/>
            <a:ext cx="4191000" cy="741337"/>
          </a:xfrm>
          <a:prstGeom prst="rightArrow">
            <a:avLst>
              <a:gd name="adj1" fmla="val 50000"/>
              <a:gd name="adj2" fmla="val 4881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>
              <a:lnSpc>
                <a:spcPct val="80000"/>
              </a:lnSpc>
              <a:defRPr/>
            </a:pPr>
            <a:endParaRPr lang="fr-FR" sz="1200" b="1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49" name="ZoneTexte 36"/>
          <p:cNvSpPr txBox="1">
            <a:spLocks noChangeArrowheads="1"/>
          </p:cNvSpPr>
          <p:nvPr/>
        </p:nvSpPr>
        <p:spPr bwMode="auto">
          <a:xfrm>
            <a:off x="4774753" y="4735823"/>
            <a:ext cx="1872903" cy="230832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9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Sensibilisation préparation</a:t>
            </a:r>
            <a:endParaRPr lang="fr-FR" sz="900" dirty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50" name="ZoneTexte 36"/>
          <p:cNvSpPr txBox="1">
            <a:spLocks noChangeArrowheads="1"/>
          </p:cNvSpPr>
          <p:nvPr/>
        </p:nvSpPr>
        <p:spPr bwMode="auto">
          <a:xfrm>
            <a:off x="4734649" y="4278288"/>
            <a:ext cx="2633087" cy="30284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fr-FR" sz="9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JANVIER / FEVRIER</a:t>
            </a:r>
            <a:endParaRPr lang="fr-FR" sz="900" b="1" dirty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51" name="ZoneTexte 36"/>
          <p:cNvSpPr txBox="1">
            <a:spLocks noChangeArrowheads="1"/>
          </p:cNvSpPr>
          <p:nvPr/>
        </p:nvSpPr>
        <p:spPr bwMode="auto">
          <a:xfrm>
            <a:off x="7367736" y="4278288"/>
            <a:ext cx="1156370" cy="30284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fr-FR" sz="9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10 – 15 MARS</a:t>
            </a:r>
          </a:p>
          <a:p>
            <a:pPr algn="ctr"/>
            <a:r>
              <a:rPr lang="fr-FR" sz="9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Semaine</a:t>
            </a:r>
            <a:endParaRPr lang="fr-FR" sz="900" b="1" dirty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52" name="ZoneTexte 36"/>
          <p:cNvSpPr txBox="1">
            <a:spLocks noChangeArrowheads="1"/>
          </p:cNvSpPr>
          <p:nvPr/>
        </p:nvSpPr>
        <p:spPr bwMode="auto">
          <a:xfrm>
            <a:off x="7452320" y="4725144"/>
            <a:ext cx="756763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900" dirty="0" smtClean="0">
                <a:solidFill>
                  <a:schemeClr val="bg1"/>
                </a:solidFill>
                <a:latin typeface="Calibri" pitchFamily="34" charset="0"/>
              </a:rPr>
              <a:t>12 mars</a:t>
            </a:r>
          </a:p>
          <a:p>
            <a:pPr algn="ctr"/>
            <a:r>
              <a:rPr lang="fr-FR" sz="900" dirty="0" smtClean="0">
                <a:solidFill>
                  <a:schemeClr val="bg1"/>
                </a:solidFill>
                <a:latin typeface="Calibri" pitchFamily="34" charset="0"/>
              </a:rPr>
              <a:t>Conférence</a:t>
            </a:r>
            <a:endParaRPr lang="fr-FR" sz="9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3" name="ZoneTexte 36"/>
          <p:cNvSpPr txBox="1">
            <a:spLocks noChangeArrowheads="1"/>
          </p:cNvSpPr>
          <p:nvPr/>
        </p:nvSpPr>
        <p:spPr bwMode="auto">
          <a:xfrm>
            <a:off x="6228184" y="5157192"/>
            <a:ext cx="1242477" cy="5078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9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3 au 7 mars</a:t>
            </a:r>
          </a:p>
          <a:p>
            <a:pPr algn="ctr"/>
            <a:r>
              <a:rPr lang="fr-FR" sz="9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Diffusion invitation</a:t>
            </a:r>
          </a:p>
          <a:p>
            <a:pPr algn="ctr"/>
            <a:r>
              <a:rPr lang="fr-FR" sz="9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Parents d’élèves</a:t>
            </a:r>
          </a:p>
        </p:txBody>
      </p:sp>
      <p:cxnSp>
        <p:nvCxnSpPr>
          <p:cNvPr id="54" name="Connecteur droit 53"/>
          <p:cNvCxnSpPr>
            <a:stCxn id="49" idx="0"/>
          </p:cNvCxnSpPr>
          <p:nvPr/>
        </p:nvCxnSpPr>
        <p:spPr>
          <a:xfrm flipV="1">
            <a:off x="5711205" y="4588326"/>
            <a:ext cx="0" cy="147497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 flipV="1">
            <a:off x="7812360" y="4581128"/>
            <a:ext cx="0" cy="147497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>
            <a:stCxn id="53" idx="0"/>
          </p:cNvCxnSpPr>
          <p:nvPr/>
        </p:nvCxnSpPr>
        <p:spPr>
          <a:xfrm flipH="1" flipV="1">
            <a:off x="6841765" y="4566820"/>
            <a:ext cx="7658" cy="590372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4716016" y="3606800"/>
            <a:ext cx="4248150" cy="381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lnSpc>
                <a:spcPct val="80000"/>
              </a:lnSpc>
              <a:spcAft>
                <a:spcPts val="600"/>
              </a:spcAft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Calendrier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746179" y="5816600"/>
            <a:ext cx="1019175" cy="633413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lnSpc>
                <a:spcPct val="80000"/>
              </a:lnSpc>
              <a:spcAft>
                <a:spcPts val="600"/>
              </a:spcAft>
              <a:defRPr/>
            </a:pPr>
            <a:r>
              <a:rPr lang="fr-FR" sz="1200" b="1" dirty="0" smtClean="0">
                <a:solidFill>
                  <a:schemeClr val="bg1"/>
                </a:solidFill>
                <a:ea typeface="ＭＳ Ｐゴシック" charset="-128"/>
              </a:rPr>
              <a:t>Contacts</a:t>
            </a:r>
            <a:endParaRPr lang="fr-FR" sz="1200" b="1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59" name="Pentagon 9"/>
          <p:cNvSpPr/>
          <p:nvPr/>
        </p:nvSpPr>
        <p:spPr>
          <a:xfrm>
            <a:off x="5839966" y="5816600"/>
            <a:ext cx="3143250" cy="633413"/>
          </a:xfrm>
          <a:prstGeom prst="homePlate">
            <a:avLst>
              <a:gd name="adj" fmla="val 0"/>
            </a:avLst>
          </a:prstGeom>
          <a:noFill/>
          <a:ln w="9525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Mail : </a:t>
            </a:r>
            <a:r>
              <a:rPr lang="fr-FR" sz="1100" dirty="0" smtClean="0">
                <a:solidFill>
                  <a:srgbClr val="CC0066"/>
                </a:solidFill>
                <a:ea typeface="ＭＳ Ｐゴシック" charset="-128"/>
              </a:rPr>
              <a:t>dominique.pinchera@ac-versailles.f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6" descr="data:image/jpeg;base64,/9j/4AAQSkZJRgABAQAAAQABAAD/2wCEAAkGBhMSERIUExQSExUVGBkWFxcYGB8YGRodGhoYIRoYHB0aIyYeGx4kHR4UIi8gIycpLCwsFR4xNzwqNScrLikBCQoKDgwOGg8PGjUjHyQ1LDUsLzUvNCktLCo0NDY1Ly0sNCo1NSwsLzIvNCksKSwpLCwsLCw0NSwsNSw0LCwsLP/AABEIAJMAbwMBIgACEQEDEQH/xAAcAAEAAwEBAQEBAAAAAAAAAAAABAUGAwIHAQj/xABBEAACAQIEBAQDBAYHCQAAAAABAhEAAwQSITEFBhNRIjJBYXGBkRQjQqEHMzRSsdEVFhdUYnLxJDVzg5KTssHh/8QAGgEAAgMBAQAAAAAAAAAAAAAAAAMCBAUBBv/EAC0RAAICAQMCBAUEAwAAAAAAAAABAgMRBCExEhMFIkFRMnGhsfAjYZHBFEKB/9oADAMBAAIRAxEAPwD7jSlKAFKUoAUpSgBSlKAFKVX4zjdu3pOY9hSrbq6Y9VjwicISm8RWT3xfEZLTRudBVNwnAvcMsWCj866PzOfRB8zXXD8zL+JI+Fedt1Wi1OojOduy9MNL/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/7UdtdL+HqcqYp/ycVjwazjfM6jqJIthGyMxYRMKe+m+xg/lXfB8HRVD3WEHUdtfesJcSWv3GdLYGMIZ7gzIubDrqwkTuANdyK3l+2FwNlQcwCIAYiRlGsHUfCvL3aWM65a63zbZjF8JYNWu1qSojt7v1J6X8ONilcr9vDXNJWTtG9UvDuGG9mhgsdxVhY5dKspzqYM7VTq1Op1MFiiLg/kPlXXW/jeSLicLcwzhlMjv/6NaHAY0XUDD5iveLw4dGU+oqg4FeKXWQ7GfyqxCL8P1MYRf6c/T2Ytv/IrbfxL6o0tKUr0Bnis8nMwbFNYa2oCNely0wLSYds0RpPV76ZPfTQ1jsRw1zjuIEIxVsL4DGhe4CGAOxMW0/Km1JPORc29sF3b5lwxtm8rgrmFskKc2YgELEZtQQRpsZr2nF8ObtywGXOoLMgXsAT6QxAKSBqMy96yvAcKejZI+0MTi7LObtvIZWzbU5QADkEASRuGrtiBdXFYxbK34a3iHbNb8tzp2RbNpwJIeDpMzbpvajloj1vGS/tcesuLZt5W+96JzAoysVmIIkGMpgxoaqsbzELiovTC9QYklp8vQuKp9Nc0z7R61UctYU5QVS6F+3W38auDH2W0GY5/FGfMJ712t8OuN0lyPrb4kNVI1a6mQa7ZvTvS79PGdcq/dP7M7CxxkpfnKLLl/j2GGHuXCwKhwp8JJJIBAyxJ0g7bVa8avq+HDqQytBBGxB2NfO+BMEsHMcWp6tts/SGZXVFHkKyU/CdJma3d4u2Bsm4uVyqFlAiDGogbfCsS2FcPD511/wCqa35+yL0JSlqE5euGVeEwtx5yTpvBirDh/Dry3ELAwDrrNQMLibluckid9KmYfit4uoJMEidK8vo3po9Dn1dWfTjn8yalvcecYx9TT1lT+0tHc/wrR43FC2hY/KqLl+wXuM59J+pr0Hif6t1NEec5+SRQ03khOb4NJSlZjHcxMuKYQwS2pBGhzkMkkD00MT71vxi5cFBywaelZ21zgGYKLNzMcgG0ZnyHKW8ogOp39D8+GF5wM/eIZOWQsQqyQWmZb8On0qXakR64mppVFheag9lrvTceNLaqSJY3MmUyNAPEPoar+C84TZthkuOyrbD3TouYhMxLbDzD/wCUdqQdyJraVRcV5qWw7IbbsRlgLqzAgksq7kAAie4jSouP5xCqw6boxW6yHwtItMVdon0OUwf3xQqpP0BziibxvhJb7xPN6jvUfAcey+G6Jj19fnS9zgFbKLF5zFxgFGYkWywB02zFWAB9u9WAwlrEW0uQPEoYFTI17Eb1i6nw26ux36Z9LfKfDLtWphKPbs3X1R1Tidk/iWuOI43aUaQx7Coz8rr6OfpXWxy3bHmJak9zxKXlVcV++RnTplv1NlY9y5in7AfQVo8HhBbUKK6WrKqIUACvdWtHoew3ZY+qb5f9IVdf1rpisRQqE/BbBdnNtCz+Yxqdt/oPpXvCcRW411Rp03yGY1OVW0+Tfka4jjKZnEPKZpgTsQBt3JMf5TWolJcFTKYxHBsPBZ7aQAJJ9AkEH2jKuv8AhHaqKzxPBsQzpbAzM4JVlIW3JVoI3Pj0MTBNaC7iEuPdsGf1aljIiLnUWO8+E/UVn8dybbFp4vO1wWriBrmTWQ0FsqiMsnyxodZpsMcSZCX7ImDiWACMnhCQGZcrCMugnTwsMu2/hrjbxPDxmUoLcSCGRl8NoAzEbQBvvkj0rzhuVrD5mF28Q+pnKA7at1B4ezemntUvHcqWbrtcLuMy3FMZIh52JUkES0QfXWa75E+Wc83sjliOJYC6WZ8rGVUllYHdgBqNB4XB9PCZr9xHFMF5WWQOqpORoUNBcHTZzG25FcOI8t4ZdXuXJLSAMrEkG85VVymSQ9wd4AjXWpdzleywb7y4M2kysgxoRI3Gh1o8nuw83sjx18APH4B5mmCI6kFmP7szJPpJNXWBydNOmITKMoiNPTQ1nb3LVkOttrl5hcRkYSmUhQM5aFBBZfCYgRO1aPB4fp20TMz5VC5miTA3MACflUJ4xsyUc54O1KUpQwUpSgDGcK5Ge09libX3bE+GR+GyMw7semZ9PF6xrbcW5fa9Yu25Q57heGnKQfwmNfpV7Smu2TeWQVcUsGJu8i3Yuw9qW0khpIIvgltzIF0RqfJvrUi5yY5efuD4rpkg5ouPmnbzR4Drso+A11K735nO1Exr8jPOjWvIyAwZWUVZXT8REN7AVMvcoThBhx0oDXDGXw+NHA0j0ZgflWmpXHdNh24mFt8nh2ugXMMzMH1GrHTEoS3wa7l/5ZHtXrE8naujXLOa4c6SDJI6gzmfxA3VXT0UfKdi+DX1u3nsZlNy9ZBMj9UR94V7QzXG+NQbGCxxFtrgdrgLSSF0BaySBqdJDkHQ6fCrCnJ79QrpS2wSDyU83iDaGczAkZtZl9N22O/zrTcLwnSs27engULpJGg95P1rLLhsfmVS95UyP4oV2zFNz4hs22+oO29arhhc2bedSj5RmUnNBjUT60mxvG7yMglnZEmlKUgaKUpQApSlAClKUAQONcVGHtG4RIkDePifgBJ+Vcm5gti7ctkN92FzNGkswAA77j605j6PRm+WCBg0qJOknaDpE1WcUXDI2MYm6bnSF11UiYQggrOgMhd6dCKa4/Nhcm0y4tcbtsYGb9WLxMEKFaYknQEgHQ9qj/1ltlA6hmQ2rt7MNotFZB+M6R2qJeTDWluFjcVVtph3EkyuQkEgayFZtfjRbWFRbtks8WbVxHJ/cuZS/igAny/CaOmPsznUywu8ftKboJabQBaB3y6DufEv1qbhcStxFddVYBh8DWdd8Ixu3JuFbtpLpYbFSwAyjeSUT8qveGKgs2+mSUyjKT2jSoyikiUW2yVSlKWTFKUoAUpSgBSlKAInFOGLftm25YAyPDAOqkeoPoTUXEcu23a8xa596hRhIgZggJGkzCJuSNNqkcX4xawto3bzZEBALQTqTA296ov7T+Hf3gf9LfypsI2NZimQk4rkt+IcAt3luBi46jBmykTomSBIOhWR8/SvOJ5ctubxLXAbwKtBGkhBKyN/Au8+teeC82YbFsy4e51ColoUwJ2kkR/pXfjHH7GFCtfuC2GMAn1PyqMpSr+LYnCvuvEFlv23ODcsWzbKFrhm2LU+GYViwbyxMntHtVnYshFVRJCgDX2+GlZ3+0fh/wDeF+h/lWisXw6qymVYAg+xqHcU/XI2emsp3nFr5rB0pSlAoUpSgBSlKAFKUoAxX6YP913P89r/AMxXxHhPCnxFwW0jM2w9Sew996/o7mXhlvEWDbu2+qhZSVlhtqNU13isrheQsENTgolSD95eI2222J9fSK0tNq41VuL5KV+nlZNSXB6/RJwxsPZxFpihPVDSAwYSijIwYCCMsxr5qm/pUwwbh9wkgZCrCROuYQB2nUfOpHD8P9nYrZwxVE0T9YFymdAsEToJP+KvPGOB2sTrdtXHLRnTqXwmk7KsLI01jvWfqZO1tr1NTw+cdPbCcm8Rae2/3wfBTX9LcC/ZrH/DT+ArG/1DwUfsR/7t/wDlW6wVoLbRQMoCgRqY0211+tVKapQbbNvxnxSnXRgq01jPOP6bO1KUqyedFKUoAUpSgBSlKAK3j2FW5aAcSA6sNSNVMqdOxAqi/oe10lEMJg6Ow8p02PuaUoA4NhFN0g5iCgbzNvmOu/5VNxHCrfUkBhmnNDsAZd5kAwTqdfh2FKUARzgFJg54WVHjbZSInXU6nU61qsEsW0A9FH8K/aUAdqUpQApSlAH/2Q=="/>
          <p:cNvSpPr>
            <a:spLocks noChangeAspect="1" noChangeArrowheads="1"/>
          </p:cNvSpPr>
          <p:nvPr/>
        </p:nvSpPr>
        <p:spPr bwMode="auto">
          <a:xfrm>
            <a:off x="0" y="-681038"/>
            <a:ext cx="1057275" cy="140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4339" name="AutoShape 8" descr="data:image/jpeg;base64,/9j/4AAQSkZJRgABAQAAAQABAAD/2wCEAAkGBhMSERIUExQSExUVGBkWFxcYGB8YGRodGhoYIRoYHB0aIyYeGx4kHR4UIi8gIycpLCwsFR4xNzwqNScrLikBCQoKDgwOGg8PGjUjHyQ1LDUsLzUvNCktLCo0NDY1Ly0sNCo1NSwsLzIvNCksKSwpLCwsLCw0NSwsNSw0LCwsLP/AABEIAJMAbwMBIgACEQEDEQH/xAAcAAEAAwEBAQEBAAAAAAAAAAAABAUGAwIHAQj/xABBEAACAQIEBAQDBAYHCQAAAAABAhEAAwQSITEFBhNRIjJBYXGBkRQjQqEHMzRSsdEVFhdUYnLxJDVzg5KTssHh/8QAGgEAAgMBAQAAAAAAAAAAAAAAAAMCBAUBBv/EAC0RAAICAQMCBAUEAwAAAAAAAAABAgMRBCExEhMFIkFRMnGhsfAjYZHBFEKB/9oADAMBAAIRAxEAPwD7jSlKAFKUoAUpSgBSlKAFKVX4zjdu3pOY9hSrbq6Y9VjwicISm8RWT3xfEZLTRudBVNwnAvcMsWCj866PzOfRB8zXXD8zL+JI+Fedt1Wi1OojOduy9MNL/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/7UdtdL+HqcqYp/ycVjwazjfM6jqJIthGyMxYRMKe+m+xg/lXfB8HRVD3WEHUdtfesJcSWv3GdLYGMIZ7gzIubDrqwkTuANdyK3l+2FwNlQcwCIAYiRlGsHUfCvL3aWM65a63zbZjF8JYNWu1qSojt7v1J6X8ONilcr9vDXNJWTtG9UvDuGG9mhgsdxVhY5dKspzqYM7VTq1Op1MFiiLg/kPlXXW/jeSLicLcwzhlMjv/6NaHAY0XUDD5iveLw4dGU+oqg4FeKXWQ7GfyqxCL8P1MYRf6c/T2Ytv/IrbfxL6o0tKUr0Bnis8nMwbFNYa2oCNely0wLSYds0RpPV76ZPfTQ1jsRw1zjuIEIxVsL4DGhe4CGAOxMW0/Km1JPORc29sF3b5lwxtm8rgrmFskKc2YgELEZtQQRpsZr2nF8ObtywGXOoLMgXsAT6QxAKSBqMy96yvAcKejZI+0MTi7LObtvIZWzbU5QADkEASRuGrtiBdXFYxbK34a3iHbNb8tzp2RbNpwJIeDpMzbpvajloj1vGS/tcesuLZt5W+96JzAoysVmIIkGMpgxoaqsbzELiovTC9QYklp8vQuKp9Nc0z7R61UctYU5QVS6F+3W38auDH2W0GY5/FGfMJ712t8OuN0lyPrb4kNVI1a6mQa7ZvTvS79PGdcq/dP7M7CxxkpfnKLLl/j2GGHuXCwKhwp8JJJIBAyxJ0g7bVa8avq+HDqQytBBGxB2NfO+BMEsHMcWp6tts/SGZXVFHkKyU/CdJma3d4u2Bsm4uVyqFlAiDGogbfCsS2FcPD511/wCqa35+yL0JSlqE5euGVeEwtx5yTpvBirDh/Dry3ELAwDrrNQMLibluckid9KmYfit4uoJMEidK8vo3po9Dn1dWfTjn8yalvcecYx9TT1lT+0tHc/wrR43FC2hY/KqLl+wXuM59J+pr0Hif6t1NEec5+SRQ03khOb4NJSlZjHcxMuKYQwS2pBGhzkMkkD00MT71vxi5cFBywaelZ21zgGYKLNzMcgG0ZnyHKW8ogOp39D8+GF5wM/eIZOWQsQqyQWmZb8On0qXakR64mppVFheag9lrvTceNLaqSJY3MmUyNAPEPoar+C84TZthkuOyrbD3TouYhMxLbDzD/wCUdqQdyJraVRcV5qWw7IbbsRlgLqzAgksq7kAAie4jSouP5xCqw6boxW6yHwtItMVdon0OUwf3xQqpP0BziibxvhJb7xPN6jvUfAcey+G6Jj19fnS9zgFbKLF5zFxgFGYkWywB02zFWAB9u9WAwlrEW0uQPEoYFTI17Eb1i6nw26ux36Z9LfKfDLtWphKPbs3X1R1Tidk/iWuOI43aUaQx7Coz8rr6OfpXWxy3bHmJak9zxKXlVcV++RnTplv1NlY9y5in7AfQVo8HhBbUKK6WrKqIUACvdWtHoew3ZY+qb5f9IVdf1rpisRQqE/BbBdnNtCz+Yxqdt/oPpXvCcRW411Rp03yGY1OVW0+Tfka4jjKZnEPKZpgTsQBt3JMf5TWolJcFTKYxHBsPBZ7aQAJJ9AkEH2jKuv8AhHaqKzxPBsQzpbAzM4JVlIW3JVoI3Pj0MTBNaC7iEuPdsGf1aljIiLnUWO8+E/UVn8dybbFp4vO1wWriBrmTWQ0FsqiMsnyxodZpsMcSZCX7ImDiWACMnhCQGZcrCMugnTwsMu2/hrjbxPDxmUoLcSCGRl8NoAzEbQBvvkj0rzhuVrD5mF28Q+pnKA7at1B4ezemntUvHcqWbrtcLuMy3FMZIh52JUkES0QfXWa75E+Wc83sjliOJYC6WZ8rGVUllYHdgBqNB4XB9PCZr9xHFMF5WWQOqpORoUNBcHTZzG25FcOI8t4ZdXuXJLSAMrEkG85VVymSQ9wd4AjXWpdzleywb7y4M2kysgxoRI3Gh1o8nuw83sjx18APH4B5mmCI6kFmP7szJPpJNXWBydNOmITKMoiNPTQ1nb3LVkOttrl5hcRkYSmUhQM5aFBBZfCYgRO1aPB4fp20TMz5VC5miTA3MACflUJ4xsyUc54O1KUpQwUpSgDGcK5Ge09libX3bE+GR+GyMw7semZ9PF6xrbcW5fa9Yu25Q57heGnKQfwmNfpV7Smu2TeWQVcUsGJu8i3Yuw9qW0khpIIvgltzIF0RqfJvrUi5yY5efuD4rpkg5ouPmnbzR4Drso+A11K735nO1Exr8jPOjWvIyAwZWUVZXT8REN7AVMvcoThBhx0oDXDGXw+NHA0j0ZgflWmpXHdNh24mFt8nh2ugXMMzMH1GrHTEoS3wa7l/5ZHtXrE8naujXLOa4c6SDJI6gzmfxA3VXT0UfKdi+DX1u3nsZlNy9ZBMj9UR94V7QzXG+NQbGCxxFtrgdrgLSSF0BaySBqdJDkHQ6fCrCnJ79QrpS2wSDyU83iDaGczAkZtZl9N22O/zrTcLwnSs27engULpJGg95P1rLLhsfmVS95UyP4oV2zFNz4hs22+oO29arhhc2bedSj5RmUnNBjUT60mxvG7yMglnZEmlKUgaKUpQApSlAClKUAQONcVGHtG4RIkDePifgBJ+Vcm5gti7ctkN92FzNGkswAA77j605j6PRm+WCBg0qJOknaDpE1WcUXDI2MYm6bnSF11UiYQggrOgMhd6dCKa4/Nhcm0y4tcbtsYGb9WLxMEKFaYknQEgHQ9qj/1ltlA6hmQ2rt7MNotFZB+M6R2qJeTDWluFjcVVtph3EkyuQkEgayFZtfjRbWFRbtks8WbVxHJ/cuZS/igAny/CaOmPsznUywu8ftKboJabQBaB3y6DufEv1qbhcStxFddVYBh8DWdd8Ixu3JuFbtpLpYbFSwAyjeSUT8qveGKgs2+mSUyjKT2jSoyikiUW2yVSlKWTFKUoAUpSgBSlKAInFOGLftm25YAyPDAOqkeoPoTUXEcu23a8xa596hRhIgZggJGkzCJuSNNqkcX4xawto3bzZEBALQTqTA296ov7T+Hf3gf9LfypsI2NZimQk4rkt+IcAt3luBi46jBmykTomSBIOhWR8/SvOJ5ctubxLXAbwKtBGkhBKyN/Au8+teeC82YbFsy4e51ColoUwJ2kkR/pXfjHH7GFCtfuC2GMAn1PyqMpSr+LYnCvuvEFlv23ODcsWzbKFrhm2LU+GYViwbyxMntHtVnYshFVRJCgDX2+GlZ3+0fh/wDeF+h/lWisXw6qymVYAg+xqHcU/XI2emsp3nFr5rB0pSlAoUpSgBSlKAFKUoAxX6YP913P89r/AMxXxHhPCnxFwW0jM2w9Sew996/o7mXhlvEWDbu2+qhZSVlhtqNU13isrheQsENTgolSD95eI2222J9fSK0tNq41VuL5KV+nlZNSXB6/RJwxsPZxFpihPVDSAwYSijIwYCCMsxr5qm/pUwwbh9wkgZCrCROuYQB2nUfOpHD8P9nYrZwxVE0T9YFymdAsEToJP+KvPGOB2sTrdtXHLRnTqXwmk7KsLI01jvWfqZO1tr1NTw+cdPbCcm8Rae2/3wfBTX9LcC/ZrH/DT+ArG/1DwUfsR/7t/wDlW6wVoLbRQMoCgRqY0211+tVKapQbbNvxnxSnXRgq01jPOP6bO1KUqyedFKUoAUpSgBSlKAK3j2FW5aAcSA6sNSNVMqdOxAqi/oe10lEMJg6Ow8p02PuaUoA4NhFN0g5iCgbzNvmOu/5VNxHCrfUkBhmnNDsAZd5kAwTqdfh2FKUARzgFJg54WVHjbZSInXU6nU61qsEsW0A9FH8K/aUAdqUpQApSlAH/2Q=="/>
          <p:cNvSpPr>
            <a:spLocks noChangeAspect="1" noChangeArrowheads="1"/>
          </p:cNvSpPr>
          <p:nvPr/>
        </p:nvSpPr>
        <p:spPr bwMode="auto">
          <a:xfrm>
            <a:off x="0" y="-681038"/>
            <a:ext cx="1057275" cy="140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14313" y="214313"/>
            <a:ext cx="8715375" cy="642937"/>
          </a:xfrm>
          <a:prstGeom prst="rect">
            <a:avLst/>
          </a:prstGeom>
          <a:solidFill>
            <a:srgbClr val="EAEAEA"/>
          </a:solidFill>
          <a:ln>
            <a:solidFill>
              <a:srgbClr val="EA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CC0066"/>
              </a:solidFill>
              <a:ea typeface="ＭＳ Ｐゴシック" charset="-128"/>
            </a:endParaRPr>
          </a:p>
        </p:txBody>
      </p:sp>
      <p:sp>
        <p:nvSpPr>
          <p:cNvPr id="8" name="Forme en L 7"/>
          <p:cNvSpPr/>
          <p:nvPr/>
        </p:nvSpPr>
        <p:spPr bwMode="auto">
          <a:xfrm rot="5400000">
            <a:off x="352426" y="76200"/>
            <a:ext cx="366712" cy="642937"/>
          </a:xfrm>
          <a:prstGeom prst="corner">
            <a:avLst>
              <a:gd name="adj1" fmla="val 16359"/>
              <a:gd name="adj2" fmla="val 16633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" name="Forme en L 9"/>
          <p:cNvSpPr/>
          <p:nvPr/>
        </p:nvSpPr>
        <p:spPr bwMode="auto">
          <a:xfrm rot="16200000">
            <a:off x="8766176" y="693737"/>
            <a:ext cx="184150" cy="142875"/>
          </a:xfrm>
          <a:prstGeom prst="corner">
            <a:avLst>
              <a:gd name="adj1" fmla="val 16359"/>
              <a:gd name="adj2" fmla="val 16633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4343" name="ZoneTexte 11"/>
          <p:cNvSpPr txBox="1">
            <a:spLocks noChangeArrowheads="1"/>
          </p:cNvSpPr>
          <p:nvPr/>
        </p:nvSpPr>
        <p:spPr bwMode="auto">
          <a:xfrm>
            <a:off x="327025" y="323850"/>
            <a:ext cx="860266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200" dirty="0" smtClean="0">
                <a:solidFill>
                  <a:srgbClr val="604A7B"/>
                </a:solidFill>
                <a:latin typeface="Eras Demi ITC" panose="020B0805030504020804" pitchFamily="34" charset="0"/>
              </a:rPr>
              <a:t>8/ Arbre de la persévérance</a:t>
            </a:r>
            <a:r>
              <a:rPr lang="fr-FR" sz="2200" dirty="0">
                <a:solidFill>
                  <a:srgbClr val="604A7B"/>
                </a:solidFill>
                <a:latin typeface="Eras Demi ITC" panose="020B0805030504020804" pitchFamily="34" charset="0"/>
              </a:rPr>
              <a:t> 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2088" y="1071563"/>
            <a:ext cx="1022350" cy="557237"/>
          </a:xfrm>
          <a:prstGeom prst="rect">
            <a:avLst/>
          </a:prstGeom>
          <a:solidFill>
            <a:srgbClr val="6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>
              <a:lnSpc>
                <a:spcPct val="80000"/>
              </a:lnSpc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Publics</a:t>
            </a:r>
          </a:p>
        </p:txBody>
      </p:sp>
      <p:sp>
        <p:nvSpPr>
          <p:cNvPr id="18" name="Pentagon 7"/>
          <p:cNvSpPr/>
          <p:nvPr/>
        </p:nvSpPr>
        <p:spPr>
          <a:xfrm>
            <a:off x="1285875" y="1071563"/>
            <a:ext cx="3130550" cy="557237"/>
          </a:xfrm>
          <a:prstGeom prst="homePlate">
            <a:avLst>
              <a:gd name="adj" fmla="val 0"/>
            </a:avLst>
          </a:prstGeom>
          <a:noFill/>
          <a:ln w="9525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88900" lvl="3" indent="-88900" algn="just">
              <a:buFont typeface="Arial" charset="0"/>
              <a:buChar char="•"/>
              <a:tabLst>
                <a:tab pos="88900" algn="l"/>
                <a:tab pos="271463" algn="l"/>
              </a:tabLst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Tous les élèves du collège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92088" y="2708920"/>
            <a:ext cx="1019175" cy="2019705"/>
          </a:xfrm>
          <a:prstGeom prst="rect">
            <a:avLst/>
          </a:prstGeom>
          <a:solidFill>
            <a:srgbClr val="6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>
              <a:lnSpc>
                <a:spcPct val="80000"/>
              </a:lnSpc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Organisation</a:t>
            </a:r>
          </a:p>
          <a:p>
            <a:pPr marL="0" lvl="1" algn="ctr">
              <a:lnSpc>
                <a:spcPct val="80000"/>
              </a:lnSpc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Modalités</a:t>
            </a:r>
          </a:p>
        </p:txBody>
      </p:sp>
      <p:sp>
        <p:nvSpPr>
          <p:cNvPr id="22" name="Pentagon 9"/>
          <p:cNvSpPr/>
          <p:nvPr/>
        </p:nvSpPr>
        <p:spPr>
          <a:xfrm>
            <a:off x="1285875" y="2708920"/>
            <a:ext cx="3121025" cy="2019705"/>
          </a:xfrm>
          <a:prstGeom prst="homePlate">
            <a:avLst>
              <a:gd name="adj" fmla="val 0"/>
            </a:avLst>
          </a:prstGeom>
          <a:noFill/>
          <a:ln w="9525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88900" lvl="3" indent="-88900" algn="just">
              <a:buFont typeface="Arial" charset="0"/>
              <a:buChar char="•"/>
              <a:tabLst>
                <a:tab pos="88900" algn="l"/>
                <a:tab pos="271463" algn="l"/>
              </a:tabLst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Travail en classe avec le professeur principal sur les questions « mon projet pour l’avenir » :</a:t>
            </a:r>
          </a:p>
          <a:p>
            <a:pPr marL="88900" lvl="3" indent="-88900" algn="just">
              <a:buFont typeface="Arial" charset="0"/>
              <a:buNone/>
              <a:tabLst>
                <a:tab pos="88900" algn="l"/>
                <a:tab pos="271463" algn="l"/>
              </a:tabLst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	- mes points forts pour y arriver</a:t>
            </a:r>
          </a:p>
          <a:p>
            <a:pPr marL="88900" lvl="3" indent="-88900" algn="just">
              <a:buFont typeface="Arial" charset="0"/>
              <a:buNone/>
              <a:tabLst>
                <a:tab pos="88900" algn="l"/>
                <a:tab pos="271463" algn="l"/>
              </a:tabLst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	- ce que je dois améliorer</a:t>
            </a:r>
          </a:p>
          <a:p>
            <a:pPr marL="88900" lvl="3" indent="-88900" algn="just">
              <a:buFont typeface="Arial" charset="0"/>
              <a:buNone/>
              <a:tabLst>
                <a:tab pos="88900" algn="l"/>
                <a:tab pos="271463" algn="l"/>
              </a:tabLst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	- sur qui je peux m’appuyer</a:t>
            </a:r>
          </a:p>
          <a:p>
            <a:pPr marL="88900" lvl="3" indent="-88900" algn="just">
              <a:buFont typeface="Arial" charset="0"/>
              <a:buChar char="•"/>
              <a:tabLst>
                <a:tab pos="88900" algn="l"/>
                <a:tab pos="271463" algn="l"/>
              </a:tabLst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Passage par classe pour accrocher la feuille de la persévérance dans l’arbre se trouvant dans le hall du collège</a:t>
            </a:r>
          </a:p>
          <a:p>
            <a:pPr marL="88900" lvl="3" indent="-88900" algn="just">
              <a:buFont typeface="Arial" charset="0"/>
              <a:buChar char="•"/>
              <a:tabLst>
                <a:tab pos="88900" algn="l"/>
                <a:tab pos="271463" algn="l"/>
              </a:tabLst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Pour les récompenser, les élèves 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reçoivent un 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bracelet en plastique avec le slogan « 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lâche pas l’école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 »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92088" y="4797177"/>
            <a:ext cx="1019175" cy="864071"/>
          </a:xfrm>
          <a:prstGeom prst="rect">
            <a:avLst/>
          </a:prstGeom>
          <a:solidFill>
            <a:srgbClr val="6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>
              <a:lnSpc>
                <a:spcPct val="80000"/>
              </a:lnSpc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Pilotage</a:t>
            </a:r>
          </a:p>
        </p:txBody>
      </p:sp>
      <p:sp>
        <p:nvSpPr>
          <p:cNvPr id="27" name="Pentagon 9"/>
          <p:cNvSpPr/>
          <p:nvPr/>
        </p:nvSpPr>
        <p:spPr>
          <a:xfrm>
            <a:off x="1285875" y="4797177"/>
            <a:ext cx="3121025" cy="864071"/>
          </a:xfrm>
          <a:prstGeom prst="homePlate">
            <a:avLst>
              <a:gd name="adj" fmla="val 0"/>
            </a:avLst>
          </a:prstGeom>
          <a:noFill/>
          <a:ln w="9525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88900" lvl="3" indent="-88900" algn="just">
              <a:buFont typeface="Arial" charset="0"/>
              <a:buChar char="•"/>
              <a:tabLst>
                <a:tab pos="88900" algn="l"/>
                <a:tab pos="271463" algn="l"/>
              </a:tabLst>
            </a:pPr>
            <a:r>
              <a:rPr lang="fr-FR" sz="1100" dirty="0">
                <a:solidFill>
                  <a:srgbClr val="CC0066"/>
                </a:solidFill>
                <a:ea typeface="ＭＳ Ｐゴシック" charset="-128"/>
              </a:rPr>
              <a:t>Pilotage : </a:t>
            </a:r>
            <a:r>
              <a:rPr lang="fr-FR" sz="1100" dirty="0" smtClean="0">
                <a:solidFill>
                  <a:srgbClr val="CC0066"/>
                </a:solidFill>
                <a:ea typeface="ＭＳ Ｐゴシック" charset="-128"/>
              </a:rPr>
              <a:t>Pierre CLEMENT (La Vaucouleurs)</a:t>
            </a:r>
            <a:endParaRPr lang="fr-FR" sz="1100" dirty="0" smtClean="0">
              <a:solidFill>
                <a:srgbClr val="CC0066"/>
              </a:solidFill>
              <a:ea typeface="ＭＳ Ｐゴシック" charset="-128"/>
              <a:cs typeface="ＭＳ Ｐゴシック" charset="-128"/>
            </a:endParaRPr>
          </a:p>
          <a:p>
            <a:pPr marL="88900" lvl="3" indent="-88900" algn="just">
              <a:buFont typeface="Arial" charset="0"/>
              <a:buChar char="•"/>
              <a:tabLst>
                <a:tab pos="88900" algn="l"/>
                <a:tab pos="271463" algn="l"/>
              </a:tabLst>
            </a:pP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L’équipe de direction en 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association  avec les équipes 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pédagogiques</a:t>
            </a:r>
            <a:endParaRPr lang="fr-FR" sz="1100" dirty="0">
              <a:solidFill>
                <a:schemeClr val="accent4">
                  <a:lumMod val="75000"/>
                </a:schemeClr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2088" y="1700809"/>
            <a:ext cx="1022350" cy="936103"/>
          </a:xfrm>
          <a:prstGeom prst="rect">
            <a:avLst/>
          </a:prstGeom>
          <a:solidFill>
            <a:srgbClr val="6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>
              <a:lnSpc>
                <a:spcPct val="80000"/>
              </a:lnSpc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Objectifs</a:t>
            </a:r>
          </a:p>
        </p:txBody>
      </p:sp>
      <p:sp>
        <p:nvSpPr>
          <p:cNvPr id="29" name="Pentagon 7"/>
          <p:cNvSpPr/>
          <p:nvPr/>
        </p:nvSpPr>
        <p:spPr>
          <a:xfrm>
            <a:off x="1285875" y="1700809"/>
            <a:ext cx="3130550" cy="936103"/>
          </a:xfrm>
          <a:prstGeom prst="homePlate">
            <a:avLst>
              <a:gd name="adj" fmla="val 0"/>
            </a:avLst>
          </a:prstGeom>
          <a:noFill/>
          <a:ln w="9525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Mobiliser tous les élèves et les enseignants autour d’une réflexion sur « mon projet pour l’avenir »</a:t>
            </a:r>
          </a:p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Fédérer les élèves autour d’une création commune et visible de tous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2088" y="5733256"/>
            <a:ext cx="1019175" cy="838994"/>
          </a:xfrm>
          <a:prstGeom prst="rect">
            <a:avLst/>
          </a:prstGeom>
          <a:solidFill>
            <a:srgbClr val="6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>
              <a:lnSpc>
                <a:spcPct val="80000"/>
              </a:lnSpc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Réalisation</a:t>
            </a:r>
          </a:p>
          <a:p>
            <a:pPr marL="0" lvl="1" algn="ctr">
              <a:lnSpc>
                <a:spcPct val="80000"/>
              </a:lnSpc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Production</a:t>
            </a:r>
          </a:p>
          <a:p>
            <a:pPr marL="0" lvl="1" algn="ctr">
              <a:lnSpc>
                <a:spcPct val="80000"/>
              </a:lnSpc>
              <a:defRPr/>
            </a:pPr>
            <a:endParaRPr lang="fr-FR" sz="1200" b="1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3" name="Pentagon 9"/>
          <p:cNvSpPr/>
          <p:nvPr/>
        </p:nvSpPr>
        <p:spPr>
          <a:xfrm>
            <a:off x="1285875" y="5733256"/>
            <a:ext cx="3121025" cy="838994"/>
          </a:xfrm>
          <a:prstGeom prst="homePlate">
            <a:avLst>
              <a:gd name="adj" fmla="val 0"/>
            </a:avLst>
          </a:prstGeom>
          <a:noFill/>
          <a:ln w="9525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Feuilles et arbre de la persévérance 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scolaire</a:t>
            </a:r>
          </a:p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Mise en ligne des photos (à adresser à dominique.pinchera@ac-versailles.fr)</a:t>
            </a:r>
            <a:endParaRPr lang="fr-FR" sz="1100" dirty="0">
              <a:solidFill>
                <a:schemeClr val="accent4">
                  <a:lumMod val="75000"/>
                </a:schemeClr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354" name="Rectangle 19"/>
          <p:cNvSpPr>
            <a:spLocks noChangeArrowheads="1"/>
          </p:cNvSpPr>
          <p:nvPr/>
        </p:nvSpPr>
        <p:spPr bwMode="auto">
          <a:xfrm>
            <a:off x="7215188" y="214313"/>
            <a:ext cx="1714500" cy="400050"/>
          </a:xfrm>
          <a:prstGeom prst="rect">
            <a:avLst/>
          </a:prstGeom>
          <a:solidFill>
            <a:srgbClr val="604A7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dirty="0" smtClean="0">
                <a:solidFill>
                  <a:srgbClr val="EAEAEA"/>
                </a:solidFill>
                <a:latin typeface="Calibri" pitchFamily="34" charset="0"/>
              </a:rPr>
              <a:t>Collégiens</a:t>
            </a:r>
            <a:endParaRPr lang="fr-FR" sz="2000" dirty="0">
              <a:solidFill>
                <a:srgbClr val="EAEAEA"/>
              </a:solidFill>
              <a:latin typeface="Calibri" pitchFamily="34" charset="0"/>
            </a:endParaRPr>
          </a:p>
        </p:txBody>
      </p:sp>
      <p:sp>
        <p:nvSpPr>
          <p:cNvPr id="14356" name="Espace réservé du numéro de diapositive 2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C6EEB1-3698-4158-A681-201820CED0A1}" type="slidenum">
              <a:rPr lang="fr-FR">
                <a:latin typeface="Calibri" pitchFamily="34" charset="0"/>
                <a:ea typeface="ＭＳ Ｐゴシック" pitchFamily="34" charset="-128"/>
              </a:rPr>
              <a:pPr/>
              <a:t>12</a:t>
            </a:fld>
            <a:endParaRPr lang="fr-FR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8" name="Flèche vers la droite 34"/>
          <p:cNvSpPr/>
          <p:nvPr/>
        </p:nvSpPr>
        <p:spPr>
          <a:xfrm>
            <a:off x="4746265" y="4067857"/>
            <a:ext cx="4191000" cy="741337"/>
          </a:xfrm>
          <a:prstGeom prst="rightArrow">
            <a:avLst>
              <a:gd name="adj1" fmla="val 50000"/>
              <a:gd name="adj2" fmla="val 4881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>
              <a:lnSpc>
                <a:spcPct val="80000"/>
              </a:lnSpc>
              <a:defRPr/>
            </a:pPr>
            <a:endParaRPr lang="fr-FR" sz="1200" b="1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49" name="ZoneTexte 36"/>
          <p:cNvSpPr txBox="1">
            <a:spLocks noChangeArrowheads="1"/>
          </p:cNvSpPr>
          <p:nvPr/>
        </p:nvSpPr>
        <p:spPr bwMode="auto">
          <a:xfrm>
            <a:off x="4774753" y="4735823"/>
            <a:ext cx="2533551" cy="369332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9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Sensibilisation préparation</a:t>
            </a:r>
          </a:p>
          <a:p>
            <a:pPr algn="ctr"/>
            <a:r>
              <a:rPr lang="fr-FR" sz="9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Réalisation de la feuille</a:t>
            </a:r>
            <a:endParaRPr lang="fr-FR" sz="900" dirty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50" name="ZoneTexte 36"/>
          <p:cNvSpPr txBox="1">
            <a:spLocks noChangeArrowheads="1"/>
          </p:cNvSpPr>
          <p:nvPr/>
        </p:nvSpPr>
        <p:spPr bwMode="auto">
          <a:xfrm>
            <a:off x="4734649" y="4278288"/>
            <a:ext cx="2633087" cy="30284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fr-FR" sz="9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JANVIER / FEVRIER</a:t>
            </a:r>
            <a:endParaRPr lang="fr-FR" sz="900" b="1" dirty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51" name="ZoneTexte 36"/>
          <p:cNvSpPr txBox="1">
            <a:spLocks noChangeArrowheads="1"/>
          </p:cNvSpPr>
          <p:nvPr/>
        </p:nvSpPr>
        <p:spPr bwMode="auto">
          <a:xfrm>
            <a:off x="7367736" y="4278288"/>
            <a:ext cx="1156370" cy="30284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fr-FR" sz="9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10 – 15 MARS</a:t>
            </a:r>
          </a:p>
          <a:p>
            <a:pPr algn="ctr"/>
            <a:r>
              <a:rPr lang="fr-FR" sz="9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Semaine</a:t>
            </a:r>
            <a:endParaRPr lang="fr-FR" sz="900" b="1" dirty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52" name="ZoneTexte 36"/>
          <p:cNvSpPr txBox="1">
            <a:spLocks noChangeArrowheads="1"/>
          </p:cNvSpPr>
          <p:nvPr/>
        </p:nvSpPr>
        <p:spPr bwMode="auto">
          <a:xfrm>
            <a:off x="7308304" y="5153417"/>
            <a:ext cx="1296144" cy="50783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900" dirty="0" smtClean="0">
                <a:solidFill>
                  <a:schemeClr val="bg1"/>
                </a:solidFill>
                <a:latin typeface="Calibri" pitchFamily="34" charset="0"/>
              </a:rPr>
              <a:t>10-15 mars</a:t>
            </a:r>
          </a:p>
          <a:p>
            <a:pPr algn="ctr"/>
            <a:r>
              <a:rPr lang="fr-FR" sz="900" dirty="0" smtClean="0">
                <a:solidFill>
                  <a:schemeClr val="bg1"/>
                </a:solidFill>
                <a:latin typeface="Calibri" pitchFamily="34" charset="0"/>
              </a:rPr>
              <a:t>Réalisation de l’arbre de la persévérance</a:t>
            </a:r>
            <a:endParaRPr lang="fr-FR" sz="900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54" name="Connecteur droit 53"/>
          <p:cNvCxnSpPr>
            <a:stCxn id="49" idx="0"/>
            <a:endCxn id="50" idx="2"/>
          </p:cNvCxnSpPr>
          <p:nvPr/>
        </p:nvCxnSpPr>
        <p:spPr>
          <a:xfrm flipV="1">
            <a:off x="6041529" y="4581128"/>
            <a:ext cx="9664" cy="154695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>
            <a:stCxn id="52" idx="0"/>
          </p:cNvCxnSpPr>
          <p:nvPr/>
        </p:nvCxnSpPr>
        <p:spPr>
          <a:xfrm flipH="1" flipV="1">
            <a:off x="7953204" y="4588329"/>
            <a:ext cx="3172" cy="565088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4716016" y="3606800"/>
            <a:ext cx="4248150" cy="381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lnSpc>
                <a:spcPct val="80000"/>
              </a:lnSpc>
              <a:spcAft>
                <a:spcPts val="600"/>
              </a:spcAft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Calendrier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746179" y="5816600"/>
            <a:ext cx="1019175" cy="633413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lnSpc>
                <a:spcPct val="80000"/>
              </a:lnSpc>
              <a:spcAft>
                <a:spcPts val="600"/>
              </a:spcAft>
              <a:defRPr/>
            </a:pPr>
            <a:r>
              <a:rPr lang="fr-FR" sz="1200" b="1" dirty="0" smtClean="0">
                <a:solidFill>
                  <a:schemeClr val="bg1"/>
                </a:solidFill>
                <a:ea typeface="ＭＳ Ｐゴシック" charset="-128"/>
              </a:rPr>
              <a:t>Contacts</a:t>
            </a:r>
            <a:endParaRPr lang="fr-FR" sz="1200" b="1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59" name="Pentagon 9"/>
          <p:cNvSpPr/>
          <p:nvPr/>
        </p:nvSpPr>
        <p:spPr>
          <a:xfrm>
            <a:off x="5839966" y="5816601"/>
            <a:ext cx="3143250" cy="633412"/>
          </a:xfrm>
          <a:prstGeom prst="homePlate">
            <a:avLst>
              <a:gd name="adj" fmla="val 0"/>
            </a:avLst>
          </a:prstGeom>
          <a:noFill/>
          <a:ln w="9525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Mail : </a:t>
            </a:r>
            <a:r>
              <a:rPr lang="fr-FR" sz="1100" dirty="0" smtClean="0">
                <a:solidFill>
                  <a:srgbClr val="CC0066"/>
                </a:solidFill>
                <a:ea typeface="ＭＳ Ｐゴシック" charset="-128"/>
              </a:rPr>
              <a:t>pierre.clement@ac-versailles.fr</a:t>
            </a:r>
          </a:p>
        </p:txBody>
      </p:sp>
      <p:pic>
        <p:nvPicPr>
          <p:cNvPr id="33" name="Picture 37" descr="28147_552924548085670_396801326_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6107" y="1123950"/>
            <a:ext cx="1509846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8" descr="32592_552924454752346_1592815221_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2468" y="1123950"/>
            <a:ext cx="277202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206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6" descr="data:image/jpeg;base64,/9j/4AAQSkZJRgABAQAAAQABAAD/2wCEAAkGBhMSERIUExQSExUVGBkWFxcYGB8YGRodGhoYIRoYHB0aIyYeGx4kHR4UIi8gIycpLCwsFR4xNzwqNScrLikBCQoKDgwOGg8PGjUjHyQ1LDUsLzUvNCktLCo0NDY1Ly0sNCo1NSwsLzIvNCksKSwpLCwsLCw0NSwsNSw0LCwsLP/AABEIAJMAbwMBIgACEQEDEQH/xAAcAAEAAwEBAQEBAAAAAAAAAAAABAUGAwIHAQj/xABBEAACAQIEBAQDBAYHCQAAAAABAhEAAwQSITEFBhNRIjJBYXGBkRQjQqEHMzRSsdEVFhdUYnLxJDVzg5KTssHh/8QAGgEAAgMBAQAAAAAAAAAAAAAAAAMCBAUBBv/EAC0RAAICAQMCBAUEAwAAAAAAAAABAgMRBCExEhMFIkFRMnGhsfAjYZHBFEKB/9oADAMBAAIRAxEAPwD7jSlKAFKUoAUpSgBSlKAFKVX4zjdu3pOY9hSrbq6Y9VjwicISm8RWT3xfEZLTRudBVNwnAvcMsWCj866PzOfRB8zXXD8zL+JI+Fedt1Wi1OojOduy9MNL/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/7UdtdL+HqcqYp/ycVjwazjfM6jqJIthGyMxYRMKe+m+xg/lXfB8HRVD3WEHUdtfesJcSWv3GdLYGMIZ7gzIubDrqwkTuANdyK3l+2FwNlQcwCIAYiRlGsHUfCvL3aWM65a63zbZjF8JYNWu1qSojt7v1J6X8ONilcr9vDXNJWTtG9UvDuGG9mhgsdxVhY5dKspzqYM7VTq1Op1MFiiLg/kPlXXW/jeSLicLcwzhlMjv/6NaHAY0XUDD5iveLw4dGU+oqg4FeKXWQ7GfyqxCL8P1MYRf6c/T2Ytv/IrbfxL6o0tKUr0Bnis8nMwbFNYa2oCNely0wLSYds0RpPV76ZPfTQ1jsRw1zjuIEIxVsL4DGhe4CGAOxMW0/Km1JPORc29sF3b5lwxtm8rgrmFskKc2YgELEZtQQRpsZr2nF8ObtywGXOoLMgXsAT6QxAKSBqMy96yvAcKejZI+0MTi7LObtvIZWzbU5QADkEASRuGrtiBdXFYxbK34a3iHbNb8tzp2RbNpwJIeDpMzbpvajloj1vGS/tcesuLZt5W+96JzAoysVmIIkGMpgxoaqsbzELiovTC9QYklp8vQuKp9Nc0z7R61UctYU5QVS6F+3W38auDH2W0GY5/FGfMJ712t8OuN0lyPrb4kNVI1a6mQa7ZvTvS79PGdcq/dP7M7CxxkpfnKLLl/j2GGHuXCwKhwp8JJJIBAyxJ0g7bVa8avq+HDqQytBBGxB2NfO+BMEsHMcWp6tts/SGZXVFHkKyU/CdJma3d4u2Bsm4uVyqFlAiDGogbfCsS2FcPD511/wCqa35+yL0JSlqE5euGVeEwtx5yTpvBirDh/Dry3ELAwDrrNQMLibluckid9KmYfit4uoJMEidK8vo3po9Dn1dWfTjn8yalvcecYx9TT1lT+0tHc/wrR43FC2hY/KqLl+wXuM59J+pr0Hif6t1NEec5+SRQ03khOb4NJSlZjHcxMuKYQwS2pBGhzkMkkD00MT71vxi5cFBywaelZ21zgGYKLNzMcgG0ZnyHKW8ogOp39D8+GF5wM/eIZOWQsQqyQWmZb8On0qXakR64mppVFheag9lrvTceNLaqSJY3MmUyNAPEPoar+C84TZthkuOyrbD3TouYhMxLbDzD/wCUdqQdyJraVRcV5qWw7IbbsRlgLqzAgksq7kAAie4jSouP5xCqw6boxW6yHwtItMVdon0OUwf3xQqpP0BziibxvhJb7xPN6jvUfAcey+G6Jj19fnS9zgFbKLF5zFxgFGYkWywB02zFWAB9u9WAwlrEW0uQPEoYFTI17Eb1i6nw26ux36Z9LfKfDLtWphKPbs3X1R1Tidk/iWuOI43aUaQx7Coz8rr6OfpXWxy3bHmJak9zxKXlVcV++RnTplv1NlY9y5in7AfQVo8HhBbUKK6WrKqIUACvdWtHoew3ZY+qb5f9IVdf1rpisRQqE/BbBdnNtCz+Yxqdt/oPpXvCcRW411Rp03yGY1OVW0+Tfka4jjKZnEPKZpgTsQBt3JMf5TWolJcFTKYxHBsPBZ7aQAJJ9AkEH2jKuv8AhHaqKzxPBsQzpbAzM4JVlIW3JVoI3Pj0MTBNaC7iEuPdsGf1aljIiLnUWO8+E/UVn8dybbFp4vO1wWriBrmTWQ0FsqiMsnyxodZpsMcSZCX7ImDiWACMnhCQGZcrCMugnTwsMu2/hrjbxPDxmUoLcSCGRl8NoAzEbQBvvkj0rzhuVrD5mF28Q+pnKA7at1B4ezemntUvHcqWbrtcLuMy3FMZIh52JUkES0QfXWa75E+Wc83sjliOJYC6WZ8rGVUllYHdgBqNB4XB9PCZr9xHFMF5WWQOqpORoUNBcHTZzG25FcOI8t4ZdXuXJLSAMrEkG85VVymSQ9wd4AjXWpdzleywb7y4M2kysgxoRI3Gh1o8nuw83sjx18APH4B5mmCI6kFmP7szJPpJNXWBydNOmITKMoiNPTQ1nb3LVkOttrl5hcRkYSmUhQM5aFBBZfCYgRO1aPB4fp20TMz5VC5miTA3MACflUJ4xsyUc54O1KUpQwUpSgDGcK5Ge09libX3bE+GR+GyMw7semZ9PF6xrbcW5fa9Yu25Q57heGnKQfwmNfpV7Smu2TeWQVcUsGJu8i3Yuw9qW0khpIIvgltzIF0RqfJvrUi5yY5efuD4rpkg5ouPmnbzR4Drso+A11K735nO1Exr8jPOjWvIyAwZWUVZXT8REN7AVMvcoThBhx0oDXDGXw+NHA0j0ZgflWmpXHdNh24mFt8nh2ugXMMzMH1GrHTEoS3wa7l/5ZHtXrE8naujXLOa4c6SDJI6gzmfxA3VXT0UfKdi+DX1u3nsZlNy9ZBMj9UR94V7QzXG+NQbGCxxFtrgdrgLSSF0BaySBqdJDkHQ6fCrCnJ79QrpS2wSDyU83iDaGczAkZtZl9N22O/zrTcLwnSs27engULpJGg95P1rLLhsfmVS95UyP4oV2zFNz4hs22+oO29arhhc2bedSj5RmUnNBjUT60mxvG7yMglnZEmlKUgaKUpQApSlAClKUAQONcVGHtG4RIkDePifgBJ+Vcm5gti7ctkN92FzNGkswAA77j605j6PRm+WCBg0qJOknaDpE1WcUXDI2MYm6bnSF11UiYQggrOgMhd6dCKa4/Nhcm0y4tcbtsYGb9WLxMEKFaYknQEgHQ9qj/1ltlA6hmQ2rt7MNotFZB+M6R2qJeTDWluFjcVVtph3EkyuQkEgayFZtfjRbWFRbtks8WbVxHJ/cuZS/igAny/CaOmPsznUywu8ftKboJabQBaB3y6DufEv1qbhcStxFddVYBh8DWdd8Ixu3JuFbtpLpYbFSwAyjeSUT8qveGKgs2+mSUyjKT2jSoyikiUW2yVSlKWTFKUoAUpSgBSlKAInFOGLftm25YAyPDAOqkeoPoTUXEcu23a8xa596hRhIgZggJGkzCJuSNNqkcX4xawto3bzZEBALQTqTA296ov7T+Hf3gf9LfypsI2NZimQk4rkt+IcAt3luBi46jBmykTomSBIOhWR8/SvOJ5ctubxLXAbwKtBGkhBKyN/Au8+teeC82YbFsy4e51ColoUwJ2kkR/pXfjHH7GFCtfuC2GMAn1PyqMpSr+LYnCvuvEFlv23ODcsWzbKFrhm2LU+GYViwbyxMntHtVnYshFVRJCgDX2+GlZ3+0fh/wDeF+h/lWisXw6qymVYAg+xqHcU/XI2emsp3nFr5rB0pSlAoUpSgBSlKAFKUoAxX6YP913P89r/AMxXxHhPCnxFwW0jM2w9Sew996/o7mXhlvEWDbu2+qhZSVlhtqNU13isrheQsENTgolSD95eI2222J9fSK0tNq41VuL5KV+nlZNSXB6/RJwxsPZxFpihPVDSAwYSijIwYCCMsxr5qm/pUwwbh9wkgZCrCROuYQB2nUfOpHD8P9nYrZwxVE0T9YFymdAsEToJP+KvPGOB2sTrdtXHLRnTqXwmk7KsLI01jvWfqZO1tr1NTw+cdPbCcm8Rae2/3wfBTX9LcC/ZrH/DT+ArG/1DwUfsR/7t/wDlW6wVoLbRQMoCgRqY0211+tVKapQbbNvxnxSnXRgq01jPOP6bO1KUqyedFKUoAUpSgBSlKAK3j2FW5aAcSA6sNSNVMqdOxAqi/oe10lEMJg6Ow8p02PuaUoA4NhFN0g5iCgbzNvmOu/5VNxHCrfUkBhmnNDsAZd5kAwTqdfh2FKUARzgFJg54WVHjbZSInXU6nU61qsEsW0A9FH8K/aUAdqUpQApSlAH/2Q=="/>
          <p:cNvSpPr>
            <a:spLocks noChangeAspect="1" noChangeArrowheads="1"/>
          </p:cNvSpPr>
          <p:nvPr/>
        </p:nvSpPr>
        <p:spPr bwMode="auto">
          <a:xfrm>
            <a:off x="0" y="-681038"/>
            <a:ext cx="1057275" cy="140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4339" name="AutoShape 8" descr="data:image/jpeg;base64,/9j/4AAQSkZJRgABAQAAAQABAAD/2wCEAAkGBhMSERIUExQSExUVGBkWFxcYGB8YGRodGhoYIRoYHB0aIyYeGx4kHR4UIi8gIycpLCwsFR4xNzwqNScrLikBCQoKDgwOGg8PGjUjHyQ1LDUsLzUvNCktLCo0NDY1Ly0sNCo1NSwsLzIvNCksKSwpLCwsLCw0NSwsNSw0LCwsLP/AABEIAJMAbwMBIgACEQEDEQH/xAAcAAEAAwEBAQEBAAAAAAAAAAAABAUGAwIHAQj/xABBEAACAQIEBAQDBAYHCQAAAAABAhEAAwQSITEFBhNRIjJBYXGBkRQjQqEHMzRSsdEVFhdUYnLxJDVzg5KTssHh/8QAGgEAAgMBAQAAAAAAAAAAAAAAAAMCBAUBBv/EAC0RAAICAQMCBAUEAwAAAAAAAAABAgMRBCExEhMFIkFRMnGhsfAjYZHBFEKB/9oADAMBAAIRAxEAPwD7jSlKAFKUoAUpSgBSlKAFKVX4zjdu3pOY9hSrbq6Y9VjwicISm8RWT3xfEZLTRudBVNwnAvcMsWCj866PzOfRB8zXXD8zL+JI+Fedt1Wi1OojOduy9MNL/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/7UdtdL+HqcqYp/ycVjwazjfM6jqJIthGyMxYRMKe+m+xg/lXfB8HRVD3WEHUdtfesJcSWv3GdLYGMIZ7gzIubDrqwkTuANdyK3l+2FwNlQcwCIAYiRlGsHUfCvL3aWM65a63zbZjF8JYNWu1qSojt7v1J6X8ONilcr9vDXNJWTtG9UvDuGG9mhgsdxVhY5dKspzqYM7VTq1Op1MFiiLg/kPlXXW/jeSLicLcwzhlMjv/6NaHAY0XUDD5iveLw4dGU+oqg4FeKXWQ7GfyqxCL8P1MYRf6c/T2Ytv/IrbfxL6o0tKUr0Bnis8nMwbFNYa2oCNely0wLSYds0RpPV76ZPfTQ1jsRw1zjuIEIxVsL4DGhe4CGAOxMW0/Km1JPORc29sF3b5lwxtm8rgrmFskKc2YgELEZtQQRpsZr2nF8ObtywGXOoLMgXsAT6QxAKSBqMy96yvAcKejZI+0MTi7LObtvIZWzbU5QADkEASRuGrtiBdXFYxbK34a3iHbNb8tzp2RbNpwJIeDpMzbpvajloj1vGS/tcesuLZt5W+96JzAoysVmIIkGMpgxoaqsbzELiovTC9QYklp8vQuKp9Nc0z7R61UctYU5QVS6F+3W38auDH2W0GY5/FGfMJ712t8OuN0lyPrb4kNVI1a6mQa7ZvTvS79PGdcq/dP7M7CxxkpfnKLLl/j2GGHuXCwKhwp8JJJIBAyxJ0g7bVa8avq+HDqQytBBGxB2NfO+BMEsHMcWp6tts/SGZXVFHkKyU/CdJma3d4u2Bsm4uVyqFlAiDGogbfCsS2FcPD511/wCqa35+yL0JSlqE5euGVeEwtx5yTpvBirDh/Dry3ELAwDrrNQMLibluckid9KmYfit4uoJMEidK8vo3po9Dn1dWfTjn8yalvcecYx9TT1lT+0tHc/wrR43FC2hY/KqLl+wXuM59J+pr0Hif6t1NEec5+SRQ03khOb4NJSlZjHcxMuKYQwS2pBGhzkMkkD00MT71vxi5cFBywaelZ21zgGYKLNzMcgG0ZnyHKW8ogOp39D8+GF5wM/eIZOWQsQqyQWmZb8On0qXakR64mppVFheag9lrvTceNLaqSJY3MmUyNAPEPoar+C84TZthkuOyrbD3TouYhMxLbDzD/wCUdqQdyJraVRcV5qWw7IbbsRlgLqzAgksq7kAAie4jSouP5xCqw6boxW6yHwtItMVdon0OUwf3xQqpP0BziibxvhJb7xPN6jvUfAcey+G6Jj19fnS9zgFbKLF5zFxgFGYkWywB02zFWAB9u9WAwlrEW0uQPEoYFTI17Eb1i6nw26ux36Z9LfKfDLtWphKPbs3X1R1Tidk/iWuOI43aUaQx7Coz8rr6OfpXWxy3bHmJak9zxKXlVcV++RnTplv1NlY9y5in7AfQVo8HhBbUKK6WrKqIUACvdWtHoew3ZY+qb5f9IVdf1rpisRQqE/BbBdnNtCz+Yxqdt/oPpXvCcRW411Rp03yGY1OVW0+Tfka4jjKZnEPKZpgTsQBt3JMf5TWolJcFTKYxHBsPBZ7aQAJJ9AkEH2jKuv8AhHaqKzxPBsQzpbAzM4JVlIW3JVoI3Pj0MTBNaC7iEuPdsGf1aljIiLnUWO8+E/UVn8dybbFp4vO1wWriBrmTWQ0FsqiMsnyxodZpsMcSZCX7ImDiWACMnhCQGZcrCMugnTwsMu2/hrjbxPDxmUoLcSCGRl8NoAzEbQBvvkj0rzhuVrD5mF28Q+pnKA7at1B4ezemntUvHcqWbrtcLuMy3FMZIh52JUkES0QfXWa75E+Wc83sjliOJYC6WZ8rGVUllYHdgBqNB4XB9PCZr9xHFMF5WWQOqpORoUNBcHTZzG25FcOI8t4ZdXuXJLSAMrEkG85VVymSQ9wd4AjXWpdzleywb7y4M2kysgxoRI3Gh1o8nuw83sjx18APH4B5mmCI6kFmP7szJPpJNXWBydNOmITKMoiNPTQ1nb3LVkOttrl5hcRkYSmUhQM5aFBBZfCYgRO1aPB4fp20TMz5VC5miTA3MACflUJ4xsyUc54O1KUpQwUpSgDGcK5Ge09libX3bE+GR+GyMw7semZ9PF6xrbcW5fa9Yu25Q57heGnKQfwmNfpV7Smu2TeWQVcUsGJu8i3Yuw9qW0khpIIvgltzIF0RqfJvrUi5yY5efuD4rpkg5ouPmnbzR4Drso+A11K735nO1Exr8jPOjWvIyAwZWUVZXT8REN7AVMvcoThBhx0oDXDGXw+NHA0j0ZgflWmpXHdNh24mFt8nh2ugXMMzMH1GrHTEoS3wa7l/5ZHtXrE8naujXLOa4c6SDJI6gzmfxA3VXT0UfKdi+DX1u3nsZlNy9ZBMj9UR94V7QzXG+NQbGCxxFtrgdrgLSSF0BaySBqdJDkHQ6fCrCnJ79QrpS2wSDyU83iDaGczAkZtZl9N22O/zrTcLwnSs27engULpJGg95P1rLLhsfmVS95UyP4oV2zFNz4hs22+oO29arhhc2bedSj5RmUnNBjUT60mxvG7yMglnZEmlKUgaKUpQApSlAClKUAQONcVGHtG4RIkDePifgBJ+Vcm5gti7ctkN92FzNGkswAA77j605j6PRm+WCBg0qJOknaDpE1WcUXDI2MYm6bnSF11UiYQggrOgMhd6dCKa4/Nhcm0y4tcbtsYGb9WLxMEKFaYknQEgHQ9qj/1ltlA6hmQ2rt7MNotFZB+M6R2qJeTDWluFjcVVtph3EkyuQkEgayFZtfjRbWFRbtks8WbVxHJ/cuZS/igAny/CaOmPsznUywu8ftKboJabQBaB3y6DufEv1qbhcStxFddVYBh8DWdd8Ixu3JuFbtpLpYbFSwAyjeSUT8qveGKgs2+mSUyjKT2jSoyikiUW2yVSlKWTFKUoAUpSgBSlKAInFOGLftm25YAyPDAOqkeoPoTUXEcu23a8xa596hRhIgZggJGkzCJuSNNqkcX4xawto3bzZEBALQTqTA296ov7T+Hf3gf9LfypsI2NZimQk4rkt+IcAt3luBi46jBmykTomSBIOhWR8/SvOJ5ctubxLXAbwKtBGkhBKyN/Au8+teeC82YbFsy4e51ColoUwJ2kkR/pXfjHH7GFCtfuC2GMAn1PyqMpSr+LYnCvuvEFlv23ODcsWzbKFrhm2LU+GYViwbyxMntHtVnYshFVRJCgDX2+GlZ3+0fh/wDeF+h/lWisXw6qymVYAg+xqHcU/XI2emsp3nFr5rB0pSlAoUpSgBSlKAFKUoAxX6YP913P89r/AMxXxHhPCnxFwW0jM2w9Sew996/o7mXhlvEWDbu2+qhZSVlhtqNU13isrheQsENTgolSD95eI2222J9fSK0tNq41VuL5KV+nlZNSXB6/RJwxsPZxFpihPVDSAwYSijIwYCCMsxr5qm/pUwwbh9wkgZCrCROuYQB2nUfOpHD8P9nYrZwxVE0T9YFymdAsEToJP+KvPGOB2sTrdtXHLRnTqXwmk7KsLI01jvWfqZO1tr1NTw+cdPbCcm8Rae2/3wfBTX9LcC/ZrH/DT+ArG/1DwUfsR/7t/wDlW6wVoLbRQMoCgRqY0211+tVKapQbbNvxnxSnXRgq01jPOP6bO1KUqyedFKUoAUpSgBSlKAK3j2FW5aAcSA6sNSNVMqdOxAqi/oe10lEMJg6Ow8p02PuaUoA4NhFN0g5iCgbzNvmOu/5VNxHCrfUkBhmnNDsAZd5kAwTqdfh2FKUARzgFJg54WVHjbZSInXU6nU61qsEsW0A9FH8K/aUAdqUpQApSlAH/2Q=="/>
          <p:cNvSpPr>
            <a:spLocks noChangeAspect="1" noChangeArrowheads="1"/>
          </p:cNvSpPr>
          <p:nvPr/>
        </p:nvSpPr>
        <p:spPr bwMode="auto">
          <a:xfrm>
            <a:off x="0" y="-681038"/>
            <a:ext cx="1057275" cy="140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14313" y="214313"/>
            <a:ext cx="8715375" cy="642937"/>
          </a:xfrm>
          <a:prstGeom prst="rect">
            <a:avLst/>
          </a:prstGeom>
          <a:solidFill>
            <a:srgbClr val="EAEAEA"/>
          </a:solidFill>
          <a:ln>
            <a:solidFill>
              <a:srgbClr val="EA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CC0066"/>
              </a:solidFill>
              <a:ea typeface="ＭＳ Ｐゴシック" charset="-128"/>
            </a:endParaRPr>
          </a:p>
        </p:txBody>
      </p:sp>
      <p:sp>
        <p:nvSpPr>
          <p:cNvPr id="8" name="Forme en L 7"/>
          <p:cNvSpPr/>
          <p:nvPr/>
        </p:nvSpPr>
        <p:spPr bwMode="auto">
          <a:xfrm rot="5400000">
            <a:off x="352426" y="76200"/>
            <a:ext cx="366712" cy="642937"/>
          </a:xfrm>
          <a:prstGeom prst="corner">
            <a:avLst>
              <a:gd name="adj1" fmla="val 16359"/>
              <a:gd name="adj2" fmla="val 16633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" name="Forme en L 9"/>
          <p:cNvSpPr/>
          <p:nvPr/>
        </p:nvSpPr>
        <p:spPr bwMode="auto">
          <a:xfrm rot="16200000">
            <a:off x="8766176" y="693737"/>
            <a:ext cx="184150" cy="142875"/>
          </a:xfrm>
          <a:prstGeom prst="corner">
            <a:avLst>
              <a:gd name="adj1" fmla="val 16359"/>
              <a:gd name="adj2" fmla="val 16633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4343" name="ZoneTexte 11"/>
          <p:cNvSpPr txBox="1">
            <a:spLocks noChangeArrowheads="1"/>
          </p:cNvSpPr>
          <p:nvPr/>
        </p:nvSpPr>
        <p:spPr bwMode="auto">
          <a:xfrm>
            <a:off x="327025" y="323850"/>
            <a:ext cx="860266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200" dirty="0" smtClean="0">
                <a:solidFill>
                  <a:srgbClr val="604A7B"/>
                </a:solidFill>
                <a:latin typeface="Eras Demi ITC" panose="020B0805030504020804" pitchFamily="34" charset="0"/>
              </a:rPr>
              <a:t>9</a:t>
            </a:r>
            <a:r>
              <a:rPr lang="fr-FR" sz="2200" dirty="0" smtClean="0">
                <a:solidFill>
                  <a:srgbClr val="604A7B"/>
                </a:solidFill>
                <a:latin typeface="Eras Demi ITC" panose="020B0805030504020804" pitchFamily="34" charset="0"/>
              </a:rPr>
              <a:t>/ </a:t>
            </a:r>
            <a:r>
              <a:rPr lang="fr-FR" sz="2200" dirty="0" smtClean="0">
                <a:solidFill>
                  <a:srgbClr val="604A7B"/>
                </a:solidFill>
                <a:latin typeface="Eras Demi ITC" panose="020B0805030504020804" pitchFamily="34" charset="0"/>
              </a:rPr>
              <a:t>Conseil pédagogique</a:t>
            </a:r>
            <a:r>
              <a:rPr lang="fr-FR" sz="2200" dirty="0">
                <a:solidFill>
                  <a:srgbClr val="604A7B"/>
                </a:solidFill>
                <a:latin typeface="Eras Demi ITC" panose="020B0805030504020804" pitchFamily="34" charset="0"/>
              </a:rPr>
              <a:t> 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2088" y="1071563"/>
            <a:ext cx="1022350" cy="557237"/>
          </a:xfrm>
          <a:prstGeom prst="rect">
            <a:avLst/>
          </a:prstGeom>
          <a:solidFill>
            <a:srgbClr val="6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>
              <a:lnSpc>
                <a:spcPct val="80000"/>
              </a:lnSpc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Publics</a:t>
            </a:r>
          </a:p>
        </p:txBody>
      </p:sp>
      <p:sp>
        <p:nvSpPr>
          <p:cNvPr id="18" name="Pentagon 7"/>
          <p:cNvSpPr/>
          <p:nvPr/>
        </p:nvSpPr>
        <p:spPr>
          <a:xfrm>
            <a:off x="1285875" y="1071563"/>
            <a:ext cx="3130550" cy="557237"/>
          </a:xfrm>
          <a:prstGeom prst="homePlate">
            <a:avLst>
              <a:gd name="adj" fmla="val 0"/>
            </a:avLst>
          </a:prstGeom>
          <a:noFill/>
          <a:ln w="9525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88900" lvl="3" indent="-88900" algn="just">
              <a:buFont typeface="Arial" charset="0"/>
              <a:buChar char="•"/>
              <a:tabLst>
                <a:tab pos="88900" algn="l"/>
                <a:tab pos="271463" algn="l"/>
              </a:tabLst>
            </a:pP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Tous les établissements du bassin</a:t>
            </a:r>
            <a:endParaRPr lang="fr-FR" sz="1100" dirty="0">
              <a:solidFill>
                <a:schemeClr val="accent4">
                  <a:lumMod val="75000"/>
                </a:schemeClr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2088" y="4005064"/>
            <a:ext cx="1019175" cy="1172851"/>
          </a:xfrm>
          <a:prstGeom prst="rect">
            <a:avLst/>
          </a:prstGeom>
          <a:solidFill>
            <a:srgbClr val="6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>
              <a:lnSpc>
                <a:spcPct val="80000"/>
              </a:lnSpc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Organisation</a:t>
            </a:r>
          </a:p>
          <a:p>
            <a:pPr marL="0" lvl="1" algn="ctr">
              <a:lnSpc>
                <a:spcPct val="80000"/>
              </a:lnSpc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Modalités</a:t>
            </a:r>
          </a:p>
        </p:txBody>
      </p:sp>
      <p:sp>
        <p:nvSpPr>
          <p:cNvPr id="22" name="Pentagon 9"/>
          <p:cNvSpPr/>
          <p:nvPr/>
        </p:nvSpPr>
        <p:spPr>
          <a:xfrm>
            <a:off x="1285875" y="4005064"/>
            <a:ext cx="3121025" cy="1172851"/>
          </a:xfrm>
          <a:prstGeom prst="homePlate">
            <a:avLst>
              <a:gd name="adj" fmla="val 0"/>
            </a:avLst>
          </a:prstGeom>
          <a:noFill/>
          <a:ln w="9525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88900" lvl="3" indent="-88900" algn="just">
              <a:buFont typeface="Arial" charset="0"/>
              <a:buChar char="•"/>
              <a:tabLst>
                <a:tab pos="88900" algn="l"/>
                <a:tab pos="271463" algn="l"/>
              </a:tabLst>
            </a:pPr>
            <a:r>
              <a:rPr lang="fr-FR" sz="1100" dirty="0" smtClean="0">
                <a:solidFill>
                  <a:srgbClr val="604A7B"/>
                </a:solidFill>
                <a:ea typeface="ＭＳ Ｐゴシック" charset="-128"/>
                <a:cs typeface="ＭＳ Ｐゴシック" charset="-128"/>
              </a:rPr>
              <a:t>Durant la semaine, ou la semaine qui précède, chaque établissement organise un conseil pédagogique sur le thème du décrochage scolaire,</a:t>
            </a:r>
          </a:p>
          <a:p>
            <a:pPr marL="88900" lvl="3" indent="-88900" algn="just">
              <a:buFont typeface="Arial" charset="0"/>
              <a:buChar char="•"/>
              <a:tabLst>
                <a:tab pos="88900" algn="l"/>
                <a:tab pos="271463" algn="l"/>
              </a:tabLst>
            </a:pPr>
            <a:r>
              <a:rPr lang="fr-FR" sz="1100" dirty="0" smtClean="0">
                <a:solidFill>
                  <a:srgbClr val="604A7B"/>
                </a:solidFill>
                <a:ea typeface="ＭＳ Ｐゴシック" charset="-128"/>
                <a:cs typeface="ＭＳ Ｐゴシック" charset="-128"/>
              </a:rPr>
              <a:t>Possibilité d’intervention des représentants MLDS du bassin</a:t>
            </a:r>
            <a:endParaRPr lang="fr-FR" sz="1100" dirty="0">
              <a:solidFill>
                <a:srgbClr val="604A7B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2088" y="5229200"/>
            <a:ext cx="1019175" cy="516825"/>
          </a:xfrm>
          <a:prstGeom prst="rect">
            <a:avLst/>
          </a:prstGeom>
          <a:solidFill>
            <a:srgbClr val="6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>
              <a:lnSpc>
                <a:spcPct val="80000"/>
              </a:lnSpc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Pilotage</a:t>
            </a:r>
          </a:p>
        </p:txBody>
      </p:sp>
      <p:sp>
        <p:nvSpPr>
          <p:cNvPr id="27" name="Pentagon 9"/>
          <p:cNvSpPr/>
          <p:nvPr/>
        </p:nvSpPr>
        <p:spPr>
          <a:xfrm>
            <a:off x="1285875" y="5229200"/>
            <a:ext cx="3121025" cy="516825"/>
          </a:xfrm>
          <a:prstGeom prst="homePlate">
            <a:avLst>
              <a:gd name="adj" fmla="val 0"/>
            </a:avLst>
          </a:prstGeom>
          <a:noFill/>
          <a:ln w="9525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88900" lvl="3" indent="-88900" algn="just">
              <a:buFont typeface="Arial" charset="0"/>
              <a:buChar char="•"/>
              <a:tabLst>
                <a:tab pos="88900" algn="l"/>
                <a:tab pos="271463" algn="l"/>
              </a:tabLst>
            </a:pP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L’équipe de direction</a:t>
            </a:r>
            <a:endParaRPr lang="fr-FR" sz="1100" dirty="0">
              <a:solidFill>
                <a:schemeClr val="accent4">
                  <a:lumMod val="75000"/>
                </a:schemeClr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2088" y="1700809"/>
            <a:ext cx="1022350" cy="2232247"/>
          </a:xfrm>
          <a:prstGeom prst="rect">
            <a:avLst/>
          </a:prstGeom>
          <a:solidFill>
            <a:srgbClr val="6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>
              <a:lnSpc>
                <a:spcPct val="80000"/>
              </a:lnSpc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Objectifs</a:t>
            </a:r>
          </a:p>
        </p:txBody>
      </p:sp>
      <p:sp>
        <p:nvSpPr>
          <p:cNvPr id="29" name="Pentagon 7"/>
          <p:cNvSpPr/>
          <p:nvPr/>
        </p:nvSpPr>
        <p:spPr>
          <a:xfrm>
            <a:off x="1285875" y="1700809"/>
            <a:ext cx="3130550" cy="2232247"/>
          </a:xfrm>
          <a:prstGeom prst="homePlate">
            <a:avLst>
              <a:gd name="adj" fmla="val 0"/>
            </a:avLst>
          </a:prstGeom>
          <a:noFill/>
          <a:ln w="9525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Informer sur le traitement du décrochage scolaire au plan national, académique, local</a:t>
            </a:r>
          </a:p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Présenter la semaine de la persévérance</a:t>
            </a:r>
          </a:p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Réfléchir sur les dispositifs internes de repérage et de prise en charge du décrochage scolaire : absentéisme, mal-être, Groupe de Prévention du Décrochage Scolaire (GPDS)</a:t>
            </a:r>
          </a:p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Réflexion sur les pratiques pédagogiques  </a:t>
            </a:r>
            <a:endParaRPr lang="fr-FR" sz="1100" dirty="0">
              <a:solidFill>
                <a:schemeClr val="accent4">
                  <a:lumMod val="75000"/>
                </a:schemeClr>
              </a:solidFill>
              <a:ea typeface="ＭＳ Ｐゴシック" charset="-128"/>
            </a:endParaRPr>
          </a:p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Présenter des dispositifs de raccrochage scolaire du bassin : AR2P, DRSA, …</a:t>
            </a:r>
          </a:p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Présenter des dispositifs de prise en charge des décrocheurs : MLDS, 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plateforme</a:t>
            </a:r>
            <a:endParaRPr lang="fr-FR" sz="1100" dirty="0">
              <a:solidFill>
                <a:schemeClr val="accent4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2088" y="5805264"/>
            <a:ext cx="1019175" cy="622970"/>
          </a:xfrm>
          <a:prstGeom prst="rect">
            <a:avLst/>
          </a:prstGeom>
          <a:solidFill>
            <a:srgbClr val="6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>
              <a:lnSpc>
                <a:spcPct val="80000"/>
              </a:lnSpc>
              <a:defRPr/>
            </a:pPr>
            <a:r>
              <a:rPr lang="fr-FR" sz="1200" b="1" dirty="0">
                <a:solidFill>
                  <a:schemeClr val="bg1"/>
                </a:solidFill>
                <a:ea typeface="ＭＳ Ｐゴシック" charset="-128"/>
              </a:rPr>
              <a:t>Réalisation</a:t>
            </a:r>
          </a:p>
          <a:p>
            <a:pPr marL="0" lvl="1" algn="ctr">
              <a:lnSpc>
                <a:spcPct val="80000"/>
              </a:lnSpc>
              <a:defRPr/>
            </a:pPr>
            <a:r>
              <a:rPr lang="fr-FR" sz="1200" b="1" dirty="0" smtClean="0">
                <a:solidFill>
                  <a:schemeClr val="bg1"/>
                </a:solidFill>
                <a:ea typeface="ＭＳ Ｐゴシック" charset="-128"/>
              </a:rPr>
              <a:t>Production</a:t>
            </a:r>
            <a:endParaRPr lang="fr-FR" sz="1200" b="1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3" name="Pentagon 9"/>
          <p:cNvSpPr/>
          <p:nvPr/>
        </p:nvSpPr>
        <p:spPr>
          <a:xfrm>
            <a:off x="1285875" y="5805264"/>
            <a:ext cx="3121025" cy="622970"/>
          </a:xfrm>
          <a:prstGeom prst="homePlate">
            <a:avLst>
              <a:gd name="adj" fmla="val 0"/>
            </a:avLst>
          </a:prstGeom>
          <a:noFill/>
          <a:ln w="9525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88900" lvl="3" indent="-88900" algn="just">
              <a:buFont typeface="Arial" charset="0"/>
              <a:buChar char="•"/>
              <a:tabLst>
                <a:tab pos="88900" algn="l"/>
                <a:tab pos="271463" algn="l"/>
              </a:tabLst>
            </a:pP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Compte-rendu, synthèse, projets …</a:t>
            </a:r>
          </a:p>
          <a:p>
            <a:pPr marL="88900" lvl="3" indent="-88900" algn="just">
              <a:buFont typeface="Arial" charset="0"/>
              <a:buChar char="•"/>
              <a:tabLst>
                <a:tab pos="88900" algn="l"/>
                <a:tab pos="271463" algn="l"/>
              </a:tabLst>
            </a:pP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Mise en ligne</a:t>
            </a:r>
            <a:endParaRPr lang="fr-FR" sz="1100" dirty="0">
              <a:solidFill>
                <a:schemeClr val="accent4">
                  <a:lumMod val="75000"/>
                </a:schemeClr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354" name="Rectangle 19"/>
          <p:cNvSpPr>
            <a:spLocks noChangeArrowheads="1"/>
          </p:cNvSpPr>
          <p:nvPr/>
        </p:nvSpPr>
        <p:spPr bwMode="auto">
          <a:xfrm>
            <a:off x="6228184" y="214313"/>
            <a:ext cx="2701504" cy="400110"/>
          </a:xfrm>
          <a:prstGeom prst="rect">
            <a:avLst/>
          </a:prstGeom>
          <a:solidFill>
            <a:srgbClr val="604A7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EAEAEA"/>
                </a:solidFill>
                <a:latin typeface="Calibri" pitchFamily="34" charset="0"/>
              </a:rPr>
              <a:t>Equipes pédagogiques</a:t>
            </a:r>
            <a:endParaRPr lang="fr-FR" sz="2000" dirty="0">
              <a:solidFill>
                <a:srgbClr val="EAEAEA"/>
              </a:solidFill>
              <a:latin typeface="Calibri" pitchFamily="34" charset="0"/>
            </a:endParaRPr>
          </a:p>
        </p:txBody>
      </p:sp>
      <p:sp>
        <p:nvSpPr>
          <p:cNvPr id="14356" name="Espace réservé du numéro de diapositive 2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C6EEB1-3698-4158-A681-201820CED0A1}" type="slidenum">
              <a:rPr lang="fr-FR">
                <a:latin typeface="Calibri" pitchFamily="34" charset="0"/>
                <a:ea typeface="ＭＳ Ｐゴシック" pitchFamily="34" charset="-128"/>
              </a:rPr>
              <a:pPr/>
              <a:t>13</a:t>
            </a:fld>
            <a:endParaRPr lang="fr-FR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8" name="Flèche vers la droite 34"/>
          <p:cNvSpPr/>
          <p:nvPr/>
        </p:nvSpPr>
        <p:spPr>
          <a:xfrm>
            <a:off x="4746265" y="4067857"/>
            <a:ext cx="4191000" cy="741337"/>
          </a:xfrm>
          <a:prstGeom prst="rightArrow">
            <a:avLst>
              <a:gd name="adj1" fmla="val 50000"/>
              <a:gd name="adj2" fmla="val 4881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>
              <a:lnSpc>
                <a:spcPct val="80000"/>
              </a:lnSpc>
              <a:defRPr/>
            </a:pPr>
            <a:endParaRPr lang="fr-FR" sz="1200" b="1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51" name="ZoneTexte 36"/>
          <p:cNvSpPr txBox="1">
            <a:spLocks noChangeArrowheads="1"/>
          </p:cNvSpPr>
          <p:nvPr/>
        </p:nvSpPr>
        <p:spPr bwMode="auto">
          <a:xfrm>
            <a:off x="7367736" y="4278288"/>
            <a:ext cx="1156370" cy="30284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fr-FR" sz="9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3– 15 MARS</a:t>
            </a:r>
          </a:p>
          <a:p>
            <a:pPr algn="ctr"/>
            <a:r>
              <a:rPr lang="fr-FR" sz="9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Semaine</a:t>
            </a:r>
            <a:endParaRPr lang="fr-FR" sz="900" b="1" dirty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52" name="ZoneTexte 36"/>
          <p:cNvSpPr txBox="1">
            <a:spLocks noChangeArrowheads="1"/>
          </p:cNvSpPr>
          <p:nvPr/>
        </p:nvSpPr>
        <p:spPr bwMode="auto">
          <a:xfrm>
            <a:off x="6516216" y="4809194"/>
            <a:ext cx="2007890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900" dirty="0" smtClean="0">
                <a:solidFill>
                  <a:schemeClr val="bg1"/>
                </a:solidFill>
                <a:latin typeface="Calibri" pitchFamily="34" charset="0"/>
              </a:rPr>
              <a:t>Semaine d3 au 15 mars</a:t>
            </a:r>
          </a:p>
          <a:p>
            <a:pPr algn="ctr"/>
            <a:r>
              <a:rPr lang="fr-FR" sz="900" dirty="0" smtClean="0">
                <a:solidFill>
                  <a:schemeClr val="bg1"/>
                </a:solidFill>
                <a:latin typeface="Calibri" pitchFamily="34" charset="0"/>
              </a:rPr>
              <a:t>Organisation du conseil pédagogique</a:t>
            </a:r>
            <a:endParaRPr lang="fr-FR" sz="900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55" name="Connecteur droit 54"/>
          <p:cNvCxnSpPr/>
          <p:nvPr/>
        </p:nvCxnSpPr>
        <p:spPr>
          <a:xfrm flipH="1" flipV="1">
            <a:off x="7812360" y="4581128"/>
            <a:ext cx="3172" cy="220865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4716016" y="3606800"/>
            <a:ext cx="4248150" cy="381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lnSpc>
                <a:spcPct val="80000"/>
              </a:lnSpc>
              <a:spcAft>
                <a:spcPts val="600"/>
              </a:spcAft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Calendrier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746179" y="5816600"/>
            <a:ext cx="1019175" cy="633413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lnSpc>
                <a:spcPct val="80000"/>
              </a:lnSpc>
              <a:spcAft>
                <a:spcPts val="600"/>
              </a:spcAft>
              <a:defRPr/>
            </a:pPr>
            <a:r>
              <a:rPr lang="fr-FR" sz="1200" b="1" dirty="0" smtClean="0">
                <a:solidFill>
                  <a:schemeClr val="bg1"/>
                </a:solidFill>
                <a:ea typeface="ＭＳ Ｐゴシック" charset="-128"/>
              </a:rPr>
              <a:t>Contacts</a:t>
            </a:r>
            <a:endParaRPr lang="fr-FR" sz="1200" b="1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59" name="Pentagon 9"/>
          <p:cNvSpPr/>
          <p:nvPr/>
        </p:nvSpPr>
        <p:spPr>
          <a:xfrm>
            <a:off x="5839966" y="5816600"/>
            <a:ext cx="3143250" cy="633413"/>
          </a:xfrm>
          <a:prstGeom prst="homePlate">
            <a:avLst>
              <a:gd name="adj" fmla="val 0"/>
            </a:avLst>
          </a:prstGeom>
          <a:noFill/>
          <a:ln w="9525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88900" lvl="3" indent="-88900" algn="just">
              <a:buFont typeface="Arial" charset="0"/>
              <a:buChar char="•"/>
              <a:tabLst>
                <a:tab pos="88900" algn="l"/>
                <a:tab pos="271463" algn="l"/>
              </a:tabLst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Compte-rendu, synthèse, projets 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… à envoyer à :</a:t>
            </a:r>
            <a:endParaRPr lang="fr-FR" sz="1100" dirty="0">
              <a:solidFill>
                <a:schemeClr val="accent4">
                  <a:lumMod val="75000"/>
                </a:schemeClr>
              </a:solidFill>
              <a:ea typeface="ＭＳ Ｐゴシック" charset="-128"/>
              <a:cs typeface="ＭＳ Ｐゴシック" charset="-128"/>
            </a:endParaRPr>
          </a:p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Mail 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: </a:t>
            </a:r>
            <a:r>
              <a:rPr lang="fr-FR" sz="1100" dirty="0">
                <a:solidFill>
                  <a:srgbClr val="CC0066"/>
                </a:solidFill>
                <a:ea typeface="ＭＳ Ｐゴシック" charset="-128"/>
              </a:rPr>
              <a:t>dominique.pinchera@ac-versailles.fr</a:t>
            </a:r>
          </a:p>
        </p:txBody>
      </p:sp>
      <p:sp>
        <p:nvSpPr>
          <p:cNvPr id="2" name="AutoShape 2" descr="data:image/jpeg;base64,/9j/4AAQSkZJRgABAQAAAQABAAD/2wCEAAkGBxATEhQUEhQVFRUVFBUXFBQVFRUUFRQXFBQXFhQUFBQYHCggGBolGxUVITEhJSkrLi4uFx8zODMsNygtLisBCgoKDg0OFxAQFCwcFBwrLCwsLCwsLCwsLCwsNywsLCwsLCwsLCwsLCwsKyw3LCw3NyssKzcsKys3NysrKysrK//AABEIALcBEwMBIgACEQEDEQH/xAAbAAABBQEBAAAAAAAAAAAAAAAEAAECAwUGB//EAEYQAAEEAAMEBgUIBwgCAwAAAAEAAgMRBBIhBTFBUQYTImFxgTJykaGxBxRCsrPB0fAjJDM1UmLxJXOCkqLC0uE0YxZDU//EABkBAQEBAQEBAAAAAAAAAAAAAAABAgMFBP/EAB0RAQEBAAMBAQEBAAAAAAAAAAABEQIhMUEyEiL/2gAMAwEAAhEDEQA/APcUkkkCSSSQJJNabMgkkoFyiXILLSzKrMmzILcyWZVZksyCzMmL1XmVMs1ICesS6xBtlBUw9EEh6fOqA5VzuOlGtUUXnSzoNsUh+kpdQ/8AiQFZ0s6GGHd/En+bn+JATnSzofqf5inEY5lARmT2hWntEclZmQXpKoPTh6CxJRDk9oHSSSQJJJJB4N8oX7xxHrN+zakl8oX7xxHrN+zaku88eXz/AFXvKSSZcHqHTJJIEVRmV6BzILi5RLlXmTFyiLMyWZVZksyC9qtMSGY5GqqHMJQWPjcACedLVQG2T+j8wgDgk3q4PQuDjLsyI6pwRleHqGIdoPWCiLCqxTtG+sFFakHohTVUPoDwT69/uRViZQ17/clr+aQSICVBQAPf7U7L/JRArX9t/ircyChf25PWIV+ZQX5lLMh8ycOQXOkpSEiDkk1U2vVNGiRTDkGHqbXqgu0lQ16sD0V4T8oX7xxHrN+zakm+UL944j1m/ZtSXeePL5/qveUxKdQkK4PUTSSSQJZj3dojvWkVlYk08qCWZMXKvMmLkZWZk4cqsykCguBWi06DwWWFpxeiPAKrCO8ILbf7P/EEad4WB0p2wyLLGQSTTvAWfwSKv2Z6Lj3j70TaB2HO18Jc26JG/Q6FFkrVZNKdEHjneh64+BRMh0QG0nfsv7z/AGlZvprocL6DfAKxU4dvZbqdw+CspMVJMQmy+KTgfzvQKkyhHKSSCKrjSk0g6jVZGJg32Zf71/uKKzLO2a7R55yyfWKLzLIuzJsxVWZOHJog5/aVzXrNfiBnIvj96Ka9bZosPVgeg2yDmrA9FFh6ta9Ah6ta9FeL/KAf7QxHrN+zakodPT+v4j1m/ZtTrvPHm8v1XvMT7aChpsfGDqb8ELNiSIqBrf4nwWM964vTdTBi2O3EeHFXgrjA88FrYfFOMe8tI33x8FBuFY+0DUh8vghnzPP0nHwJVT2uGpDteJCAjMkDZpU504NAuJAGup3KMg8XtmNj8tEgbyK9y08PM1zQ5psFcbjMK4kluo7vuW70aBEZB/iPloEjXKY3WoTbO3XQsaGNzONga2BQ1JChi8SRo3zK4nae0Xse8A77FcuevFas6ZldHsLpRPJKGSZaN0aqiASqulEjJXh4Floyk+Z1rko7Gij+biUEOc40dP2ZA1A7ze9VinRvfva11H2b/DcpjTU6P4tscJY85fpWd29ajJQ4AtNg8VyLdqtaD1kds97uQHBG4bb5c39Fh3kD+Zo/qtROTfeVm7Wd+y/vf9rlVHtOUuaHQFocazZ2muOo8kRjcG9+QtrsPza3R7JFaeKn1lZHIU/WHmUM2Kfg1n+Zw/2qrF4iSMAvaztGmgPeS4ngAI1q2N7BhkPM+1R6x17z7SsUbfZ1nVubTswaRbrBPAgtFLTcxzS5rG5wCbOcWCSdKKzTYtkndus+0qqGV2arNeKqPW//AIu8nM/FMzrRZ6iTjxZ/yUwEbFP6IHmSfaUcSgtnMMcLA/skNGa6FGtVZHi43Xle01vpwP3rDIi0571gnbGaXI3mQCDof5rCObtADOx7hma0m9wI4eaYvgPHvAee48FKbFHTlQ+Cx5cRZJ5/m1r7OhM0Y/lOXNyAF37/AILbXp8POcwW00rPw8kUfZYA4/xOr3clI45xRmwZn1V7HIKGW1eHaIjxvp5J+v4j1m/UanVPTfXHT+s36jUl3nj4OXtez4t1nu4LPcdaRZdqFCWHVcceiI2Tgczszh2KNHmQR/2tzqGfwhZuBxwHYOlVR8eC00sNQYQCRQQ+2B+jvlfwKm89vxb8CobVdULzyF+8KL8YkRsgc6RW2X2zKKoaV4LkmbacHsI0AcLFDctnamMDXm9yxySTGfh2Frt+lO+qaVEW33McImMb6QFknU8SrDK0Elrra4e9ZcME3Wl7YuJomx576WuPS8o6mLEW+uYK5bHQsfiB1hytDu1W/Lu0761W5szByy6TDIL3sdRPLgtPEdG4pCCIw8/Sc57wBQ5A6ldb25yOO2Y4tdJHG92QupoAOos0TyNUuyi2Q6OB0bzZFusbjfAjjoo4bYmLiAEYwoFi3NEjHgdxOYE+K0JZIBnDsRZaMxJey28roUsyNOGx0rXTNg/hAG4iyQNaK67BEMa2NjQC0by275neuC6U7XwbsS6RpkldTQMhAZ2QNzln4fpIXNyyyuYy9A30u7t1aaj0l22mRCpcoriQMxPqgmkIOkTpXZWVFHfae49uuJYwAgHvPsXk+1sU0ucYn5rNmzR3cCTYWcMZLu7R/wAf/akq49gxG1Ma18TYnxyiXNlJZdBrSe07OBw3qvbu2toYcRlzIJbs9mN5LctWf2neuX6FdJMS7ERRyujZAyNzcpAF03skO35rrjVWux2nt5hLo8OwTSNaSXaGOIVdud9wTU8c0OnUpdZw0Rdd31b7v/MVv7J25jZw5zMNEKdlOdzmEmr3UeBHtXN4Xo1i8W1uJ+ctZ1ozZQ1wy61XZIHBFYTZk+EkfCJy580TQHUaY6SURhwBJ1A1tNTW7tHpDiYGl0uHjAG/LKT3DTKseDpyQD2TqTRzejqTy76XIbXMrJnxSSF5Y6iSSQe/VLA4V8j2sbWZxoWjUd0IsRjI84eWtsgAms2u/duV+L6NvEbDF6dnMXPAFcFs4VnVsawAU1oG/kKvcozYp5ky5Tky3em/dSaRk7H2POyQuflvK6qcCddD8So9J8GWua8ajKAfGvz7F0EsjWsvdoMx81lSbcgcTo6t2oH4oOZZIuq2SQIerJov7enI6fcseaKGWZuS2hxAcK+HLRFfO2NkcSL4NHAAaAKWtDp2tY6hwHvVPWaqGIlByka20a37Qqw9RB8MiOe/QrGjlR5kto5qpXmHS+IHGTeLfqNST9L8K84yYit7fqNTLrK+Dlx7vb1STcSrC+wK381RJysqDn0dPILD7z4p53jQ/wBURs3aDwe2SR393wQsuNoEAAX5n3oPDRved9C6JJoc9yuwdYH25pF8lXt2GR8D2Ri3OoDhxBJWRtnA4lrQ9jiQxuYuuqoXoE0U+0KBbKx+m51e9ZsmrrPwvQiU0Xyhvc0Fx9pql0UuBjv9JG59cSAQe+r+5Z7tqbTbvhhd4E/8lRL0ix49LB36r/6q9I2nR4YCupB5Dq2/0SfZHZjY0d9XXgAuc/8AmBH7TDSs8ifuCrxfTqFrbjY5zv4XdgDxOq1o6yOIVq3XmA1c1t3aUMVl+IfE6yAyMkuJ7w19X4rlNo9KcZP9Lqmn6MdjT1t6x45DC5smjiCXDNrZogE8yCbU9QVtXpXinnI2SbLdAE053K2t+FlAdJdjYjDGMTONyRdYW6jKbcMp5kUD5rrfk22CZJ3YicHQ5mZxo9x9J2u+rHtRnyxRisO6tf0gvuy2g882FsuTEvEMfpO4ncALJJ8rXUbP6PwMxuHw7wH0zFCQO1DnRWGuo7rFEKPyX4wxyyHJmb1bcx0ths0R42QtLauGw79rwvOrZYpS4ainBlA/etyOdvbnMJsSJ20Hwua0tDpRlAodltiqWx0R6J4SfCMkfGHOLpATZHoyOA3HkFvybAwhzObmY8A9tjiCbGuu9ZHycwvjwzZeskc09YOrJzMFSu7QbvB0VyM2sDpr0fw2GLerbRLHk6k0Q5oaSDuGpWx0YhayDEECh83YdOJMTi7z1Cj05ihMM8rS4vdkJF2KzsHEWB3XvJS2K4/M5M8WQmJ2ocacAymnfyAUsN2NTofiGfM4B1gsRixe7U70Nipg7aUYDrHUNdd6Wx7j8SEL0f2Wx2EhJc4F0Tdxr4IqDZIZMHBziRGW242dTZ1WLp1HK7VwUsmJl0LnOefDuN+C7Lo5sFsLxIJLplEb+0e/lvWHjME5pc9zqAO/jryRGE6VshZka1rzxc5xbfllKmV0ltdyJb3kjwAUpphuPuA964uHpmDq+MAfyvJN+YW3h9qwTAuY6632CCL5qbW8bLpQRxrjYahXQwuOrYz4lgP1VSHtI0cPaFmvwsjRZe02dOB7hxWpeP1O/jW+YQtIc0MBGoIeDr4UubxubOc3Pfw9q0Pms3AN/wA3/SrngkAt7W14pZx9lWWhY5HAVwv813IiN4Qz+5TasKNZ3ImGUhBRImNUeddMMWfnk2p3t4/yNSQPTH/zJvWb9RqS6yPg5e17OWX48aFK6DAB2+1HDHteK1YoqK5R99PBsmEfR9pKIbgGXf3D8FbEVKWdrRbnBo7zSqA9txgYeXf+zdxPJYWzB+kb5/Aq/bvSCJzHRstxcKzaBov4qGzW/pB4FSrGuSnFJkwCw0rxkha2xzHevItum55z/wCx359y9ax47I9YLyjaTLmm75H/AF3BbjPIZsHYxlYCbFskLN3aLHVXdqVnYLDYdziMU58dsJa5osNcN2YcR4Lotj4oMwkRvWOZ1jmx2jh/qvyXTdHMBhpg8ljTW6xus3ftW8mOe3WBs3bW0IYos0YewBww8hy26MAekwvBqgKWN0w2ticUIxJG0ZCSC1jhvFa9py9TLWGmOaCGim6bvD2LK2thIgDQAVkhyteUdHtqnCOkthcHtaNCBWW+fijcPthuIxsLmtLcrJAQSN5aTwXQYtjBvAPkFgyxsbiYS1oAp91pqQdVrM+uX9S/O2q7FOacosGtxB95Q3RkOjga1xIIc/SzXpk7uKIMl8VKJuilrMDdMJ82ElHPJ9o1FSygYUj/ANFf6FmdJWH5u7xZ9cIzKTGARYyge5T+ms6EdH3EYaEcomfBaMbtbWbhgQ0AaUAAEfC4jeFJUxy3TXGva9jGmtCT56Bc4ZnONuJJ716LtPZEU4GcbtxGhWPL0SaPRJ+Kzyvbvw8jmGFamAxpY4OG8G61ynxCMPRpw3FXYXYbgdVlt12ydttlYC5lcNQOHxCztv4ZzpM7G20htUQADXEeSKwENNG4Eb/xRbWjcaookrIhwstU1xJq9D2RzHtVbopRpJfcLu+9dBFA1lloAvfR087WdjJs7yeA0H59qWZGvQOSvJJilKU8YSItjRMYVMbUVG1UeU9Mf/Mm9Zv1GpJ+mQ/XZvWb9RqS6x8HL2vZhoVrwzuc0Ze0eVVr3uQEsGljzCWFxDm2G8eeoXJ94zEfOyOwGN/xWffosPF7Mxbjbw53nm9mq6yF9gEijxCd0lfnVVHAYjBuaLc0iiN4ritDA7agabdmHlfwXVSvzNIIsEEUfBcNtHBBrjpomK6OPbuFP/2AeIIRsEzH6sc13gQVwD8O3mUO/B8is4uvRca3RvrLyvGs7TzzLz/rP4o0fOG+i948Hn4LQZ0encxtCyW8xx11sqxmsLByHq64Zifguz6DTEZgeNLLPQ/ENHZcw8xdIjZkONhkaDEMpcA4/wAvEggrUZx2eJbZtYG3CaK6IEUsLbAWocvHHTWd6Akh7QJ3i67luSsQ8kdqWuUAMYUfhToqzHSvgas6uKds4TrIi0aWW6+BBRz8OA0DuHwSnbbfMIwDRTWQsWH7kW2GgroolPs2G2N+o8FYshmxUAEurRBamyrLsGdACoiCkXlT5UVRE0DfuVcuDYSCHOaR3aexGZU4YgGZDlY7M/NpppVe/VZcle4e9b3V6LCmiIPgosUu3q2NqTY0RGxaDxtRMbVFjETGxB5B00H67P6zfqNSU+mw/Xp/Wb9RqddY8/l7Xt4sKmaOj70a+NVujsLk9AbgMS0tokAjnxV7sp5LEy0rG4SSrY4+RQapiBWLtXZ5Jux8ERCMQN5NeRry4pnyTHexp7w6vcVqI5rEYBw4X4IR0FcLPILpJ8LK7Sg0cdbKh8wawX71LBh4fBvzNJPFdNDO4aHchcKwOohFGIqQFB1pONaodkld6tay9Xf5eHnzWtFfWSOPZoNvUniP5fxUMVhmv0N+IRhTUg5+fY9nsvHmEHJseQcWn3LqizuVb4G7zp37lWcchJgJB9E+WqiISOB9i6d5vdoOHPxKbKs0/lzTgioQth2HYd7R7Ao/NGclEvBRhwpCEZs1IiNjWan2K15B1CpOIfKllUDJIPoA+Dq9xCcYjmxw8s3wWW08qfKofOmcSR4gj4hWslYdzm+0IGDVINRLYBvBvwCXU+PsVwUZULicFm1G9FzSBu7VDPmJUVnGAgq1kaJLbU2RKitkaIZGpsjRDI0HifTlv69P6zfqNSVvTxv6/iPWb9m1Jdo83lf9V7y+NUujWgWqt0S4vSZ747VmCsWFc6NPDHraCarfELv8nxV1JiFQM5qzNpuNZRxWxJoLWU6PM60tQPBBQVrGOHGx3ooRJZFBWxteKsaCnypGIeHhoqJhqdVU8biD6w/BSEruLfYmiZAQszs3hwH3q+TXw+PioFqAfKllV2VLIoKcqcNVuRUzS1YG+tPFAK0l7n8hTfMWT8QiYMOKNngU+EhAYBx3nxO9FCMUdVQJkThqvDFa2IjWlkZO1GHJVHU+xZuFgGtix+dy6tpChJhGHePGtFVjKwDnA02gOWupROJxBLRwN6hTdDlFb9bB5KDo9B4n4KRaFLSdTxKdsaKMW5TbEqgdkSvZErmRK5kSClkSvZGrmRK5kSDwbp+3+0MR6zfs2pK35Qh/aOI9Zv2bUl3njy+d/wBV70kkkuD1DFqbKpJIIFRJCtUSxALPruVTIUaY02RAKWJsiJLExYgGyJZVfkSyIijKo5URkUciCjKllV+RNkQUZUsqvyKLo0A71VlARLoikIEAoPcrSwq8RhSDEATmPGoOnLipxYlw36+4osxKt0CKm1zXb/eoTPA0GqQhKm2BBBjMwTGHQeaKjipT6tAEIlY2JFiJTDAgHbErWxK2kkDBqdJJB4N8oX7xxHrN+zakl8oX7xxHrN+zaku88eXz/Ve8pJJLg9QkkkkCSSSQJJJJA1JZUkkDZU2RJJA2RNkSSQNkSyJJIGyJ8iSSCPVpdWkkgQjUhGkkgkGJdWkkgfq04akkgek6SSBJJJIEkkkgSSSSDwb5Qv3jiPWb9m1JJJd548vn+q//2Q=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8" name="Picture 4" descr="https://encrypted-tbn2.gstatic.com/images?q=tbn:ANd9GcRZEUl4onmACc1-B0xHiRKomrVk6OF9yLk3cv-xPMTHLu2LJGW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6842" y="1107211"/>
            <a:ext cx="3469655" cy="242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430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6" descr="data:image/jpeg;base64,/9j/4AAQSkZJRgABAQAAAQABAAD/2wCEAAkGBhMSERIUExQSExUVGBkWFxcYGB8YGRodGhoYIRoYHB0aIyYeGx4kHR4UIi8gIycpLCwsFR4xNzwqNScrLikBCQoKDgwOGg8PGjUjHyQ1LDUsLzUvNCktLCo0NDY1Ly0sNCo1NSwsLzIvNCksKSwpLCwsLCw0NSwsNSw0LCwsLP/AABEIAJMAbwMBIgACEQEDEQH/xAAcAAEAAwEBAQEBAAAAAAAAAAAABAUGAwIHAQj/xABBEAACAQIEBAQDBAYHCQAAAAABAhEAAwQSITEFBhNRIjJBYXGBkRQjQqEHMzRSsdEVFhdUYnLxJDVzg5KTssHh/8QAGgEAAgMBAQAAAAAAAAAAAAAAAAMCBAUBBv/EAC0RAAICAQMCBAUEAwAAAAAAAAABAgMRBCExEhMFIkFRMnGhsfAjYZHBFEKB/9oADAMBAAIRAxEAPwD7jSlKAFKUoAUpSgBSlKAFKVX4zjdu3pOY9hSrbq6Y9VjwicISm8RWT3xfEZLTRudBVNwnAvcMsWCj866PzOfRB8zXXD8zL+JI+Fedt1Wi1OojOduy9MNL/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/7UdtdL+HqcqYp/ycVjwazjfM6jqJIthGyMxYRMKe+m+xg/lXfB8HRVD3WEHUdtfesJcSWv3GdLYGMIZ7gzIubDrqwkTuANdyK3l+2FwNlQcwCIAYiRlGsHUfCvL3aWM65a63zbZjF8JYNWu1qSojt7v1J6X8ONilcr9vDXNJWTtG9UvDuGG9mhgsdxVhY5dKspzqYM7VTq1Op1MFiiLg/kPlXXW/jeSLicLcwzhlMjv/6NaHAY0XUDD5iveLw4dGU+oqg4FeKXWQ7GfyqxCL8P1MYRf6c/T2Ytv/IrbfxL6o0tKUr0Bnis8nMwbFNYa2oCNely0wLSYds0RpPV76ZPfTQ1jsRw1zjuIEIxVsL4DGhe4CGAOxMW0/Km1JPORc29sF3b5lwxtm8rgrmFskKc2YgELEZtQQRpsZr2nF8ObtywGXOoLMgXsAT6QxAKSBqMy96yvAcKejZI+0MTi7LObtvIZWzbU5QADkEASRuGrtiBdXFYxbK34a3iHbNb8tzp2RbNpwJIeDpMzbpvajloj1vGS/tcesuLZt5W+96JzAoysVmIIkGMpgxoaqsbzELiovTC9QYklp8vQuKp9Nc0z7R61UctYU5QVS6F+3W38auDH2W0GY5/FGfMJ712t8OuN0lyPrb4kNVI1a6mQa7ZvTvS79PGdcq/dP7M7CxxkpfnKLLl/j2GGHuXCwKhwp8JJJIBAyxJ0g7bVa8avq+HDqQytBBGxB2NfO+BMEsHMcWp6tts/SGZXVFHkKyU/CdJma3d4u2Bsm4uVyqFlAiDGogbfCsS2FcPD511/wCqa35+yL0JSlqE5euGVeEwtx5yTpvBirDh/Dry3ELAwDrrNQMLibluckid9KmYfit4uoJMEidK8vo3po9Dn1dWfTjn8yalvcecYx9TT1lT+0tHc/wrR43FC2hY/KqLl+wXuM59J+pr0Hif6t1NEec5+SRQ03khOb4NJSlZjHcxMuKYQwS2pBGhzkMkkD00MT71vxi5cFBywaelZ21zgGYKLNzMcgG0ZnyHKW8ogOp39D8+GF5wM/eIZOWQsQqyQWmZb8On0qXakR64mppVFheag9lrvTceNLaqSJY3MmUyNAPEPoar+C84TZthkuOyrbD3TouYhMxLbDzD/wCUdqQdyJraVRcV5qWw7IbbsRlgLqzAgksq7kAAie4jSouP5xCqw6boxW6yHwtItMVdon0OUwf3xQqpP0BziibxvhJb7xPN6jvUfAcey+G6Jj19fnS9zgFbKLF5zFxgFGYkWywB02zFWAB9u9WAwlrEW0uQPEoYFTI17Eb1i6nw26ux36Z9LfKfDLtWphKPbs3X1R1Tidk/iWuOI43aUaQx7Coz8rr6OfpXWxy3bHmJak9zxKXlVcV++RnTplv1NlY9y5in7AfQVo8HhBbUKK6WrKqIUACvdWtHoew3ZY+qb5f9IVdf1rpisRQqE/BbBdnNtCz+Yxqdt/oPpXvCcRW411Rp03yGY1OVW0+Tfka4jjKZnEPKZpgTsQBt3JMf5TWolJcFTKYxHBsPBZ7aQAJJ9AkEH2jKuv8AhHaqKzxPBsQzpbAzM4JVlIW3JVoI3Pj0MTBNaC7iEuPdsGf1aljIiLnUWO8+E/UVn8dybbFp4vO1wWriBrmTWQ0FsqiMsnyxodZpsMcSZCX7ImDiWACMnhCQGZcrCMugnTwsMu2/hrjbxPDxmUoLcSCGRl8NoAzEbQBvvkj0rzhuVrD5mF28Q+pnKA7at1B4ezemntUvHcqWbrtcLuMy3FMZIh52JUkES0QfXWa75E+Wc83sjliOJYC6WZ8rGVUllYHdgBqNB4XB9PCZr9xHFMF5WWQOqpORoUNBcHTZzG25FcOI8t4ZdXuXJLSAMrEkG85VVymSQ9wd4AjXWpdzleywb7y4M2kysgxoRI3Gh1o8nuw83sjx18APH4B5mmCI6kFmP7szJPpJNXWBydNOmITKMoiNPTQ1nb3LVkOttrl5hcRkYSmUhQM5aFBBZfCYgRO1aPB4fp20TMz5VC5miTA3MACflUJ4xsyUc54O1KUpQwUpSgDGcK5Ge09libX3bE+GR+GyMw7semZ9PF6xrbcW5fa9Yu25Q57heGnKQfwmNfpV7Smu2TeWQVcUsGJu8i3Yuw9qW0khpIIvgltzIF0RqfJvrUi5yY5efuD4rpkg5ouPmnbzR4Drso+A11K735nO1Exr8jPOjWvIyAwZWUVZXT8REN7AVMvcoThBhx0oDXDGXw+NHA0j0ZgflWmpXHdNh24mFt8nh2ugXMMzMH1GrHTEoS3wa7l/5ZHtXrE8naujXLOa4c6SDJI6gzmfxA3VXT0UfKdi+DX1u3nsZlNy9ZBMj9UR94V7QzXG+NQbGCxxFtrgdrgLSSF0BaySBqdJDkHQ6fCrCnJ79QrpS2wSDyU83iDaGczAkZtZl9N22O/zrTcLwnSs27engULpJGg95P1rLLhsfmVS95UyP4oV2zFNz4hs22+oO29arhhc2bedSj5RmUnNBjUT60mxvG7yMglnZEmlKUgaKUpQApSlAClKUAQONcVGHtG4RIkDePifgBJ+Vcm5gti7ctkN92FzNGkswAA77j605j6PRm+WCBg0qJOknaDpE1WcUXDI2MYm6bnSF11UiYQggrOgMhd6dCKa4/Nhcm0y4tcbtsYGb9WLxMEKFaYknQEgHQ9qj/1ltlA6hmQ2rt7MNotFZB+M6R2qJeTDWluFjcVVtph3EkyuQkEgayFZtfjRbWFRbtks8WbVxHJ/cuZS/igAny/CaOmPsznUywu8ftKboJabQBaB3y6DufEv1qbhcStxFddVYBh8DWdd8Ixu3JuFbtpLpYbFSwAyjeSUT8qveGKgs2+mSUyjKT2jSoyikiUW2yVSlKWTFKUoAUpSgBSlKAInFOGLftm25YAyPDAOqkeoPoTUXEcu23a8xa596hRhIgZggJGkzCJuSNNqkcX4xawto3bzZEBALQTqTA296ov7T+Hf3gf9LfypsI2NZimQk4rkt+IcAt3luBi46jBmykTomSBIOhWR8/SvOJ5ctubxLXAbwKtBGkhBKyN/Au8+teeC82YbFsy4e51ColoUwJ2kkR/pXfjHH7GFCtfuC2GMAn1PyqMpSr+LYnCvuvEFlv23ODcsWzbKFrhm2LU+GYViwbyxMntHtVnYshFVRJCgDX2+GlZ3+0fh/wDeF+h/lWisXw6qymVYAg+xqHcU/XI2emsp3nFr5rB0pSlAoUpSgBSlKAFKUoAxX6YP913P89r/AMxXxHhPCnxFwW0jM2w9Sew996/o7mXhlvEWDbu2+qhZSVlhtqNU13isrheQsENTgolSD95eI2222J9fSK0tNq41VuL5KV+nlZNSXB6/RJwxsPZxFpihPVDSAwYSijIwYCCMsxr5qm/pUwwbh9wkgZCrCROuYQB2nUfOpHD8P9nYrZwxVE0T9YFymdAsEToJP+KvPGOB2sTrdtXHLRnTqXwmk7KsLI01jvWfqZO1tr1NTw+cdPbCcm8Rae2/3wfBTX9LcC/ZrH/DT+ArG/1DwUfsR/7t/wDlW6wVoLbRQMoCgRqY0211+tVKapQbbNvxnxSnXRgq01jPOP6bO1KUqyedFKUoAUpSgBSlKAK3j2FW5aAcSA6sNSNVMqdOxAqi/oe10lEMJg6Ow8p02PuaUoA4NhFN0g5iCgbzNvmOu/5VNxHCrfUkBhmnNDsAZd5kAwTqdfh2FKUARzgFJg54WVHjbZSInXU6nU61qsEsW0A9FH8K/aUAdqUpQApSlAH/2Q=="/>
          <p:cNvSpPr>
            <a:spLocks noChangeAspect="1" noChangeArrowheads="1"/>
          </p:cNvSpPr>
          <p:nvPr/>
        </p:nvSpPr>
        <p:spPr bwMode="auto">
          <a:xfrm>
            <a:off x="0" y="-681038"/>
            <a:ext cx="1057275" cy="140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7171" name="AutoShape 8" descr="data:image/jpeg;base64,/9j/4AAQSkZJRgABAQAAAQABAAD/2wCEAAkGBhMSERIUExQSExUVGBkWFxcYGB8YGRodGhoYIRoYHB0aIyYeGx4kHR4UIi8gIycpLCwsFR4xNzwqNScrLikBCQoKDgwOGg8PGjUjHyQ1LDUsLzUvNCktLCo0NDY1Ly0sNCo1NSwsLzIvNCksKSwpLCwsLCw0NSwsNSw0LCwsLP/AABEIAJMAbwMBIgACEQEDEQH/xAAcAAEAAwEBAQEBAAAAAAAAAAAABAUGAwIHAQj/xABBEAACAQIEBAQDBAYHCQAAAAABAhEAAwQSITEFBhNRIjJBYXGBkRQjQqEHMzRSsdEVFhdUYnLxJDVzg5KTssHh/8QAGgEAAgMBAQAAAAAAAAAAAAAAAAMCBAUBBv/EAC0RAAICAQMCBAUEAwAAAAAAAAABAgMRBCExEhMFIkFRMnGhsfAjYZHBFEKB/9oADAMBAAIRAxEAPwD7jSlKAFKUoAUpSgBSlKAFKVX4zjdu3pOY9hSrbq6Y9VjwicISm8RWT3xfEZLTRudBVNwnAvcMsWCj866PzOfRB8zXXD8zL+JI+Fedt1Wi1OojOduy9MNL/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/7UdtdL+HqcqYp/ycVjwazjfM6jqJIthGyMxYRMKe+m+xg/lXfB8HRVD3WEHUdtfesJcSWv3GdLYGMIZ7gzIubDrqwkTuANdyK3l+2FwNlQcwCIAYiRlGsHUfCvL3aWM65a63zbZjF8JYNWu1qSojt7v1J6X8ONilcr9vDXNJWTtG9UvDuGG9mhgsdxVhY5dKspzqYM7VTq1Op1MFiiLg/kPlXXW/jeSLicLcwzhlMjv/6NaHAY0XUDD5iveLw4dGU+oqg4FeKXWQ7GfyqxCL8P1MYRf6c/T2Ytv/IrbfxL6o0tKUr0Bnis8nMwbFNYa2oCNely0wLSYds0RpPV76ZPfTQ1jsRw1zjuIEIxVsL4DGhe4CGAOxMW0/Km1JPORc29sF3b5lwxtm8rgrmFskKc2YgELEZtQQRpsZr2nF8ObtywGXOoLMgXsAT6QxAKSBqMy96yvAcKejZI+0MTi7LObtvIZWzbU5QADkEASRuGrtiBdXFYxbK34a3iHbNb8tzp2RbNpwJIeDpMzbpvajloj1vGS/tcesuLZt5W+96JzAoysVmIIkGMpgxoaqsbzELiovTC9QYklp8vQuKp9Nc0z7R61UctYU5QVS6F+3W38auDH2W0GY5/FGfMJ712t8OuN0lyPrb4kNVI1a6mQa7ZvTvS79PGdcq/dP7M7CxxkpfnKLLl/j2GGHuXCwKhwp8JJJIBAyxJ0g7bVa8avq+HDqQytBBGxB2NfO+BMEsHMcWp6tts/SGZXVFHkKyU/CdJma3d4u2Bsm4uVyqFlAiDGogbfCsS2FcPD511/wCqa35+yL0JSlqE5euGVeEwtx5yTpvBirDh/Dry3ELAwDrrNQMLibluckid9KmYfit4uoJMEidK8vo3po9Dn1dWfTjn8yalvcecYx9TT1lT+0tHc/wrR43FC2hY/KqLl+wXuM59J+pr0Hif6t1NEec5+SRQ03khOb4NJSlZjHcxMuKYQwS2pBGhzkMkkD00MT71vxi5cFBywaelZ21zgGYKLNzMcgG0ZnyHKW8ogOp39D8+GF5wM/eIZOWQsQqyQWmZb8On0qXakR64mppVFheag9lrvTceNLaqSJY3MmUyNAPEPoar+C84TZthkuOyrbD3TouYhMxLbDzD/wCUdqQdyJraVRcV5qWw7IbbsRlgLqzAgksq7kAAie4jSouP5xCqw6boxW6yHwtItMVdon0OUwf3xQqpP0BziibxvhJb7xPN6jvUfAcey+G6Jj19fnS9zgFbKLF5zFxgFGYkWywB02zFWAB9u9WAwlrEW0uQPEoYFTI17Eb1i6nw26ux36Z9LfKfDLtWphKPbs3X1R1Tidk/iWuOI43aUaQx7Coz8rr6OfpXWxy3bHmJak9zxKXlVcV++RnTplv1NlY9y5in7AfQVo8HhBbUKK6WrKqIUACvdWtHoew3ZY+qb5f9IVdf1rpisRQqE/BbBdnNtCz+Yxqdt/oPpXvCcRW411Rp03yGY1OVW0+Tfka4jjKZnEPKZpgTsQBt3JMf5TWolJcFTKYxHBsPBZ7aQAJJ9AkEH2jKuv8AhHaqKzxPBsQzpbAzM4JVlIW3JVoI3Pj0MTBNaC7iEuPdsGf1aljIiLnUWO8+E/UVn8dybbFp4vO1wWriBrmTWQ0FsqiMsnyxodZpsMcSZCX7ImDiWACMnhCQGZcrCMugnTwsMu2/hrjbxPDxmUoLcSCGRl8NoAzEbQBvvkj0rzhuVrD5mF28Q+pnKA7at1B4ezemntUvHcqWbrtcLuMy3FMZIh52JUkES0QfXWa75E+Wc83sjliOJYC6WZ8rGVUllYHdgBqNB4XB9PCZr9xHFMF5WWQOqpORoUNBcHTZzG25FcOI8t4ZdXuXJLSAMrEkG85VVymSQ9wd4AjXWpdzleywb7y4M2kysgxoRI3Gh1o8nuw83sjx18APH4B5mmCI6kFmP7szJPpJNXWBydNOmITKMoiNPTQ1nb3LVkOttrl5hcRkYSmUhQM5aFBBZfCYgRO1aPB4fp20TMz5VC5miTA3MACflUJ4xsyUc54O1KUpQwUpSgDGcK5Ge09libX3bE+GR+GyMw7semZ9PF6xrbcW5fa9Yu25Q57heGnKQfwmNfpV7Smu2TeWQVcUsGJu8i3Yuw9qW0khpIIvgltzIF0RqfJvrUi5yY5efuD4rpkg5ouPmnbzR4Drso+A11K735nO1Exr8jPOjWvIyAwZWUVZXT8REN7AVMvcoThBhx0oDXDGXw+NHA0j0ZgflWmpXHdNh24mFt8nh2ugXMMzMH1GrHTEoS3wa7l/5ZHtXrE8naujXLOa4c6SDJI6gzmfxA3VXT0UfKdi+DX1u3nsZlNy9ZBMj9UR94V7QzXG+NQbGCxxFtrgdrgLSSF0BaySBqdJDkHQ6fCrCnJ79QrpS2wSDyU83iDaGczAkZtZl9N22O/zrTcLwnSs27engULpJGg95P1rLLhsfmVS95UyP4oV2zFNz4hs22+oO29arhhc2bedSj5RmUnNBjUT60mxvG7yMglnZEmlKUgaKUpQApSlAClKUAQONcVGHtG4RIkDePifgBJ+Vcm5gti7ctkN92FzNGkswAA77j605j6PRm+WCBg0qJOknaDpE1WcUXDI2MYm6bnSF11UiYQggrOgMhd6dCKa4/Nhcm0y4tcbtsYGb9WLxMEKFaYknQEgHQ9qj/1ltlA6hmQ2rt7MNotFZB+M6R2qJeTDWluFjcVVtph3EkyuQkEgayFZtfjRbWFRbtks8WbVxHJ/cuZS/igAny/CaOmPsznUywu8ftKboJabQBaB3y6DufEv1qbhcStxFddVYBh8DWdd8Ixu3JuFbtpLpYbFSwAyjeSUT8qveGKgs2+mSUyjKT2jSoyikiUW2yVSlKWTFKUoAUpSgBSlKAInFOGLftm25YAyPDAOqkeoPoTUXEcu23a8xa596hRhIgZggJGkzCJuSNNqkcX4xawto3bzZEBALQTqTA296ov7T+Hf3gf9LfypsI2NZimQk4rkt+IcAt3luBi46jBmykTomSBIOhWR8/SvOJ5ctubxLXAbwKtBGkhBKyN/Au8+teeC82YbFsy4e51ColoUwJ2kkR/pXfjHH7GFCtfuC2GMAn1PyqMpSr+LYnCvuvEFlv23ODcsWzbKFrhm2LU+GYViwbyxMntHtVnYshFVRJCgDX2+GlZ3+0fh/wDeF+h/lWisXw6qymVYAg+xqHcU/XI2emsp3nFr5rB0pSlAoUpSgBSlKAFKUoAxX6YP913P89r/AMxXxHhPCnxFwW0jM2w9Sew996/o7mXhlvEWDbu2+qhZSVlhtqNU13isrheQsENTgolSD95eI2222J9fSK0tNq41VuL5KV+nlZNSXB6/RJwxsPZxFpihPVDSAwYSijIwYCCMsxr5qm/pUwwbh9wkgZCrCROuYQB2nUfOpHD8P9nYrZwxVE0T9YFymdAsEToJP+KvPGOB2sTrdtXHLRnTqXwmk7KsLI01jvWfqZO1tr1NTw+cdPbCcm8Rae2/3wfBTX9LcC/ZrH/DT+ArG/1DwUfsR/7t/wDlW6wVoLbRQMoCgRqY0211+tVKapQbbNvxnxSnXRgq01jPOP6bO1KUqyedFKUoAUpSgBSlKAK3j2FW5aAcSA6sNSNVMqdOxAqi/oe10lEMJg6Ow8p02PuaUoA4NhFN0g5iCgbzNvmOu/5VNxHCrfUkBhmnNDsAZd5kAwTqdfh2FKUARzgFJg54WVHjbZSInXU6nU61qsEsW0A9FH8K/aUAdqUpQApSlAH/2Q=="/>
          <p:cNvSpPr>
            <a:spLocks noChangeAspect="1" noChangeArrowheads="1"/>
          </p:cNvSpPr>
          <p:nvPr/>
        </p:nvSpPr>
        <p:spPr bwMode="auto">
          <a:xfrm>
            <a:off x="0" y="-681038"/>
            <a:ext cx="1057275" cy="140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14313" y="214313"/>
            <a:ext cx="8715375" cy="642937"/>
          </a:xfrm>
          <a:prstGeom prst="rect">
            <a:avLst/>
          </a:prstGeom>
          <a:solidFill>
            <a:srgbClr val="EAEAEA"/>
          </a:solidFill>
          <a:ln>
            <a:solidFill>
              <a:srgbClr val="EA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CC0066"/>
              </a:solidFill>
              <a:ea typeface="ＭＳ Ｐゴシック" charset="-128"/>
            </a:endParaRPr>
          </a:p>
        </p:txBody>
      </p:sp>
      <p:sp>
        <p:nvSpPr>
          <p:cNvPr id="8" name="Forme en L 7"/>
          <p:cNvSpPr/>
          <p:nvPr/>
        </p:nvSpPr>
        <p:spPr bwMode="auto">
          <a:xfrm rot="5400000">
            <a:off x="352426" y="76200"/>
            <a:ext cx="366712" cy="642937"/>
          </a:xfrm>
          <a:prstGeom prst="corner">
            <a:avLst>
              <a:gd name="adj1" fmla="val 16359"/>
              <a:gd name="adj2" fmla="val 16633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" name="Forme en L 9"/>
          <p:cNvSpPr/>
          <p:nvPr/>
        </p:nvSpPr>
        <p:spPr bwMode="auto">
          <a:xfrm rot="16200000">
            <a:off x="8766176" y="693737"/>
            <a:ext cx="184150" cy="142875"/>
          </a:xfrm>
          <a:prstGeom prst="corner">
            <a:avLst>
              <a:gd name="adj1" fmla="val 16359"/>
              <a:gd name="adj2" fmla="val 16633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7175" name="ZoneTexte 11"/>
          <p:cNvSpPr txBox="1">
            <a:spLocks noChangeArrowheads="1"/>
          </p:cNvSpPr>
          <p:nvPr/>
        </p:nvSpPr>
        <p:spPr bwMode="auto">
          <a:xfrm>
            <a:off x="327025" y="323850"/>
            <a:ext cx="860266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200" dirty="0" smtClean="0">
                <a:solidFill>
                  <a:srgbClr val="604A7B"/>
                </a:solidFill>
                <a:latin typeface="Eras Demi ITC" panose="020B0805030504020804" pitchFamily="34" charset="0"/>
              </a:rPr>
              <a:t>10/ </a:t>
            </a:r>
            <a:r>
              <a:rPr lang="fr-FR" sz="2200" dirty="0" smtClean="0">
                <a:solidFill>
                  <a:srgbClr val="604A7B"/>
                </a:solidFill>
                <a:latin typeface="Eras Demi ITC" panose="020B0805030504020804" pitchFamily="34" charset="0"/>
              </a:rPr>
              <a:t>Projection du court métrage « Pour ton bien »</a:t>
            </a:r>
            <a:endParaRPr lang="fr-FR" sz="2400" dirty="0">
              <a:solidFill>
                <a:srgbClr val="604A7B"/>
              </a:solidFill>
              <a:latin typeface="Calibri" pitchFamily="34" charset="0"/>
            </a:endParaRPr>
          </a:p>
        </p:txBody>
      </p:sp>
      <p:sp>
        <p:nvSpPr>
          <p:cNvPr id="7184" name="Rectangle 19"/>
          <p:cNvSpPr>
            <a:spLocks noChangeArrowheads="1"/>
          </p:cNvSpPr>
          <p:nvPr/>
        </p:nvSpPr>
        <p:spPr bwMode="auto">
          <a:xfrm>
            <a:off x="7643813" y="214313"/>
            <a:ext cx="1285875" cy="400050"/>
          </a:xfrm>
          <a:prstGeom prst="rect">
            <a:avLst/>
          </a:prstGeom>
          <a:solidFill>
            <a:srgbClr val="604A7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EAEAEA"/>
                </a:solidFill>
                <a:latin typeface="Calibri" pitchFamily="34" charset="0"/>
              </a:rPr>
              <a:t>6</a:t>
            </a:r>
            <a:r>
              <a:rPr lang="fr-FR" sz="2000" baseline="30000">
                <a:solidFill>
                  <a:srgbClr val="EAEAEA"/>
                </a:solidFill>
                <a:latin typeface="Calibri" pitchFamily="34" charset="0"/>
              </a:rPr>
              <a:t>ème</a:t>
            </a:r>
            <a:r>
              <a:rPr lang="fr-FR" sz="2000">
                <a:solidFill>
                  <a:srgbClr val="EAEAEA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92088" y="1008063"/>
            <a:ext cx="1022350" cy="592137"/>
          </a:xfrm>
          <a:prstGeom prst="rect">
            <a:avLst/>
          </a:prstGeom>
          <a:solidFill>
            <a:srgbClr val="6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>
              <a:lnSpc>
                <a:spcPct val="80000"/>
              </a:lnSpc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Publics</a:t>
            </a:r>
          </a:p>
        </p:txBody>
      </p:sp>
      <p:sp>
        <p:nvSpPr>
          <p:cNvPr id="39" name="Pentagon 7"/>
          <p:cNvSpPr/>
          <p:nvPr/>
        </p:nvSpPr>
        <p:spPr>
          <a:xfrm>
            <a:off x="1285875" y="1008063"/>
            <a:ext cx="3130550" cy="592137"/>
          </a:xfrm>
          <a:prstGeom prst="homePlate">
            <a:avLst>
              <a:gd name="adj" fmla="val 0"/>
            </a:avLst>
          </a:prstGeom>
          <a:noFill/>
          <a:ln w="9525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88900" lvl="3" indent="-88900" algn="just">
              <a:buFont typeface="Arial" charset="0"/>
              <a:buChar char="•"/>
              <a:tabLst>
                <a:tab pos="88900" algn="l"/>
                <a:tab pos="271463" algn="l"/>
              </a:tabLst>
              <a:defRPr/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Les classes de 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6</a:t>
            </a:r>
            <a:r>
              <a:rPr lang="fr-FR" sz="1100" baseline="300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ème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 des 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collèges du bassin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01584" y="2670733"/>
            <a:ext cx="1019175" cy="1397124"/>
          </a:xfrm>
          <a:prstGeom prst="rect">
            <a:avLst/>
          </a:prstGeom>
          <a:solidFill>
            <a:srgbClr val="6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>
              <a:lnSpc>
                <a:spcPct val="80000"/>
              </a:lnSpc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Organisation</a:t>
            </a:r>
          </a:p>
          <a:p>
            <a:pPr marL="0" lvl="1" algn="ctr">
              <a:lnSpc>
                <a:spcPct val="80000"/>
              </a:lnSpc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Modalités</a:t>
            </a:r>
          </a:p>
        </p:txBody>
      </p:sp>
      <p:sp>
        <p:nvSpPr>
          <p:cNvPr id="44" name="Pentagon 9"/>
          <p:cNvSpPr/>
          <p:nvPr/>
        </p:nvSpPr>
        <p:spPr>
          <a:xfrm>
            <a:off x="1294502" y="2669512"/>
            <a:ext cx="3121025" cy="1397124"/>
          </a:xfrm>
          <a:prstGeom prst="homePlate">
            <a:avLst>
              <a:gd name="adj" fmla="val 0"/>
            </a:avLst>
          </a:prstGeom>
          <a:noFill/>
          <a:ln w="9525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88900" lvl="3" indent="-88900" algn="just">
              <a:buFont typeface="Arial" charset="0"/>
              <a:buChar char="•"/>
              <a:tabLst>
                <a:tab pos="88900" algn="l"/>
                <a:tab pos="271463" algn="l"/>
              </a:tabLst>
              <a:defRPr/>
            </a:pP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Projection dans la salle « Le Chaplin »</a:t>
            </a:r>
          </a:p>
          <a:p>
            <a:pPr marL="88900" lvl="3" indent="-88900" algn="just">
              <a:buFont typeface="Arial" charset="0"/>
              <a:buChar char="•"/>
              <a:tabLst>
                <a:tab pos="88900" algn="l"/>
                <a:tab pos="271463" algn="l"/>
              </a:tabLst>
              <a:defRPr/>
            </a:pP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Organisation en cours d’élaboration:</a:t>
            </a:r>
          </a:p>
          <a:p>
            <a:pPr marL="546100" lvl="4" indent="-88900" algn="just">
              <a:buFont typeface="Arial" charset="0"/>
              <a:buChar char="•"/>
              <a:tabLst>
                <a:tab pos="88900" algn="l"/>
                <a:tab pos="271463" algn="l"/>
              </a:tabLst>
              <a:defRPr/>
            </a:pP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3 matins possibles (mercredi-jeudi-vendredi) avec 2 séances maxi (salle de 230 places)</a:t>
            </a:r>
          </a:p>
          <a:p>
            <a:pPr marL="546100" lvl="4" indent="-88900">
              <a:buFont typeface="Arial" charset="0"/>
              <a:buChar char="•"/>
              <a:tabLst>
                <a:tab pos="88900" algn="l"/>
                <a:tab pos="271463" algn="l"/>
              </a:tabLst>
              <a:defRPr/>
            </a:pP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Samedi envisageable aussi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mais pour un public mixé (enfants avec leurs parents)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92087" y="4176182"/>
            <a:ext cx="1019175" cy="1053018"/>
          </a:xfrm>
          <a:prstGeom prst="rect">
            <a:avLst/>
          </a:prstGeom>
          <a:solidFill>
            <a:srgbClr val="6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>
              <a:lnSpc>
                <a:spcPct val="80000"/>
              </a:lnSpc>
              <a:defRPr/>
            </a:pPr>
            <a:r>
              <a:rPr lang="fr-FR" sz="1200" b="1" dirty="0">
                <a:solidFill>
                  <a:schemeClr val="bg1"/>
                </a:solidFill>
                <a:ea typeface="ＭＳ Ｐゴシック" charset="-128"/>
              </a:rPr>
              <a:t>Pilotage</a:t>
            </a:r>
          </a:p>
        </p:txBody>
      </p:sp>
      <p:sp>
        <p:nvSpPr>
          <p:cNvPr id="51" name="Pentagon 9"/>
          <p:cNvSpPr/>
          <p:nvPr/>
        </p:nvSpPr>
        <p:spPr>
          <a:xfrm>
            <a:off x="1295400" y="4176182"/>
            <a:ext cx="3121025" cy="1053018"/>
          </a:xfrm>
          <a:prstGeom prst="homePlate">
            <a:avLst>
              <a:gd name="adj" fmla="val 0"/>
            </a:avLst>
          </a:prstGeom>
          <a:noFill/>
          <a:ln w="9525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 smtClean="0">
                <a:solidFill>
                  <a:srgbClr val="604A7B"/>
                </a:solidFill>
                <a:ea typeface="ＭＳ Ｐゴシック" charset="-128"/>
              </a:rPr>
              <a:t>Pilotage : </a:t>
            </a:r>
          </a:p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>
                <a:solidFill>
                  <a:srgbClr val="604A7B"/>
                </a:solidFill>
                <a:ea typeface="ＭＳ Ｐゴシック" charset="-128"/>
              </a:rPr>
              <a:t> </a:t>
            </a:r>
            <a:r>
              <a:rPr lang="fr-FR" sz="1100" dirty="0" smtClean="0">
                <a:solidFill>
                  <a:srgbClr val="CC0066"/>
                </a:solidFill>
                <a:ea typeface="ＭＳ Ｐゴシック" charset="-128"/>
              </a:rPr>
              <a:t>Nadège RICHET, </a:t>
            </a:r>
          </a:p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 smtClean="0">
                <a:solidFill>
                  <a:srgbClr val="CC0066"/>
                </a:solidFill>
                <a:ea typeface="ＭＳ Ｐゴシック" charset="-128"/>
              </a:rPr>
              <a:t> Nina BELLO (Chargée de Production Audiovisuelle sur Le Chaplin), </a:t>
            </a:r>
          </a:p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>
                <a:solidFill>
                  <a:srgbClr val="CC0066"/>
                </a:solidFill>
                <a:ea typeface="ＭＳ Ｐゴシック" charset="-128"/>
              </a:rPr>
              <a:t> </a:t>
            </a:r>
            <a:r>
              <a:rPr lang="fr-FR" sz="1100" dirty="0" err="1" smtClean="0">
                <a:solidFill>
                  <a:srgbClr val="CC0066"/>
                </a:solidFill>
                <a:ea typeface="ＭＳ Ｐゴシック" charset="-128"/>
              </a:rPr>
              <a:t>Ibtissem</a:t>
            </a:r>
            <a:r>
              <a:rPr lang="fr-FR" sz="1100" dirty="0" smtClean="0">
                <a:solidFill>
                  <a:srgbClr val="CC0066"/>
                </a:solidFill>
                <a:ea typeface="ＭＳ Ｐゴシック" charset="-128"/>
              </a:rPr>
              <a:t> GUERDA (auteur-réalisatrice)</a:t>
            </a:r>
          </a:p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>
                <a:solidFill>
                  <a:srgbClr val="CC0066"/>
                </a:solidFill>
                <a:ea typeface="ＭＳ Ｐゴシック" charset="-128"/>
              </a:rPr>
              <a:t>Dominique PINCHERA</a:t>
            </a:r>
            <a:r>
              <a:rPr lang="fr-FR" sz="1100" dirty="0" smtClean="0">
                <a:solidFill>
                  <a:srgbClr val="CC0066"/>
                </a:solidFill>
                <a:ea typeface="ＭＳ Ｐゴシック" charset="-128"/>
              </a:rPr>
              <a:t>,</a:t>
            </a:r>
            <a:endParaRPr lang="fr-FR" sz="1100" dirty="0">
              <a:solidFill>
                <a:srgbClr val="CC0066"/>
              </a:solidFill>
              <a:ea typeface="ＭＳ Ｐゴシック" charset="-128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92088" y="1680638"/>
            <a:ext cx="1022350" cy="884266"/>
          </a:xfrm>
          <a:prstGeom prst="rect">
            <a:avLst/>
          </a:prstGeom>
          <a:solidFill>
            <a:srgbClr val="6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>
              <a:lnSpc>
                <a:spcPct val="80000"/>
              </a:lnSpc>
              <a:defRPr/>
            </a:pPr>
            <a:r>
              <a:rPr lang="fr-FR" sz="1200" b="1" dirty="0">
                <a:solidFill>
                  <a:schemeClr val="bg1"/>
                </a:solidFill>
                <a:ea typeface="ＭＳ Ｐゴシック" charset="-128"/>
              </a:rPr>
              <a:t>Objectifs</a:t>
            </a:r>
          </a:p>
        </p:txBody>
      </p:sp>
      <p:sp>
        <p:nvSpPr>
          <p:cNvPr id="54" name="Pentagon 7"/>
          <p:cNvSpPr/>
          <p:nvPr/>
        </p:nvSpPr>
        <p:spPr>
          <a:xfrm>
            <a:off x="1285875" y="1680638"/>
            <a:ext cx="3130550" cy="884266"/>
          </a:xfrm>
          <a:prstGeom prst="homePlate">
            <a:avLst>
              <a:gd name="adj" fmla="val 0"/>
            </a:avLst>
          </a:prstGeom>
          <a:noFill/>
          <a:ln w="9525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Proposer aux élèves de 6</a:t>
            </a:r>
            <a:r>
              <a:rPr lang="fr-FR" sz="1100" baseline="300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ème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la projection du court-métrage</a:t>
            </a:r>
          </a:p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Sensibiliser les élèves à l’école en ouvrant le débat après la diffusion du film</a:t>
            </a:r>
            <a:endParaRPr lang="fr-FR" sz="1100" dirty="0">
              <a:solidFill>
                <a:schemeClr val="accent4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92088" y="5445224"/>
            <a:ext cx="1019175" cy="992089"/>
          </a:xfrm>
          <a:prstGeom prst="rect">
            <a:avLst/>
          </a:prstGeom>
          <a:solidFill>
            <a:srgbClr val="6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>
              <a:lnSpc>
                <a:spcPct val="80000"/>
              </a:lnSpc>
              <a:defRPr/>
            </a:pPr>
            <a:r>
              <a:rPr lang="fr-FR" sz="1200" b="1" dirty="0">
                <a:solidFill>
                  <a:schemeClr val="bg1"/>
                </a:solidFill>
                <a:ea typeface="ＭＳ Ｐゴシック" charset="-128"/>
              </a:rPr>
              <a:t>Réalisation</a:t>
            </a:r>
          </a:p>
          <a:p>
            <a:pPr marL="0" lvl="1" algn="ctr">
              <a:lnSpc>
                <a:spcPct val="80000"/>
              </a:lnSpc>
              <a:defRPr/>
            </a:pPr>
            <a:r>
              <a:rPr lang="fr-FR" sz="1200" b="1" dirty="0">
                <a:solidFill>
                  <a:schemeClr val="bg1"/>
                </a:solidFill>
                <a:ea typeface="ＭＳ Ｐゴシック" charset="-128"/>
              </a:rPr>
              <a:t>Production</a:t>
            </a:r>
          </a:p>
          <a:p>
            <a:pPr marL="0" lvl="1" algn="ctr">
              <a:lnSpc>
                <a:spcPct val="80000"/>
              </a:lnSpc>
              <a:defRPr/>
            </a:pPr>
            <a:endParaRPr lang="fr-FR" sz="1200" b="1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59" name="Pentagon 9"/>
          <p:cNvSpPr/>
          <p:nvPr/>
        </p:nvSpPr>
        <p:spPr>
          <a:xfrm>
            <a:off x="1285875" y="5445224"/>
            <a:ext cx="3121025" cy="992089"/>
          </a:xfrm>
          <a:prstGeom prst="homePlate">
            <a:avLst>
              <a:gd name="adj" fmla="val 0"/>
            </a:avLst>
          </a:prstGeom>
          <a:noFill/>
          <a:ln w="9525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Débat avec </a:t>
            </a:r>
            <a:r>
              <a:rPr lang="fr-FR" sz="1100" dirty="0" err="1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Ibtissem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 GUERDA (et peut-être des comédiens du court-métrage)</a:t>
            </a:r>
          </a:p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Possibilité de faire le lien avec le film « Sur le chemin de l’école » si le film a déjà été exploité dans l’établissement</a:t>
            </a:r>
          </a:p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Interviews ou compte-rendu avec LFM</a:t>
            </a:r>
            <a:endParaRPr lang="fr-FR" sz="1100" dirty="0">
              <a:solidFill>
                <a:schemeClr val="accent4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716016" y="3606800"/>
            <a:ext cx="4248150" cy="381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lnSpc>
                <a:spcPct val="80000"/>
              </a:lnSpc>
              <a:spcAft>
                <a:spcPts val="600"/>
              </a:spcAft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Calendrier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746179" y="5816600"/>
            <a:ext cx="1019175" cy="633413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lnSpc>
                <a:spcPct val="80000"/>
              </a:lnSpc>
              <a:spcAft>
                <a:spcPts val="600"/>
              </a:spcAft>
              <a:defRPr/>
            </a:pPr>
            <a:r>
              <a:rPr lang="fr-FR" sz="1200" b="1" dirty="0" smtClean="0">
                <a:solidFill>
                  <a:schemeClr val="bg1"/>
                </a:solidFill>
                <a:ea typeface="ＭＳ Ｐゴシック" charset="-128"/>
              </a:rPr>
              <a:t>Contacts</a:t>
            </a:r>
            <a:endParaRPr lang="fr-FR" sz="1200" b="1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62" name="Pentagon 9"/>
          <p:cNvSpPr/>
          <p:nvPr/>
        </p:nvSpPr>
        <p:spPr>
          <a:xfrm>
            <a:off x="5839966" y="5816600"/>
            <a:ext cx="3143250" cy="633413"/>
          </a:xfrm>
          <a:prstGeom prst="homePlate">
            <a:avLst>
              <a:gd name="adj" fmla="val 0"/>
            </a:avLst>
          </a:prstGeom>
          <a:noFill/>
          <a:ln w="9525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Mail : </a:t>
            </a:r>
            <a:r>
              <a:rPr lang="fr-FR" sz="1100" dirty="0" smtClean="0">
                <a:solidFill>
                  <a:srgbClr val="CC0066"/>
                </a:solidFill>
                <a:ea typeface="ＭＳ Ｐゴシック" charset="-128"/>
                <a:hlinkClick r:id="rId2"/>
              </a:rPr>
              <a:t>dominique.pinchera@ac-versailles.fr</a:t>
            </a:r>
            <a:endParaRPr lang="fr-FR" sz="1100" dirty="0" smtClean="0">
              <a:solidFill>
                <a:srgbClr val="CC0066"/>
              </a:solidFill>
              <a:ea typeface="ＭＳ Ｐゴシック" charset="-128"/>
            </a:endParaRPr>
          </a:p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 smtClean="0">
                <a:solidFill>
                  <a:srgbClr val="604A7B"/>
                </a:solidFill>
                <a:ea typeface="ＭＳ Ｐゴシック" charset="-128"/>
              </a:rPr>
              <a:t>Mail</a:t>
            </a:r>
            <a:r>
              <a:rPr lang="fr-FR" sz="1100" smtClean="0">
                <a:solidFill>
                  <a:srgbClr val="604A7B"/>
                </a:solidFill>
                <a:ea typeface="ＭＳ Ｐゴシック" charset="-128"/>
              </a:rPr>
              <a:t>: </a:t>
            </a:r>
            <a:r>
              <a:rPr lang="fr-FR" sz="1100" smtClean="0">
                <a:solidFill>
                  <a:srgbClr val="CC0066"/>
                </a:solidFill>
                <a:ea typeface="ＭＳ Ｐゴシック" charset="-128"/>
                <a:hlinkClick r:id="rId3"/>
              </a:rPr>
              <a:t>nadege.richet@ac-versailles.fr</a:t>
            </a:r>
            <a:endParaRPr lang="fr-FR" sz="1100" dirty="0" smtClean="0">
              <a:solidFill>
                <a:srgbClr val="CC0066"/>
              </a:solidFill>
              <a:ea typeface="ＭＳ Ｐゴシック" charset="-128"/>
            </a:endParaRPr>
          </a:p>
        </p:txBody>
      </p:sp>
      <p:sp>
        <p:nvSpPr>
          <p:cNvPr id="64" name="Espace réservé du numéro de diapositive 38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0F867B1-78BB-4715-8775-7C01BAAD7173}" type="slidenum">
              <a:rPr lang="fr-FR">
                <a:latin typeface="Calibri" pitchFamily="34" charset="0"/>
                <a:ea typeface="ＭＳ Ｐゴシック" pitchFamily="34" charset="-128"/>
              </a:rPr>
              <a:pPr/>
              <a:t>14</a:t>
            </a:fld>
            <a:endParaRPr lang="fr-FR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93" name="Flèche vers la droite 34"/>
          <p:cNvSpPr/>
          <p:nvPr/>
        </p:nvSpPr>
        <p:spPr>
          <a:xfrm>
            <a:off x="4746265" y="4067857"/>
            <a:ext cx="4191000" cy="741337"/>
          </a:xfrm>
          <a:prstGeom prst="rightArrow">
            <a:avLst>
              <a:gd name="adj1" fmla="val 50000"/>
              <a:gd name="adj2" fmla="val 4881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>
              <a:lnSpc>
                <a:spcPct val="80000"/>
              </a:lnSpc>
              <a:defRPr/>
            </a:pPr>
            <a:endParaRPr lang="fr-FR" sz="1200" b="1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94" name="ZoneTexte 36"/>
          <p:cNvSpPr txBox="1">
            <a:spLocks noChangeArrowheads="1"/>
          </p:cNvSpPr>
          <p:nvPr/>
        </p:nvSpPr>
        <p:spPr bwMode="auto">
          <a:xfrm>
            <a:off x="4774753" y="4735823"/>
            <a:ext cx="2533551" cy="369332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9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Inscription</a:t>
            </a:r>
          </a:p>
          <a:p>
            <a:pPr algn="ctr"/>
            <a:r>
              <a:rPr lang="fr-FR" sz="9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planification des séances</a:t>
            </a:r>
            <a:endParaRPr lang="fr-FR" sz="900" dirty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95" name="ZoneTexte 36"/>
          <p:cNvSpPr txBox="1">
            <a:spLocks noChangeArrowheads="1"/>
          </p:cNvSpPr>
          <p:nvPr/>
        </p:nvSpPr>
        <p:spPr bwMode="auto">
          <a:xfrm>
            <a:off x="4734649" y="4278288"/>
            <a:ext cx="2633087" cy="30284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fr-FR" sz="9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JANVIER / FEVRIER</a:t>
            </a:r>
            <a:endParaRPr lang="fr-FR" sz="900" b="1" dirty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96" name="ZoneTexte 36"/>
          <p:cNvSpPr txBox="1">
            <a:spLocks noChangeArrowheads="1"/>
          </p:cNvSpPr>
          <p:nvPr/>
        </p:nvSpPr>
        <p:spPr bwMode="auto">
          <a:xfrm>
            <a:off x="7367736" y="4278288"/>
            <a:ext cx="1156370" cy="30284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fr-FR" sz="9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10 – 15 MARS</a:t>
            </a:r>
          </a:p>
          <a:p>
            <a:pPr algn="ctr"/>
            <a:r>
              <a:rPr lang="fr-FR" sz="9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Semaine</a:t>
            </a:r>
            <a:endParaRPr lang="fr-FR" sz="900" b="1" dirty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01" name="ZoneTexte 36"/>
          <p:cNvSpPr txBox="1">
            <a:spLocks noChangeArrowheads="1"/>
          </p:cNvSpPr>
          <p:nvPr/>
        </p:nvSpPr>
        <p:spPr bwMode="auto">
          <a:xfrm>
            <a:off x="7412956" y="4735823"/>
            <a:ext cx="1111150" cy="2308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900" dirty="0" smtClean="0">
                <a:solidFill>
                  <a:schemeClr val="bg1"/>
                </a:solidFill>
                <a:latin typeface="Calibri" pitchFamily="34" charset="0"/>
              </a:rPr>
              <a:t>Diffusion</a:t>
            </a:r>
            <a:endParaRPr lang="fr-FR" sz="900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03" name="Connecteur droit 102"/>
          <p:cNvCxnSpPr>
            <a:stCxn id="94" idx="0"/>
          </p:cNvCxnSpPr>
          <p:nvPr/>
        </p:nvCxnSpPr>
        <p:spPr>
          <a:xfrm flipH="1" flipV="1">
            <a:off x="5711205" y="4588327"/>
            <a:ext cx="330324" cy="147496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103"/>
          <p:cNvCxnSpPr/>
          <p:nvPr/>
        </p:nvCxnSpPr>
        <p:spPr>
          <a:xfrm flipV="1">
            <a:off x="7923589" y="4601257"/>
            <a:ext cx="0" cy="147497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yukunkun.fr/admin/upload/page7/Image_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08063"/>
            <a:ext cx="1342944" cy="75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yukunkun.fr/admin/upload/page7/SC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3790" y="1600200"/>
            <a:ext cx="1889166" cy="11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yukunkun.fr/admin/upload/page7/SC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2831" y="2513531"/>
            <a:ext cx="1481918" cy="92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yukunkun.fr/admin/upload/page7/affichept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7317" y="1229742"/>
            <a:ext cx="1657207" cy="22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019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6" descr="data:image/jpeg;base64,/9j/4AAQSkZJRgABAQAAAQABAAD/2wCEAAkGBhMSERIUExQSExUVGBkWFxcYGB8YGRodGhoYIRoYHB0aIyYeGx4kHR4UIi8gIycpLCwsFR4xNzwqNScrLikBCQoKDgwOGg8PGjUjHyQ1LDUsLzUvNCktLCo0NDY1Ly0sNCo1NSwsLzIvNCksKSwpLCwsLCw0NSwsNSw0LCwsLP/AABEIAJMAbwMBIgACEQEDEQH/xAAcAAEAAwEBAQEBAAAAAAAAAAAABAUGAwIHAQj/xABBEAACAQIEBAQDBAYHCQAAAAABAhEAAwQSITEFBhNRIjJBYXGBkRQjQqEHMzRSsdEVFhdUYnLxJDVzg5KTssHh/8QAGgEAAgMBAQAAAAAAAAAAAAAAAAMCBAUBBv/EAC0RAAICAQMCBAUEAwAAAAAAAAABAgMRBCExEhMFIkFRMnGhsfAjYZHBFEKB/9oADAMBAAIRAxEAPwD7jSlKAFKUoAUpSgBSlKAFKVX4zjdu3pOY9hSrbq6Y9VjwicISm8RWT3xfEZLTRudBVNwnAvcMsWCj866PzOfRB8zXXD8zL+JI+Fedt1Wi1OojOduy9MNL/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/7UdtdL+HqcqYp/ycVjwazjfM6jqJIthGyMxYRMKe+m+xg/lXfB8HRVD3WEHUdtfesJcSWv3GdLYGMIZ7gzIubDrqwkTuANdyK3l+2FwNlQcwCIAYiRlGsHUfCvL3aWM65a63zbZjF8JYNWu1qSojt7v1J6X8ONilcr9vDXNJWTtG9UvDuGG9mhgsdxVhY5dKspzqYM7VTq1Op1MFiiLg/kPlXXW/jeSLicLcwzhlMjv/6NaHAY0XUDD5iveLw4dGU+oqg4FeKXWQ7GfyqxCL8P1MYRf6c/T2Ytv/IrbfxL6o0tKUr0Bnis8nMwbFNYa2oCNely0wLSYds0RpPV76ZPfTQ1jsRw1zjuIEIxVsL4DGhe4CGAOxMW0/Km1JPORc29sF3b5lwxtm8rgrmFskKc2YgELEZtQQRpsZr2nF8ObtywGXOoLMgXsAT6QxAKSBqMy96yvAcKejZI+0MTi7LObtvIZWzbU5QADkEASRuGrtiBdXFYxbK34a3iHbNb8tzp2RbNpwJIeDpMzbpvajloj1vGS/tcesuLZt5W+96JzAoysVmIIkGMpgxoaqsbzELiovTC9QYklp8vQuKp9Nc0z7R61UctYU5QVS6F+3W38auDH2W0GY5/FGfMJ712t8OuN0lyPrb4kNVI1a6mQa7ZvTvS79PGdcq/dP7M7CxxkpfnKLLl/j2GGHuXCwKhwp8JJJIBAyxJ0g7bVa8avq+HDqQytBBGxB2NfO+BMEsHMcWp6tts/SGZXVFHkKyU/CdJma3d4u2Bsm4uVyqFlAiDGogbfCsS2FcPD511/wCqa35+yL0JSlqE5euGVeEwtx5yTpvBirDh/Dry3ELAwDrrNQMLibluckid9KmYfit4uoJMEidK8vo3po9Dn1dWfTjn8yalvcecYx9TT1lT+0tHc/wrR43FC2hY/KqLl+wXuM59J+pr0Hif6t1NEec5+SRQ03khOb4NJSlZjHcxMuKYQwS2pBGhzkMkkD00MT71vxi5cFBywaelZ21zgGYKLNzMcgG0ZnyHKW8ogOp39D8+GF5wM/eIZOWQsQqyQWmZb8On0qXakR64mppVFheag9lrvTceNLaqSJY3MmUyNAPEPoar+C84TZthkuOyrbD3TouYhMxLbDzD/wCUdqQdyJraVRcV5qWw7IbbsRlgLqzAgksq7kAAie4jSouP5xCqw6boxW6yHwtItMVdon0OUwf3xQqpP0BziibxvhJb7xPN6jvUfAcey+G6Jj19fnS9zgFbKLF5zFxgFGYkWywB02zFWAB9u9WAwlrEW0uQPEoYFTI17Eb1i6nw26ux36Z9LfKfDLtWphKPbs3X1R1Tidk/iWuOI43aUaQx7Coz8rr6OfpXWxy3bHmJak9zxKXlVcV++RnTplv1NlY9y5in7AfQVo8HhBbUKK6WrKqIUACvdWtHoew3ZY+qb5f9IVdf1rpisRQqE/BbBdnNtCz+Yxqdt/oPpXvCcRW411Rp03yGY1OVW0+Tfka4jjKZnEPKZpgTsQBt3JMf5TWolJcFTKYxHBsPBZ7aQAJJ9AkEH2jKuv8AhHaqKzxPBsQzpbAzM4JVlIW3JVoI3Pj0MTBNaC7iEuPdsGf1aljIiLnUWO8+E/UVn8dybbFp4vO1wWriBrmTWQ0FsqiMsnyxodZpsMcSZCX7ImDiWACMnhCQGZcrCMugnTwsMu2/hrjbxPDxmUoLcSCGRl8NoAzEbQBvvkj0rzhuVrD5mF28Q+pnKA7at1B4ezemntUvHcqWbrtcLuMy3FMZIh52JUkES0QfXWa75E+Wc83sjliOJYC6WZ8rGVUllYHdgBqNB4XB9PCZr9xHFMF5WWQOqpORoUNBcHTZzG25FcOI8t4ZdXuXJLSAMrEkG85VVymSQ9wd4AjXWpdzleywb7y4M2kysgxoRI3Gh1o8nuw83sjx18APH4B5mmCI6kFmP7szJPpJNXWBydNOmITKMoiNPTQ1nb3LVkOttrl5hcRkYSmUhQM5aFBBZfCYgRO1aPB4fp20TMz5VC5miTA3MACflUJ4xsyUc54O1KUpQwUpSgDGcK5Ge09libX3bE+GR+GyMw7semZ9PF6xrbcW5fa9Yu25Q57heGnKQfwmNfpV7Smu2TeWQVcUsGJu8i3Yuw9qW0khpIIvgltzIF0RqfJvrUi5yY5efuD4rpkg5ouPmnbzR4Drso+A11K735nO1Exr8jPOjWvIyAwZWUVZXT8REN7AVMvcoThBhx0oDXDGXw+NHA0j0ZgflWmpXHdNh24mFt8nh2ugXMMzMH1GrHTEoS3wa7l/5ZHtXrE8naujXLOa4c6SDJI6gzmfxA3VXT0UfKdi+DX1u3nsZlNy9ZBMj9UR94V7QzXG+NQbGCxxFtrgdrgLSSF0BaySBqdJDkHQ6fCrCnJ79QrpS2wSDyU83iDaGczAkZtZl9N22O/zrTcLwnSs27engULpJGg95P1rLLhsfmVS95UyP4oV2zFNz4hs22+oO29arhhc2bedSj5RmUnNBjUT60mxvG7yMglnZEmlKUgaKUpQApSlAClKUAQONcVGHtG4RIkDePifgBJ+Vcm5gti7ctkN92FzNGkswAA77j605j6PRm+WCBg0qJOknaDpE1WcUXDI2MYm6bnSF11UiYQggrOgMhd6dCKa4/Nhcm0y4tcbtsYGb9WLxMEKFaYknQEgHQ9qj/1ltlA6hmQ2rt7MNotFZB+M6R2qJeTDWluFjcVVtph3EkyuQkEgayFZtfjRbWFRbtks8WbVxHJ/cuZS/igAny/CaOmPsznUywu8ftKboJabQBaB3y6DufEv1qbhcStxFddVYBh8DWdd8Ixu3JuFbtpLpYbFSwAyjeSUT8qveGKgs2+mSUyjKT2jSoyikiUW2yVSlKWTFKUoAUpSgBSlKAInFOGLftm25YAyPDAOqkeoPoTUXEcu23a8xa596hRhIgZggJGkzCJuSNNqkcX4xawto3bzZEBALQTqTA296ov7T+Hf3gf9LfypsI2NZimQk4rkt+IcAt3luBi46jBmykTomSBIOhWR8/SvOJ5ctubxLXAbwKtBGkhBKyN/Au8+teeC82YbFsy4e51ColoUwJ2kkR/pXfjHH7GFCtfuC2GMAn1PyqMpSr+LYnCvuvEFlv23ODcsWzbKFrhm2LU+GYViwbyxMntHtVnYshFVRJCgDX2+GlZ3+0fh/wDeF+h/lWisXw6qymVYAg+xqHcU/XI2emsp3nFr5rB0pSlAoUpSgBSlKAFKUoAxX6YP913P89r/AMxXxHhPCnxFwW0jM2w9Sew996/o7mXhlvEWDbu2+qhZSVlhtqNU13isrheQsENTgolSD95eI2222J9fSK0tNq41VuL5KV+nlZNSXB6/RJwxsPZxFpihPVDSAwYSijIwYCCMsxr5qm/pUwwbh9wkgZCrCROuYQB2nUfOpHD8P9nYrZwxVE0T9YFymdAsEToJP+KvPGOB2sTrdtXHLRnTqXwmk7KsLI01jvWfqZO1tr1NTw+cdPbCcm8Rae2/3wfBTX9LcC/ZrH/DT+ArG/1DwUfsR/7t/wDlW6wVoLbRQMoCgRqY0211+tVKapQbbNvxnxSnXRgq01jPOP6bO1KUqyedFKUoAUpSgBSlKAK3j2FW5aAcSA6sNSNVMqdOxAqi/oe10lEMJg6Ow8p02PuaUoA4NhFN0g5iCgbzNvmOu/5VNxHCrfUkBhmnNDsAZd5kAwTqdfh2FKUARzgFJg54WVHjbZSInXU6nU61qsEsW0A9FH8K/aUAdqUpQApSlAH/2Q=="/>
          <p:cNvSpPr>
            <a:spLocks noChangeAspect="1" noChangeArrowheads="1"/>
          </p:cNvSpPr>
          <p:nvPr/>
        </p:nvSpPr>
        <p:spPr bwMode="auto">
          <a:xfrm>
            <a:off x="0" y="-681038"/>
            <a:ext cx="1057275" cy="140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21507" name="AutoShape 8" descr="data:image/jpeg;base64,/9j/4AAQSkZJRgABAQAAAQABAAD/2wCEAAkGBhMSERIUExQSExUVGBkWFxcYGB8YGRodGhoYIRoYHB0aIyYeGx4kHR4UIi8gIycpLCwsFR4xNzwqNScrLikBCQoKDgwOGg8PGjUjHyQ1LDUsLzUvNCktLCo0NDY1Ly0sNCo1NSwsLzIvNCksKSwpLCwsLCw0NSwsNSw0LCwsLP/AABEIAJMAbwMBIgACEQEDEQH/xAAcAAEAAwEBAQEBAAAAAAAAAAAABAUGAwIHAQj/xABBEAACAQIEBAQDBAYHCQAAAAABAhEAAwQSITEFBhNRIjJBYXGBkRQjQqEHMzRSsdEVFhdUYnLxJDVzg5KTssHh/8QAGgEAAgMBAQAAAAAAAAAAAAAAAAMCBAUBBv/EAC0RAAICAQMCBAUEAwAAAAAAAAABAgMRBCExEhMFIkFRMnGhsfAjYZHBFEKB/9oADAMBAAIRAxEAPwD7jSlKAFKUoAUpSgBSlKAFKVX4zjdu3pOY9hSrbq6Y9VjwicISm8RWT3xfEZLTRudBVNwnAvcMsWCj866PzOfRB8zXXD8zL+JI+Fedt1Wi1OojOduy9MNL/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/7UdtdL+HqcqYp/ycVjwazjfM6jqJIthGyMxYRMKe+m+xg/lXfB8HRVD3WEHUdtfesJcSWv3GdLYGMIZ7gzIubDrqwkTuANdyK3l+2FwNlQcwCIAYiRlGsHUfCvL3aWM65a63zbZjF8JYNWu1qSojt7v1J6X8ONilcr9vDXNJWTtG9UvDuGG9mhgsdxVhY5dKspzqYM7VTq1Op1MFiiLg/kPlXXW/jeSLicLcwzhlMjv/6NaHAY0XUDD5iveLw4dGU+oqg4FeKXWQ7GfyqxCL8P1MYRf6c/T2Ytv/IrbfxL6o0tKUr0Bnis8nMwbFNYa2oCNely0wLSYds0RpPV76ZPfTQ1jsRw1zjuIEIxVsL4DGhe4CGAOxMW0/Km1JPORc29sF3b5lwxtm8rgrmFskKc2YgELEZtQQRpsZr2nF8ObtywGXOoLMgXsAT6QxAKSBqMy96yvAcKejZI+0MTi7LObtvIZWzbU5QADkEASRuGrtiBdXFYxbK34a3iHbNb8tzp2RbNpwJIeDpMzbpvajloj1vGS/tcesuLZt5W+96JzAoysVmIIkGMpgxoaqsbzELiovTC9QYklp8vQuKp9Nc0z7R61UctYU5QVS6F+3W38auDH2W0GY5/FGfMJ712t8OuN0lyPrb4kNVI1a6mQa7ZvTvS79PGdcq/dP7M7CxxkpfnKLLl/j2GGHuXCwKhwp8JJJIBAyxJ0g7bVa8avq+HDqQytBBGxB2NfO+BMEsHMcWp6tts/SGZXVFHkKyU/CdJma3d4u2Bsm4uVyqFlAiDGogbfCsS2FcPD511/wCqa35+yL0JSlqE5euGVeEwtx5yTpvBirDh/Dry3ELAwDrrNQMLibluckid9KmYfit4uoJMEidK8vo3po9Dn1dWfTjn8yalvcecYx9TT1lT+0tHc/wrR43FC2hY/KqLl+wXuM59J+pr0Hif6t1NEec5+SRQ03khOb4NJSlZjHcxMuKYQwS2pBGhzkMkkD00MT71vxi5cFBywaelZ21zgGYKLNzMcgG0ZnyHKW8ogOp39D8+GF5wM/eIZOWQsQqyQWmZb8On0qXakR64mppVFheag9lrvTceNLaqSJY3MmUyNAPEPoar+C84TZthkuOyrbD3TouYhMxLbDzD/wCUdqQdyJraVRcV5qWw7IbbsRlgLqzAgksq7kAAie4jSouP5xCqw6boxW6yHwtItMVdon0OUwf3xQqpP0BziibxvhJb7xPN6jvUfAcey+G6Jj19fnS9zgFbKLF5zFxgFGYkWywB02zFWAB9u9WAwlrEW0uQPEoYFTI17Eb1i6nw26ux36Z9LfKfDLtWphKPbs3X1R1Tidk/iWuOI43aUaQx7Coz8rr6OfpXWxy3bHmJak9zxKXlVcV++RnTplv1NlY9y5in7AfQVo8HhBbUKK6WrKqIUACvdWtHoew3ZY+qb5f9IVdf1rpisRQqE/BbBdnNtCz+Yxqdt/oPpXvCcRW411Rp03yGY1OVW0+Tfka4jjKZnEPKZpgTsQBt3JMf5TWolJcFTKYxHBsPBZ7aQAJJ9AkEH2jKuv8AhHaqKzxPBsQzpbAzM4JVlIW3JVoI3Pj0MTBNaC7iEuPdsGf1aljIiLnUWO8+E/UVn8dybbFp4vO1wWriBrmTWQ0FsqiMsnyxodZpsMcSZCX7ImDiWACMnhCQGZcrCMugnTwsMu2/hrjbxPDxmUoLcSCGRl8NoAzEbQBvvkj0rzhuVrD5mF28Q+pnKA7at1B4ezemntUvHcqWbrtcLuMy3FMZIh52JUkES0QfXWa75E+Wc83sjliOJYC6WZ8rGVUllYHdgBqNB4XB9PCZr9xHFMF5WWQOqpORoUNBcHTZzG25FcOI8t4ZdXuXJLSAMrEkG85VVymSQ9wd4AjXWpdzleywb7y4M2kysgxoRI3Gh1o8nuw83sjx18APH4B5mmCI6kFmP7szJPpJNXWBydNOmITKMoiNPTQ1nb3LVkOttrl5hcRkYSmUhQM5aFBBZfCYgRO1aPB4fp20TMz5VC5miTA3MACflUJ4xsyUc54O1KUpQwUpSgDGcK5Ge09libX3bE+GR+GyMw7semZ9PF6xrbcW5fa9Yu25Q57heGnKQfwmNfpV7Smu2TeWQVcUsGJu8i3Yuw9qW0khpIIvgltzIF0RqfJvrUi5yY5efuD4rpkg5ouPmnbzR4Drso+A11K735nO1Exr8jPOjWvIyAwZWUVZXT8REN7AVMvcoThBhx0oDXDGXw+NHA0j0ZgflWmpXHdNh24mFt8nh2ugXMMzMH1GrHTEoS3wa7l/5ZHtXrE8naujXLOa4c6SDJI6gzmfxA3VXT0UfKdi+DX1u3nsZlNy9ZBMj9UR94V7QzXG+NQbGCxxFtrgdrgLSSF0BaySBqdJDkHQ6fCrCnJ79QrpS2wSDyU83iDaGczAkZtZl9N22O/zrTcLwnSs27engULpJGg95P1rLLhsfmVS95UyP4oV2zFNz4hs22+oO29arhhc2bedSj5RmUnNBjUT60mxvG7yMglnZEmlKUgaKUpQApSlAClKUAQONcVGHtG4RIkDePifgBJ+Vcm5gti7ctkN92FzNGkswAA77j605j6PRm+WCBg0qJOknaDpE1WcUXDI2MYm6bnSF11UiYQggrOgMhd6dCKa4/Nhcm0y4tcbtsYGb9WLxMEKFaYknQEgHQ9qj/1ltlA6hmQ2rt7MNotFZB+M6R2qJeTDWluFjcVVtph3EkyuQkEgayFZtfjRbWFRbtks8WbVxHJ/cuZS/igAny/CaOmPsznUywu8ftKboJabQBaB3y6DufEv1qbhcStxFddVYBh8DWdd8Ixu3JuFbtpLpYbFSwAyjeSUT8qveGKgs2+mSUyjKT2jSoyikiUW2yVSlKWTFKUoAUpSgBSlKAInFOGLftm25YAyPDAOqkeoPoTUXEcu23a8xa596hRhIgZggJGkzCJuSNNqkcX4xawto3bzZEBALQTqTA296ov7T+Hf3gf9LfypsI2NZimQk4rkt+IcAt3luBi46jBmykTomSBIOhWR8/SvOJ5ctubxLXAbwKtBGkhBKyN/Au8+teeC82YbFsy4e51ColoUwJ2kkR/pXfjHH7GFCtfuC2GMAn1PyqMpSr+LYnCvuvEFlv23ODcsWzbKFrhm2LU+GYViwbyxMntHtVnYshFVRJCgDX2+GlZ3+0fh/wDeF+h/lWisXw6qymVYAg+xqHcU/XI2emsp3nFr5rB0pSlAoUpSgBSlKAFKUoAxX6YP913P89r/AMxXxHhPCnxFwW0jM2w9Sew996/o7mXhlvEWDbu2+qhZSVlhtqNU13isrheQsENTgolSD95eI2222J9fSK0tNq41VuL5KV+nlZNSXB6/RJwxsPZxFpihPVDSAwYSijIwYCCMsxr5qm/pUwwbh9wkgZCrCROuYQB2nUfOpHD8P9nYrZwxVE0T9YFymdAsEToJP+KvPGOB2sTrdtXHLRnTqXwmk7KsLI01jvWfqZO1tr1NTw+cdPbCcm8Rae2/3wfBTX9LcC/ZrH/DT+ArG/1DwUfsR/7t/wDlW6wVoLbRQMoCgRqY0211+tVKapQbbNvxnxSnXRgq01jPOP6bO1KUqyedFKUoAUpSgBSlKAK3j2FW5aAcSA6sNSNVMqdOxAqi/oe10lEMJg6Ow8p02PuaUoA4NhFN0g5iCgbzNvmOu/5VNxHCrfUkBhmnNDsAZd5kAwTqdfh2FKUARzgFJg54WVHjbZSInXU6nU61qsEsW0A9FH8K/aUAdqUpQApSlAH/2Q=="/>
          <p:cNvSpPr>
            <a:spLocks noChangeAspect="1" noChangeArrowheads="1"/>
          </p:cNvSpPr>
          <p:nvPr/>
        </p:nvSpPr>
        <p:spPr bwMode="auto">
          <a:xfrm>
            <a:off x="0" y="-681038"/>
            <a:ext cx="1057275" cy="140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14313" y="214313"/>
            <a:ext cx="8715375" cy="642937"/>
          </a:xfrm>
          <a:prstGeom prst="rect">
            <a:avLst/>
          </a:prstGeom>
          <a:solidFill>
            <a:srgbClr val="EAEAEA"/>
          </a:solidFill>
          <a:ln>
            <a:solidFill>
              <a:srgbClr val="EA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rgbClr val="CC0066"/>
              </a:solidFill>
            </a:endParaRPr>
          </a:p>
        </p:txBody>
      </p:sp>
      <p:sp>
        <p:nvSpPr>
          <p:cNvPr id="8" name="Forme en L 7"/>
          <p:cNvSpPr/>
          <p:nvPr/>
        </p:nvSpPr>
        <p:spPr bwMode="auto">
          <a:xfrm rot="5400000">
            <a:off x="352426" y="76200"/>
            <a:ext cx="366712" cy="642937"/>
          </a:xfrm>
          <a:prstGeom prst="corner">
            <a:avLst>
              <a:gd name="adj1" fmla="val 16359"/>
              <a:gd name="adj2" fmla="val 16633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Forme en L 9"/>
          <p:cNvSpPr/>
          <p:nvPr/>
        </p:nvSpPr>
        <p:spPr bwMode="auto">
          <a:xfrm rot="16200000">
            <a:off x="8766176" y="693737"/>
            <a:ext cx="184150" cy="142875"/>
          </a:xfrm>
          <a:prstGeom prst="corner">
            <a:avLst>
              <a:gd name="adj1" fmla="val 16359"/>
              <a:gd name="adj2" fmla="val 16633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103" name="ZoneTexte 11"/>
          <p:cNvSpPr txBox="1">
            <a:spLocks noChangeArrowheads="1"/>
          </p:cNvSpPr>
          <p:nvPr/>
        </p:nvSpPr>
        <p:spPr bwMode="auto">
          <a:xfrm>
            <a:off x="327025" y="323850"/>
            <a:ext cx="8602663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2200" dirty="0" smtClean="0">
                <a:solidFill>
                  <a:srgbClr val="604A7B"/>
                </a:solidFill>
                <a:latin typeface="Eras Demi ITC" panose="020B0805030504020804" pitchFamily="34" charset="0"/>
              </a:rPr>
              <a:t>11/ </a:t>
            </a:r>
            <a:r>
              <a:rPr lang="fr-FR" sz="2200" dirty="0" smtClean="0">
                <a:solidFill>
                  <a:srgbClr val="604A7B"/>
                </a:solidFill>
                <a:latin typeface="Eras Demi ITC" panose="020B0805030504020804" pitchFamily="34" charset="0"/>
              </a:rPr>
              <a:t>Parrainage</a:t>
            </a:r>
            <a:r>
              <a:rPr lang="fr-FR" sz="2200" dirty="0">
                <a:solidFill>
                  <a:srgbClr val="604A7B"/>
                </a:solidFill>
                <a:latin typeface="Eras Demi ITC" panose="020B0805030504020804" pitchFamily="34" charset="0"/>
              </a:rPr>
              <a:t> 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2088" y="1038225"/>
            <a:ext cx="1022350" cy="52863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schemeClr val="bg1"/>
                </a:solidFill>
                <a:cs typeface="Calibri" pitchFamily="34" charset="0"/>
              </a:rPr>
              <a:t>Publics</a:t>
            </a:r>
          </a:p>
        </p:txBody>
      </p:sp>
      <p:sp>
        <p:nvSpPr>
          <p:cNvPr id="18" name="Pentagon 7"/>
          <p:cNvSpPr/>
          <p:nvPr/>
        </p:nvSpPr>
        <p:spPr>
          <a:xfrm>
            <a:off x="1285875" y="1038225"/>
            <a:ext cx="3130550" cy="528638"/>
          </a:xfrm>
          <a:prstGeom prst="homePlate">
            <a:avLst>
              <a:gd name="adj" fmla="val 0"/>
            </a:avLst>
          </a:prstGeom>
          <a:noFill/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180975" lvl="3" indent="-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180975" algn="l"/>
              </a:tabLst>
              <a:defRPr/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cs typeface="Calibri" pitchFamily="34" charset="0"/>
              </a:rPr>
              <a:t>Tous publics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92088" y="2398713"/>
            <a:ext cx="1019175" cy="227488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schemeClr val="bg1"/>
                </a:solidFill>
                <a:cs typeface="Calibri" pitchFamily="34" charset="0"/>
              </a:rPr>
              <a:t>Organisation</a:t>
            </a:r>
          </a:p>
          <a:p>
            <a:pPr marL="0" lvl="1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schemeClr val="bg1"/>
                </a:solidFill>
                <a:cs typeface="Calibri" pitchFamily="34" charset="0"/>
              </a:rPr>
              <a:t>Modalités</a:t>
            </a:r>
          </a:p>
        </p:txBody>
      </p:sp>
      <p:sp>
        <p:nvSpPr>
          <p:cNvPr id="22" name="Pentagon 9"/>
          <p:cNvSpPr/>
          <p:nvPr/>
        </p:nvSpPr>
        <p:spPr>
          <a:xfrm>
            <a:off x="1285875" y="2420938"/>
            <a:ext cx="3121025" cy="2232025"/>
          </a:xfrm>
          <a:prstGeom prst="homePlate">
            <a:avLst>
              <a:gd name="adj" fmla="val 0"/>
            </a:avLst>
          </a:prstGeom>
          <a:noFill/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Identification et mobilisation d’une marraine ou d’un parrain pour chaque bassin organisateur de la semaine de l’orientation et de la persévérance scolaire</a:t>
            </a:r>
          </a:p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La marraine ou le parrain, issu des établissements participants peut être :</a:t>
            </a:r>
          </a:p>
          <a:p>
            <a:pPr marL="546100" lvl="4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Un entrepreneur, un artisan, un salarié, un fonctionnaire, etc.</a:t>
            </a:r>
          </a:p>
          <a:p>
            <a:pPr marL="546100" lvl="4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Une personnalité connue du spectacle</a:t>
            </a:r>
          </a:p>
          <a:p>
            <a:pPr marL="546100" lvl="4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…</a:t>
            </a:r>
          </a:p>
          <a:p>
            <a:pPr marL="180975" lvl="3" indent="-180975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180975" algn="l"/>
              </a:tabLst>
              <a:defRPr/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cs typeface="Calibri" pitchFamily="34" charset="0"/>
              </a:rPr>
              <a:t>Enregistrement de message de soutien</a:t>
            </a:r>
          </a:p>
          <a:p>
            <a:pPr marL="180975" lvl="3" indent="-180975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180975" algn="l"/>
              </a:tabLst>
              <a:defRPr/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cs typeface="Calibri" pitchFamily="34" charset="0"/>
              </a:rPr>
              <a:t>Participation aux actions lors de la semaine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14313" y="4741863"/>
            <a:ext cx="1019175" cy="61595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schemeClr val="bg1"/>
                </a:solidFill>
                <a:cs typeface="Calibri" pitchFamily="34" charset="0"/>
              </a:rPr>
              <a:t>Pilotage</a:t>
            </a:r>
          </a:p>
        </p:txBody>
      </p:sp>
      <p:sp>
        <p:nvSpPr>
          <p:cNvPr id="27" name="Pentagon 9"/>
          <p:cNvSpPr/>
          <p:nvPr/>
        </p:nvSpPr>
        <p:spPr>
          <a:xfrm>
            <a:off x="1308100" y="4741863"/>
            <a:ext cx="3121025" cy="615950"/>
          </a:xfrm>
          <a:prstGeom prst="homePlate">
            <a:avLst>
              <a:gd name="adj" fmla="val 0"/>
            </a:avLst>
          </a:prstGeom>
          <a:noFill/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>
                <a:solidFill>
                  <a:srgbClr val="CC0066"/>
                </a:solidFill>
                <a:ea typeface="ＭＳ Ｐゴシック" charset="-128"/>
              </a:rPr>
              <a:t>Pilote : Laurent BONSERGENT</a:t>
            </a:r>
          </a:p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Les 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équipes de direction des établissements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92088" y="1628775"/>
            <a:ext cx="1022350" cy="68103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schemeClr val="bg1"/>
                </a:solidFill>
                <a:cs typeface="Calibri" pitchFamily="34" charset="0"/>
              </a:rPr>
              <a:t>Objectifs</a:t>
            </a:r>
          </a:p>
        </p:txBody>
      </p:sp>
      <p:sp>
        <p:nvSpPr>
          <p:cNvPr id="29" name="Pentagon 7"/>
          <p:cNvSpPr/>
          <p:nvPr/>
        </p:nvSpPr>
        <p:spPr>
          <a:xfrm>
            <a:off x="1285875" y="1628775"/>
            <a:ext cx="3130550" cy="681038"/>
          </a:xfrm>
          <a:prstGeom prst="homePlate">
            <a:avLst>
              <a:gd name="adj" fmla="val 0"/>
            </a:avLst>
          </a:prstGeom>
          <a:noFill/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180975" lvl="3" indent="-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180975" algn="l"/>
              </a:tabLst>
              <a:defRPr/>
            </a:pP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cs typeface="Calibri" pitchFamily="34" charset="0"/>
              </a:rPr>
              <a:t>Mobiliser 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cs typeface="Calibri" pitchFamily="34" charset="0"/>
              </a:rPr>
              <a:t>des acteurs locaux</a:t>
            </a:r>
          </a:p>
          <a:p>
            <a:pPr marL="180975" lvl="3" indent="-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180975" algn="l"/>
              </a:tabLst>
              <a:defRPr/>
            </a:pP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cs typeface="Calibri" pitchFamily="34" charset="0"/>
              </a:rPr>
              <a:t>Mobiliser 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cs typeface="Calibri" pitchFamily="34" charset="0"/>
              </a:rPr>
              <a:t>des medias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2088" y="5445125"/>
            <a:ext cx="1019175" cy="100012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schemeClr val="bg1"/>
                </a:solidFill>
                <a:cs typeface="Calibri" pitchFamily="34" charset="0"/>
              </a:rPr>
              <a:t>Réalisation</a:t>
            </a:r>
          </a:p>
          <a:p>
            <a:pPr marL="0" lvl="1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schemeClr val="bg1"/>
                </a:solidFill>
                <a:cs typeface="Calibri" pitchFamily="34" charset="0"/>
              </a:rPr>
              <a:t>Production</a:t>
            </a:r>
          </a:p>
          <a:p>
            <a:pPr marL="0" lvl="1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23" name="Pentagon 9"/>
          <p:cNvSpPr/>
          <p:nvPr/>
        </p:nvSpPr>
        <p:spPr>
          <a:xfrm>
            <a:off x="1285875" y="5445125"/>
            <a:ext cx="3121025" cy="1000125"/>
          </a:xfrm>
          <a:prstGeom prst="homePlate">
            <a:avLst>
              <a:gd name="adj" fmla="val 0"/>
            </a:avLst>
          </a:prstGeom>
          <a:noFill/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Enregistrement de messages 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vidéo</a:t>
            </a:r>
          </a:p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Mise en ligne des rencontres sur le site web</a:t>
            </a:r>
            <a:endParaRPr lang="fr-FR" sz="1100" dirty="0">
              <a:solidFill>
                <a:schemeClr val="accent4">
                  <a:lumMod val="75000"/>
                </a:schemeClr>
              </a:solidFill>
              <a:ea typeface="ＭＳ Ｐゴシック" charset="-128"/>
            </a:endParaRPr>
          </a:p>
        </p:txBody>
      </p:sp>
      <p:pic>
        <p:nvPicPr>
          <p:cNvPr id="33" name="Image 3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92650" y="1038225"/>
            <a:ext cx="2078747" cy="1307481"/>
          </a:xfrm>
          <a:prstGeom prst="rect">
            <a:avLst/>
          </a:prstGeom>
        </p:spPr>
      </p:pic>
      <p:pic>
        <p:nvPicPr>
          <p:cNvPr id="40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0463" y="2042187"/>
            <a:ext cx="1769782" cy="1380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128457"/>
            <a:ext cx="1255126" cy="120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30" descr="photo (2)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164288" y="1052736"/>
            <a:ext cx="1765400" cy="1356761"/>
          </a:xfrm>
          <a:prstGeom prst="rect">
            <a:avLst/>
          </a:prstGeom>
        </p:spPr>
      </p:pic>
      <p:pic>
        <p:nvPicPr>
          <p:cNvPr id="43" name="Picture 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29177" y="1942786"/>
            <a:ext cx="1061255" cy="159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Rectangle 19"/>
          <p:cNvSpPr>
            <a:spLocks noChangeArrowheads="1"/>
          </p:cNvSpPr>
          <p:nvPr/>
        </p:nvSpPr>
        <p:spPr bwMode="auto">
          <a:xfrm>
            <a:off x="6786563" y="214313"/>
            <a:ext cx="2143125" cy="400050"/>
          </a:xfrm>
          <a:prstGeom prst="rect">
            <a:avLst/>
          </a:prstGeom>
          <a:solidFill>
            <a:srgbClr val="604A7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dirty="0" smtClean="0">
                <a:solidFill>
                  <a:srgbClr val="EAEAEA"/>
                </a:solidFill>
                <a:latin typeface="Calibri" pitchFamily="34" charset="0"/>
              </a:rPr>
              <a:t>Tous publics</a:t>
            </a:r>
            <a:endParaRPr lang="fr-FR" sz="2000" dirty="0">
              <a:solidFill>
                <a:srgbClr val="EAEAEA"/>
              </a:solidFill>
              <a:latin typeface="Calibri" pitchFamily="34" charset="0"/>
            </a:endParaRPr>
          </a:p>
        </p:txBody>
      </p:sp>
      <p:sp>
        <p:nvSpPr>
          <p:cNvPr id="34" name="Espace réservé du numéro de diapositive 2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7C6EEB1-3698-4158-A681-201820CED0A1}" type="slidenum">
              <a:rPr lang="fr-FR">
                <a:latin typeface="Calibri" pitchFamily="34" charset="0"/>
                <a:ea typeface="ＭＳ Ｐゴシック" pitchFamily="34" charset="-128"/>
              </a:rPr>
              <a:pPr/>
              <a:t>15</a:t>
            </a:fld>
            <a:endParaRPr lang="fr-FR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5" name="Flèche vers la droite 34"/>
          <p:cNvSpPr/>
          <p:nvPr/>
        </p:nvSpPr>
        <p:spPr>
          <a:xfrm>
            <a:off x="4746265" y="4067857"/>
            <a:ext cx="4191000" cy="741337"/>
          </a:xfrm>
          <a:prstGeom prst="rightArrow">
            <a:avLst>
              <a:gd name="adj1" fmla="val 50000"/>
              <a:gd name="adj2" fmla="val 4881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>
              <a:lnSpc>
                <a:spcPct val="80000"/>
              </a:lnSpc>
              <a:defRPr/>
            </a:pPr>
            <a:endParaRPr lang="fr-FR" sz="1200" b="1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46" name="ZoneTexte 36"/>
          <p:cNvSpPr txBox="1">
            <a:spLocks noChangeArrowheads="1"/>
          </p:cNvSpPr>
          <p:nvPr/>
        </p:nvSpPr>
        <p:spPr bwMode="auto">
          <a:xfrm>
            <a:off x="4774753" y="4735823"/>
            <a:ext cx="2533551" cy="369332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9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Sensibilisation préparation</a:t>
            </a:r>
          </a:p>
          <a:p>
            <a:pPr algn="ctr"/>
            <a:r>
              <a:rPr lang="fr-FR" sz="9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Réalisation de la feuille</a:t>
            </a:r>
            <a:endParaRPr lang="fr-FR" sz="900" dirty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47" name="ZoneTexte 36"/>
          <p:cNvSpPr txBox="1">
            <a:spLocks noChangeArrowheads="1"/>
          </p:cNvSpPr>
          <p:nvPr/>
        </p:nvSpPr>
        <p:spPr bwMode="auto">
          <a:xfrm>
            <a:off x="4734649" y="4278288"/>
            <a:ext cx="2633087" cy="30284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fr-FR" sz="9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JANVIER / FEVRIER</a:t>
            </a:r>
            <a:endParaRPr lang="fr-FR" sz="900" b="1" dirty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48" name="ZoneTexte 36"/>
          <p:cNvSpPr txBox="1">
            <a:spLocks noChangeArrowheads="1"/>
          </p:cNvSpPr>
          <p:nvPr/>
        </p:nvSpPr>
        <p:spPr bwMode="auto">
          <a:xfrm>
            <a:off x="7367736" y="4278288"/>
            <a:ext cx="1156370" cy="30284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fr-FR" sz="9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10 – 15 MARS</a:t>
            </a:r>
          </a:p>
          <a:p>
            <a:pPr algn="ctr"/>
            <a:r>
              <a:rPr lang="fr-FR" sz="9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Semaine</a:t>
            </a:r>
            <a:endParaRPr lang="fr-FR" sz="900" b="1" dirty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49" name="ZoneTexte 36"/>
          <p:cNvSpPr txBox="1">
            <a:spLocks noChangeArrowheads="1"/>
          </p:cNvSpPr>
          <p:nvPr/>
        </p:nvSpPr>
        <p:spPr bwMode="auto">
          <a:xfrm>
            <a:off x="7308304" y="5153417"/>
            <a:ext cx="1296144" cy="50783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900" dirty="0" smtClean="0">
                <a:solidFill>
                  <a:schemeClr val="bg1"/>
                </a:solidFill>
                <a:latin typeface="Calibri" pitchFamily="34" charset="0"/>
              </a:rPr>
              <a:t>10-15 mars</a:t>
            </a:r>
          </a:p>
          <a:p>
            <a:pPr algn="ctr"/>
            <a:r>
              <a:rPr lang="fr-FR" sz="900" dirty="0" smtClean="0">
                <a:solidFill>
                  <a:schemeClr val="bg1"/>
                </a:solidFill>
                <a:latin typeface="Calibri" pitchFamily="34" charset="0"/>
              </a:rPr>
              <a:t>Réalisation de l’arbre de la persévérance</a:t>
            </a:r>
            <a:endParaRPr lang="fr-FR" sz="900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50" name="Connecteur droit 49"/>
          <p:cNvCxnSpPr>
            <a:stCxn id="46" idx="0"/>
            <a:endCxn id="47" idx="2"/>
          </p:cNvCxnSpPr>
          <p:nvPr/>
        </p:nvCxnSpPr>
        <p:spPr>
          <a:xfrm flipV="1">
            <a:off x="6041529" y="4581128"/>
            <a:ext cx="9664" cy="154695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>
            <a:stCxn id="49" idx="0"/>
          </p:cNvCxnSpPr>
          <p:nvPr/>
        </p:nvCxnSpPr>
        <p:spPr>
          <a:xfrm flipH="1" flipV="1">
            <a:off x="7953204" y="4588329"/>
            <a:ext cx="3172" cy="565088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4716016" y="3606800"/>
            <a:ext cx="4248150" cy="381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lnSpc>
                <a:spcPct val="80000"/>
              </a:lnSpc>
              <a:spcAft>
                <a:spcPts val="600"/>
              </a:spcAft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Calendrier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746179" y="5816600"/>
            <a:ext cx="1019175" cy="633413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lnSpc>
                <a:spcPct val="80000"/>
              </a:lnSpc>
              <a:spcAft>
                <a:spcPts val="600"/>
              </a:spcAft>
              <a:defRPr/>
            </a:pPr>
            <a:r>
              <a:rPr lang="fr-FR" sz="1200" b="1" dirty="0" smtClean="0">
                <a:solidFill>
                  <a:schemeClr val="bg1"/>
                </a:solidFill>
                <a:ea typeface="ＭＳ Ｐゴシック" charset="-128"/>
              </a:rPr>
              <a:t>Contacts</a:t>
            </a:r>
            <a:endParaRPr lang="fr-FR" sz="1200" b="1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54" name="Pentagon 9"/>
          <p:cNvSpPr/>
          <p:nvPr/>
        </p:nvSpPr>
        <p:spPr>
          <a:xfrm>
            <a:off x="5839966" y="5816600"/>
            <a:ext cx="3143250" cy="633413"/>
          </a:xfrm>
          <a:prstGeom prst="homePlate">
            <a:avLst>
              <a:gd name="adj" fmla="val 0"/>
            </a:avLst>
          </a:prstGeom>
          <a:noFill/>
          <a:ln w="9525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Mail : </a:t>
            </a:r>
            <a:r>
              <a:rPr lang="fr-FR" sz="1100" dirty="0" smtClean="0">
                <a:solidFill>
                  <a:srgbClr val="CC0066"/>
                </a:solidFill>
                <a:ea typeface="ＭＳ Ｐゴシック" charset="-128"/>
              </a:rPr>
              <a:t>laurent.bonsergentl@ac-versailles.fr</a:t>
            </a:r>
            <a:endParaRPr lang="fr-FR" sz="1100" dirty="0">
              <a:solidFill>
                <a:srgbClr val="CC0066"/>
              </a:solidFill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6" descr="data:image/jpeg;base64,/9j/4AAQSkZJRgABAQAAAQABAAD/2wCEAAkGBhMSERIUExQSExUVGBkWFxcYGB8YGRodGhoYIRoYHB0aIyYeGx4kHR4UIi8gIycpLCwsFR4xNzwqNScrLikBCQoKDgwOGg8PGjUjHyQ1LDUsLzUvNCktLCo0NDY1Ly0sNCo1NSwsLzIvNCksKSwpLCwsLCw0NSwsNSw0LCwsLP/AABEIAJMAbwMBIgACEQEDEQH/xAAcAAEAAwEBAQEBAAAAAAAAAAAABAUGAwIHAQj/xABBEAACAQIEBAQDBAYHCQAAAAABAhEAAwQSITEFBhNRIjJBYXGBkRQjQqEHMzRSsdEVFhdUYnLxJDVzg5KTssHh/8QAGgEAAgMBAQAAAAAAAAAAAAAAAAMCBAUBBv/EAC0RAAICAQMCBAUEAwAAAAAAAAABAgMRBCExEhMFIkFRMnGhsfAjYZHBFEKB/9oADAMBAAIRAxEAPwD7jSlKAFKUoAUpSgBSlKAFKVX4zjdu3pOY9hSrbq6Y9VjwicISm8RWT3xfEZLTRudBVNwnAvcMsWCj866PzOfRB8zXXD8zL+JI+Fedt1Wi1OojOduy9MNL/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/7UdtdL+HqcqYp/ycVjwazjfM6jqJIthGyMxYRMKe+m+xg/lXfB8HRVD3WEHUdtfesJcSWv3GdLYGMIZ7gzIubDrqwkTuANdyK3l+2FwNlQcwCIAYiRlGsHUfCvL3aWM65a63zbZjF8JYNWu1qSojt7v1J6X8ONilcr9vDXNJWTtG9UvDuGG9mhgsdxVhY5dKspzqYM7VTq1Op1MFiiLg/kPlXXW/jeSLicLcwzhlMjv/6NaHAY0XUDD5iveLw4dGU+oqg4FeKXWQ7GfyqxCL8P1MYRf6c/T2Ytv/IrbfxL6o0tKUr0Bnis8nMwbFNYa2oCNely0wLSYds0RpPV76ZPfTQ1jsRw1zjuIEIxVsL4DGhe4CGAOxMW0/Km1JPORc29sF3b5lwxtm8rgrmFskKc2YgELEZtQQRpsZr2nF8ObtywGXOoLMgXsAT6QxAKSBqMy96yvAcKejZI+0MTi7LObtvIZWzbU5QADkEASRuGrtiBdXFYxbK34a3iHbNb8tzp2RbNpwJIeDpMzbpvajloj1vGS/tcesuLZt5W+96JzAoysVmIIkGMpgxoaqsbzELiovTC9QYklp8vQuKp9Nc0z7R61UctYU5QVS6F+3W38auDH2W0GY5/FGfMJ712t8OuN0lyPrb4kNVI1a6mQa7ZvTvS79PGdcq/dP7M7CxxkpfnKLLl/j2GGHuXCwKhwp8JJJIBAyxJ0g7bVa8avq+HDqQytBBGxB2NfO+BMEsHMcWp6tts/SGZXVFHkKyU/CdJma3d4u2Bsm4uVyqFlAiDGogbfCsS2FcPD511/wCqa35+yL0JSlqE5euGVeEwtx5yTpvBirDh/Dry3ELAwDrrNQMLibluckid9KmYfit4uoJMEidK8vo3po9Dn1dWfTjn8yalvcecYx9TT1lT+0tHc/wrR43FC2hY/KqLl+wXuM59J+pr0Hif6t1NEec5+SRQ03khOb4NJSlZjHcxMuKYQwS2pBGhzkMkkD00MT71vxi5cFBywaelZ21zgGYKLNzMcgG0ZnyHKW8ogOp39D8+GF5wM/eIZOWQsQqyQWmZb8On0qXakR64mppVFheag9lrvTceNLaqSJY3MmUyNAPEPoar+C84TZthkuOyrbD3TouYhMxLbDzD/wCUdqQdyJraVRcV5qWw7IbbsRlgLqzAgksq7kAAie4jSouP5xCqw6boxW6yHwtItMVdon0OUwf3xQqpP0BziibxvhJb7xPN6jvUfAcey+G6Jj19fnS9zgFbKLF5zFxgFGYkWywB02zFWAB9u9WAwlrEW0uQPEoYFTI17Eb1i6nw26ux36Z9LfKfDLtWphKPbs3X1R1Tidk/iWuOI43aUaQx7Coz8rr6OfpXWxy3bHmJak9zxKXlVcV++RnTplv1NlY9y5in7AfQVo8HhBbUKK6WrKqIUACvdWtHoew3ZY+qb5f9IVdf1rpisRQqE/BbBdnNtCz+Yxqdt/oPpXvCcRW411Rp03yGY1OVW0+Tfka4jjKZnEPKZpgTsQBt3JMf5TWolJcFTKYxHBsPBZ7aQAJJ9AkEH2jKuv8AhHaqKzxPBsQzpbAzM4JVlIW3JVoI3Pj0MTBNaC7iEuPdsGf1aljIiLnUWO8+E/UVn8dybbFp4vO1wWriBrmTWQ0FsqiMsnyxodZpsMcSZCX7ImDiWACMnhCQGZcrCMugnTwsMu2/hrjbxPDxmUoLcSCGRl8NoAzEbQBvvkj0rzhuVrD5mF28Q+pnKA7at1B4ezemntUvHcqWbrtcLuMy3FMZIh52JUkES0QfXWa75E+Wc83sjliOJYC6WZ8rGVUllYHdgBqNB4XB9PCZr9xHFMF5WWQOqpORoUNBcHTZzG25FcOI8t4ZdXuXJLSAMrEkG85VVymSQ9wd4AjXWpdzleywb7y4M2kysgxoRI3Gh1o8nuw83sjx18APH4B5mmCI6kFmP7szJPpJNXWBydNOmITKMoiNPTQ1nb3LVkOttrl5hcRkYSmUhQM5aFBBZfCYgRO1aPB4fp20TMz5VC5miTA3MACflUJ4xsyUc54O1KUpQwUpSgDGcK5Ge09libX3bE+GR+GyMw7semZ9PF6xrbcW5fa9Yu25Q57heGnKQfwmNfpV7Smu2TeWQVcUsGJu8i3Yuw9qW0khpIIvgltzIF0RqfJvrUi5yY5efuD4rpkg5ouPmnbzR4Drso+A11K735nO1Exr8jPOjWvIyAwZWUVZXT8REN7AVMvcoThBhx0oDXDGXw+NHA0j0ZgflWmpXHdNh24mFt8nh2ugXMMzMH1GrHTEoS3wa7l/5ZHtXrE8naujXLOa4c6SDJI6gzmfxA3VXT0UfKdi+DX1u3nsZlNy9ZBMj9UR94V7QzXG+NQbGCxxFtrgdrgLSSF0BaySBqdJDkHQ6fCrCnJ79QrpS2wSDyU83iDaGczAkZtZl9N22O/zrTcLwnSs27engULpJGg95P1rLLhsfmVS95UyP4oV2zFNz4hs22+oO29arhhc2bedSj5RmUnNBjUT60mxvG7yMglnZEmlKUgaKUpQApSlAClKUAQONcVGHtG4RIkDePifgBJ+Vcm5gti7ctkN92FzNGkswAA77j605j6PRm+WCBg0qJOknaDpE1WcUXDI2MYm6bnSF11UiYQggrOgMhd6dCKa4/Nhcm0y4tcbtsYGb9WLxMEKFaYknQEgHQ9qj/1ltlA6hmQ2rt7MNotFZB+M6R2qJeTDWluFjcVVtph3EkyuQkEgayFZtfjRbWFRbtks8WbVxHJ/cuZS/igAny/CaOmPsznUywu8ftKboJabQBaB3y6DufEv1qbhcStxFddVYBh8DWdd8Ixu3JuFbtpLpYbFSwAyjeSUT8qveGKgs2+mSUyjKT2jSoyikiUW2yVSlKWTFKUoAUpSgBSlKAInFOGLftm25YAyPDAOqkeoPoTUXEcu23a8xa596hRhIgZggJGkzCJuSNNqkcX4xawto3bzZEBALQTqTA296ov7T+Hf3gf9LfypsI2NZimQk4rkt+IcAt3luBi46jBmykTomSBIOhWR8/SvOJ5ctubxLXAbwKtBGkhBKyN/Au8+teeC82YbFsy4e51ColoUwJ2kkR/pXfjHH7GFCtfuC2GMAn1PyqMpSr+LYnCvuvEFlv23ODcsWzbKFrhm2LU+GYViwbyxMntHtVnYshFVRJCgDX2+GlZ3+0fh/wDeF+h/lWisXw6qymVYAg+xqHcU/XI2emsp3nFr5rB0pSlAoUpSgBSlKAFKUoAxX6YP913P89r/AMxXxHhPCnxFwW0jM2w9Sew996/o7mXhlvEWDbu2+qhZSVlhtqNU13isrheQsENTgolSD95eI2222J9fSK0tNq41VuL5KV+nlZNSXB6/RJwxsPZxFpihPVDSAwYSijIwYCCMsxr5qm/pUwwbh9wkgZCrCROuYQB2nUfOpHD8P9nYrZwxVE0T9YFymdAsEToJP+KvPGOB2sTrdtXHLRnTqXwmk7KsLI01jvWfqZO1tr1NTw+cdPbCcm8Rae2/3wfBTX9LcC/ZrH/DT+ArG/1DwUfsR/7t/wDlW6wVoLbRQMoCgRqY0211+tVKapQbbNvxnxSnXRgq01jPOP6bO1KUqyedFKUoAUpSgBSlKAK3j2FW5aAcSA6sNSNVMqdOxAqi/oe10lEMJg6Ow8p02PuaUoA4NhFN0g5iCgbzNvmOu/5VNxHCrfUkBhmnNDsAZd5kAwTqdfh2FKUARzgFJg54WVHjbZSInXU6nU61qsEsW0A9FH8K/aUAdqUpQApSlAH/2Q=="/>
          <p:cNvSpPr>
            <a:spLocks noChangeAspect="1" noChangeArrowheads="1"/>
          </p:cNvSpPr>
          <p:nvPr/>
        </p:nvSpPr>
        <p:spPr bwMode="auto">
          <a:xfrm>
            <a:off x="0" y="-681038"/>
            <a:ext cx="1057275" cy="140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6387" name="AutoShape 8" descr="data:image/jpeg;base64,/9j/4AAQSkZJRgABAQAAAQABAAD/2wCEAAkGBhMSERIUExQSExUVGBkWFxcYGB8YGRodGhoYIRoYHB0aIyYeGx4kHR4UIi8gIycpLCwsFR4xNzwqNScrLikBCQoKDgwOGg8PGjUjHyQ1LDUsLzUvNCktLCo0NDY1Ly0sNCo1NSwsLzIvNCksKSwpLCwsLCw0NSwsNSw0LCwsLP/AABEIAJMAbwMBIgACEQEDEQH/xAAcAAEAAwEBAQEBAAAAAAAAAAAABAUGAwIHAQj/xABBEAACAQIEBAQDBAYHCQAAAAABAhEAAwQSITEFBhNRIjJBYXGBkRQjQqEHMzRSsdEVFhdUYnLxJDVzg5KTssHh/8QAGgEAAgMBAQAAAAAAAAAAAAAAAAMCBAUBBv/EAC0RAAICAQMCBAUEAwAAAAAAAAABAgMRBCExEhMFIkFRMnGhsfAjYZHBFEKB/9oADAMBAAIRAxEAPwD7jSlKAFKUoAUpSgBSlKAFKVX4zjdu3pOY9hSrbq6Y9VjwicISm8RWT3xfEZLTRudBVNwnAvcMsWCj866PzOfRB8zXXD8zL+JI+Fedt1Wi1OojOduy9MNL/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/7UdtdL+HqcqYp/ycVjwazjfM6jqJIthGyMxYRMKe+m+xg/lXfB8HRVD3WEHUdtfesJcSWv3GdLYGMIZ7gzIubDrqwkTuANdyK3l+2FwNlQcwCIAYiRlGsHUfCvL3aWM65a63zbZjF8JYNWu1qSojt7v1J6X8ONilcr9vDXNJWTtG9UvDuGG9mhgsdxVhY5dKspzqYM7VTq1Op1MFiiLg/kPlXXW/jeSLicLcwzhlMjv/6NaHAY0XUDD5iveLw4dGU+oqg4FeKXWQ7GfyqxCL8P1MYRf6c/T2Ytv/IrbfxL6o0tKUr0Bnis8nMwbFNYa2oCNely0wLSYds0RpPV76ZPfTQ1jsRw1zjuIEIxVsL4DGhe4CGAOxMW0/Km1JPORc29sF3b5lwxtm8rgrmFskKc2YgELEZtQQRpsZr2nF8ObtywGXOoLMgXsAT6QxAKSBqMy96yvAcKejZI+0MTi7LObtvIZWzbU5QADkEASRuGrtiBdXFYxbK34a3iHbNb8tzp2RbNpwJIeDpMzbpvajloj1vGS/tcesuLZt5W+96JzAoysVmIIkGMpgxoaqsbzELiovTC9QYklp8vQuKp9Nc0z7R61UctYU5QVS6F+3W38auDH2W0GY5/FGfMJ712t8OuN0lyPrb4kNVI1a6mQa7ZvTvS79PGdcq/dP7M7CxxkpfnKLLl/j2GGHuXCwKhwp8JJJIBAyxJ0g7bVa8avq+HDqQytBBGxB2NfO+BMEsHMcWp6tts/SGZXVFHkKyU/CdJma3d4u2Bsm4uVyqFlAiDGogbfCsS2FcPD511/wCqa35+yL0JSlqE5euGVeEwtx5yTpvBirDh/Dry3ELAwDrrNQMLibluckid9KmYfit4uoJMEidK8vo3po9Dn1dWfTjn8yalvcecYx9TT1lT+0tHc/wrR43FC2hY/KqLl+wXuM59J+pr0Hif6t1NEec5+SRQ03khOb4NJSlZjHcxMuKYQwS2pBGhzkMkkD00MT71vxi5cFBywaelZ21zgGYKLNzMcgG0ZnyHKW8ogOp39D8+GF5wM/eIZOWQsQqyQWmZb8On0qXakR64mppVFheag9lrvTceNLaqSJY3MmUyNAPEPoar+C84TZthkuOyrbD3TouYhMxLbDzD/wCUdqQdyJraVRcV5qWw7IbbsRlgLqzAgksq7kAAie4jSouP5xCqw6boxW6yHwtItMVdon0OUwf3xQqpP0BziibxvhJb7xPN6jvUfAcey+G6Jj19fnS9zgFbKLF5zFxgFGYkWywB02zFWAB9u9WAwlrEW0uQPEoYFTI17Eb1i6nw26ux36Z9LfKfDLtWphKPbs3X1R1Tidk/iWuOI43aUaQx7Coz8rr6OfpXWxy3bHmJak9zxKXlVcV++RnTplv1NlY9y5in7AfQVo8HhBbUKK6WrKqIUACvdWtHoew3ZY+qb5f9IVdf1rpisRQqE/BbBdnNtCz+Yxqdt/oPpXvCcRW411Rp03yGY1OVW0+Tfka4jjKZnEPKZpgTsQBt3JMf5TWolJcFTKYxHBsPBZ7aQAJJ9AkEH2jKuv8AhHaqKzxPBsQzpbAzM4JVlIW3JVoI3Pj0MTBNaC7iEuPdsGf1aljIiLnUWO8+E/UVn8dybbFp4vO1wWriBrmTWQ0FsqiMsnyxodZpsMcSZCX7ImDiWACMnhCQGZcrCMugnTwsMu2/hrjbxPDxmUoLcSCGRl8NoAzEbQBvvkj0rzhuVrD5mF28Q+pnKA7at1B4ezemntUvHcqWbrtcLuMy3FMZIh52JUkES0QfXWa75E+Wc83sjliOJYC6WZ8rGVUllYHdgBqNB4XB9PCZr9xHFMF5WWQOqpORoUNBcHTZzG25FcOI8t4ZdXuXJLSAMrEkG85VVymSQ9wd4AjXWpdzleywb7y4M2kysgxoRI3Gh1o8nuw83sjx18APH4B5mmCI6kFmP7szJPpJNXWBydNOmITKMoiNPTQ1nb3LVkOttrl5hcRkYSmUhQM5aFBBZfCYgRO1aPB4fp20TMz5VC5miTA3MACflUJ4xsyUc54O1KUpQwUpSgDGcK5Ge09libX3bE+GR+GyMw7semZ9PF6xrbcW5fa9Yu25Q57heGnKQfwmNfpV7Smu2TeWQVcUsGJu8i3Yuw9qW0khpIIvgltzIF0RqfJvrUi5yY5efuD4rpkg5ouPmnbzR4Drso+A11K735nO1Exr8jPOjWvIyAwZWUVZXT8REN7AVMvcoThBhx0oDXDGXw+NHA0j0ZgflWmpXHdNh24mFt8nh2ugXMMzMH1GrHTEoS3wa7l/5ZHtXrE8naujXLOa4c6SDJI6gzmfxA3VXT0UfKdi+DX1u3nsZlNy9ZBMj9UR94V7QzXG+NQbGCxxFtrgdrgLSSF0BaySBqdJDkHQ6fCrCnJ79QrpS2wSDyU83iDaGczAkZtZl9N22O/zrTcLwnSs27engULpJGg95P1rLLhsfmVS95UyP4oV2zFNz4hs22+oO29arhhc2bedSj5RmUnNBjUT60mxvG7yMglnZEmlKUgaKUpQApSlAClKUAQONcVGHtG4RIkDePifgBJ+Vcm5gti7ctkN92FzNGkswAA77j605j6PRm+WCBg0qJOknaDpE1WcUXDI2MYm6bnSF11UiYQggrOgMhd6dCKa4/Nhcm0y4tcbtsYGb9WLxMEKFaYknQEgHQ9qj/1ltlA6hmQ2rt7MNotFZB+M6R2qJeTDWluFjcVVtph3EkyuQkEgayFZtfjRbWFRbtks8WbVxHJ/cuZS/igAny/CaOmPsznUywu8ftKboJabQBaB3y6DufEv1qbhcStxFddVYBh8DWdd8Ixu3JuFbtpLpYbFSwAyjeSUT8qveGKgs2+mSUyjKT2jSoyikiUW2yVSlKWTFKUoAUpSgBSlKAInFOGLftm25YAyPDAOqkeoPoTUXEcu23a8xa596hRhIgZggJGkzCJuSNNqkcX4xawto3bzZEBALQTqTA296ov7T+Hf3gf9LfypsI2NZimQk4rkt+IcAt3luBi46jBmykTomSBIOhWR8/SvOJ5ctubxLXAbwKtBGkhBKyN/Au8+teeC82YbFsy4e51ColoUwJ2kkR/pXfjHH7GFCtfuC2GMAn1PyqMpSr+LYnCvuvEFlv23ODcsWzbKFrhm2LU+GYViwbyxMntHtVnYshFVRJCgDX2+GlZ3+0fh/wDeF+h/lWisXw6qymVYAg+xqHcU/XI2emsp3nFr5rB0pSlAoUpSgBSlKAFKUoAxX6YP913P89r/AMxXxHhPCnxFwW0jM2w9Sew996/o7mXhlvEWDbu2+qhZSVlhtqNU13isrheQsENTgolSD95eI2222J9fSK0tNq41VuL5KV+nlZNSXB6/RJwxsPZxFpihPVDSAwYSijIwYCCMsxr5qm/pUwwbh9wkgZCrCROuYQB2nUfOpHD8P9nYrZwxVE0T9YFymdAsEToJP+KvPGOB2sTrdtXHLRnTqXwmk7KsLI01jvWfqZO1tr1NTw+cdPbCcm8Rae2/3wfBTX9LcC/ZrH/DT+ArG/1DwUfsR/7t/wDlW6wVoLbRQMoCgRqY0211+tVKapQbbNvxnxSnXRgq01jPOP6bO1KUqyedFKUoAUpSgBSlKAK3j2FW5aAcSA6sNSNVMqdOxAqi/oe10lEMJg6Ow8p02PuaUoA4NhFN0g5iCgbzNvmOu/5VNxHCrfUkBhmnNDsAZd5kAwTqdfh2FKUARzgFJg54WVHjbZSInXU6nU61qsEsW0A9FH8K/aUAdqUpQApSlAH/2Q=="/>
          <p:cNvSpPr>
            <a:spLocks noChangeAspect="1" noChangeArrowheads="1"/>
          </p:cNvSpPr>
          <p:nvPr/>
        </p:nvSpPr>
        <p:spPr bwMode="auto">
          <a:xfrm>
            <a:off x="0" y="-681038"/>
            <a:ext cx="1057275" cy="140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6388" name="AutoShape 10" descr="data:image/jpeg;base64,/9j/4AAQSkZJRgABAQAAAQABAAD/2wCEAAkGBhMSERIUExQSExUVGBkWFxcYGB8YGRodGhoYIRoYHB0aIyYeGx4kHR4UIi8gIycpLCwsFR4xNzwqNScrLikBCQoKDgwOGg8PGjUjHyQ1LDUsLzUvNCktLCo0NDY1Ly0sNCo1NSwsLzIvNCksKSwpLCwsLCw0NSwsNSw0LCwsLP/AABEIAJMAbwMBIgACEQEDEQH/xAAcAAEAAwEBAQEBAAAAAAAAAAAABAUGAwIHAQj/xABBEAACAQIEBAQDBAYHCQAAAAABAhEAAwQSITEFBhNRIjJBYXGBkRQjQqEHMzRSsdEVFhdUYnLxJDVzg5KTssHh/8QAGgEAAgMBAQAAAAAAAAAAAAAAAAMCBAUBBv/EAC0RAAICAQMCBAUEAwAAAAAAAAABAgMRBCExEhMFIkFRMnGhsfAjYZHBFEKB/9oADAMBAAIRAxEAPwD7jSlKAFKUoAUpSgBSlKAFKVX4zjdu3pOY9hSrbq6Y9VjwicISm8RWT3xfEZLTRudBVNwnAvcMsWCj866PzOfRB8zXXD8zL+JI+Fedt1Wi1OojOduy9MNL/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/7UdtdL+HqcqYp/ycVjwazjfM6jqJIthGyMxYRMKe+m+xg/lXfB8HRVD3WEHUdtfesJcSWv3GdLYGMIZ7gzIubDrqwkTuANdyK3l+2FwNlQcwCIAYiRlGsHUfCvL3aWM65a63zbZjF8JYNWu1qSojt7v1J6X8ONilcr9vDXNJWTtG9UvDuGG9mhgsdxVhY5dKspzqYM7VTq1Op1MFiiLg/kPlXXW/jeSLicLcwzhlMjv/6NaHAY0XUDD5iveLw4dGU+oqg4FeKXWQ7GfyqxCL8P1MYRf6c/T2Ytv/IrbfxL6o0tKUr0Bnis8nMwbFNYa2oCNely0wLSYds0RpPV76ZPfTQ1jsRw1zjuIEIxVsL4DGhe4CGAOxMW0/Km1JPORc29sF3b5lwxtm8rgrmFskKc2YgELEZtQQRpsZr2nF8ObtywGXOoLMgXsAT6QxAKSBqMy96yvAcKejZI+0MTi7LObtvIZWzbU5QADkEASRuGrtiBdXFYxbK34a3iHbNb8tzp2RbNpwJIeDpMzbpvajloj1vGS/tcesuLZt5W+96JzAoysVmIIkGMpgxoaqsbzELiovTC9QYklp8vQuKp9Nc0z7R61UctYU5QVS6F+3W38auDH2W0GY5/FGfMJ712t8OuN0lyPrb4kNVI1a6mQa7ZvTvS79PGdcq/dP7M7CxxkpfnKLLl/j2GGHuXCwKhwp8JJJIBAyxJ0g7bVa8avq+HDqQytBBGxB2NfO+BMEsHMcWp6tts/SGZXVFHkKyU/CdJma3d4u2Bsm4uVyqFlAiDGogbfCsS2FcPD511/wCqa35+yL0JSlqE5euGVeEwtx5yTpvBirDh/Dry3ELAwDrrNQMLibluckid9KmYfit4uoJMEidK8vo3po9Dn1dWfTjn8yalvcecYx9TT1lT+0tHc/wrR43FC2hY/KqLl+wXuM59J+pr0Hif6t1NEec5+SRQ03khOb4NJSlZjHcxMuKYQwS2pBGhzkMkkD00MT71vxi5cFBywaelZ21zgGYKLNzMcgG0ZnyHKW8ogOp39D8+GF5wM/eIZOWQsQqyQWmZb8On0qXakR64mppVFheag9lrvTceNLaqSJY3MmUyNAPEPoar+C84TZthkuOyrbD3TouYhMxLbDzD/wCUdqQdyJraVRcV5qWw7IbbsRlgLqzAgksq7kAAie4jSouP5xCqw6boxW6yHwtItMVdon0OUwf3xQqpP0BziibxvhJb7xPN6jvUfAcey+G6Jj19fnS9zgFbKLF5zFxgFGYkWywB02zFWAB9u9WAwlrEW0uQPEoYFTI17Eb1i6nw26ux36Z9LfKfDLtWphKPbs3X1R1Tidk/iWuOI43aUaQx7Coz8rr6OfpXWxy3bHmJak9zxKXlVcV++RnTplv1NlY9y5in7AfQVo8HhBbUKK6WrKqIUACvdWtHoew3ZY+qb5f9IVdf1rpisRQqE/BbBdnNtCz+Yxqdt/oPpXvCcRW411Rp03yGY1OVW0+Tfka4jjKZnEPKZpgTsQBt3JMf5TWolJcFTKYxHBsPBZ7aQAJJ9AkEH2jKuv8AhHaqKzxPBsQzpbAzM4JVlIW3JVoI3Pj0MTBNaC7iEuPdsGf1aljIiLnUWO8+E/UVn8dybbFp4vO1wWriBrmTWQ0FsqiMsnyxodZpsMcSZCX7ImDiWACMnhCQGZcrCMugnTwsMu2/hrjbxPDxmUoLcSCGRl8NoAzEbQBvvkj0rzhuVrD5mF28Q+pnKA7at1B4ezemntUvHcqWbrtcLuMy3FMZIh52JUkES0QfXWa75E+Wc83sjliOJYC6WZ8rGVUllYHdgBqNB4XB9PCZr9xHFMF5WWQOqpORoUNBcHTZzG25FcOI8t4ZdXuXJLSAMrEkG85VVymSQ9wd4AjXWpdzleywb7y4M2kysgxoRI3Gh1o8nuw83sjx18APH4B5mmCI6kFmP7szJPpJNXWBydNOmITKMoiNPTQ1nb3LVkOttrl5hcRkYSmUhQM5aFBBZfCYgRO1aPB4fp20TMz5VC5miTA3MACflUJ4xsyUc54O1KUpQwUpSgDGcK5Ge09libX3bE+GR+GyMw7semZ9PF6xrbcW5fa9Yu25Q57heGnKQfwmNfpV7Smu2TeWQVcUsGJu8i3Yuw9qW0khpIIvgltzIF0RqfJvrUi5yY5efuD4rpkg5ouPmnbzR4Drso+A11K735nO1Exr8jPOjWvIyAwZWUVZXT8REN7AVMvcoThBhx0oDXDGXw+NHA0j0ZgflWmpXHdNh24mFt8nh2ugXMMzMH1GrHTEoS3wa7l/5ZHtXrE8naujXLOa4c6SDJI6gzmfxA3VXT0UfKdi+DX1u3nsZlNy9ZBMj9UR94V7QzXG+NQbGCxxFtrgdrgLSSF0BaySBqdJDkHQ6fCrCnJ79QrpS2wSDyU83iDaGczAkZtZl9N22O/zrTcLwnSs27engULpJGg95P1rLLhsfmVS95UyP4oV2zFNz4hs22+oO29arhhc2bedSj5RmUnNBjUT60mxvG7yMglnZEmlKUgaKUpQApSlAClKUAQONcVGHtG4RIkDePifgBJ+Vcm5gti7ctkN92FzNGkswAA77j605j6PRm+WCBg0qJOknaDpE1WcUXDI2MYm6bnSF11UiYQggrOgMhd6dCKa4/Nhcm0y4tcbtsYGb9WLxMEKFaYknQEgHQ9qj/1ltlA6hmQ2rt7MNotFZB+M6R2qJeTDWluFjcVVtph3EkyuQkEgayFZtfjRbWFRbtks8WbVxHJ/cuZS/igAny/CaOmPsznUywu8ftKboJabQBaB3y6DufEv1qbhcStxFddVYBh8DWdd8Ixu3JuFbtpLpYbFSwAyjeSUT8qveGKgs2+mSUyjKT2jSoyikiUW2yVSlKWTFKUoAUpSgBSlKAInFOGLftm25YAyPDAOqkeoPoTUXEcu23a8xa596hRhIgZggJGkzCJuSNNqkcX4xawto3bzZEBALQTqTA296ov7T+Hf3gf9LfypsI2NZimQk4rkt+IcAt3luBi46jBmykTomSBIOhWR8/SvOJ5ctubxLXAbwKtBGkhBKyN/Au8+teeC82YbFsy4e51ColoUwJ2kkR/pXfjHH7GFCtfuC2GMAn1PyqMpSr+LYnCvuvEFlv23ODcsWzbKFrhm2LU+GYViwbyxMntHtVnYshFVRJCgDX2+GlZ3+0fh/wDeF+h/lWisXw6qymVYAg+xqHcU/XI2emsp3nFr5rB0pSlAoUpSgBSlKAFKUoAxX6YP913P89r/AMxXxHhPCnxFwW0jM2w9Sew996/o7mXhlvEWDbu2+qhZSVlhtqNU13isrheQsENTgolSD95eI2222J9fSK0tNq41VuL5KV+nlZNSXB6/RJwxsPZxFpihPVDSAwYSijIwYCCMsxr5qm/pUwwbh9wkgZCrCROuYQB2nUfOpHD8P9nYrZwxVE0T9YFymdAsEToJP+KvPGOB2sTrdtXHLRnTqXwmk7KsLI01jvWfqZO1tr1NTw+cdPbCcm8Rae2/3wfBTX9LcC/ZrH/DT+ArG/1DwUfsR/7t/wDlW6wVoLbRQMoCgRqY0211+tVKapQbbNvxnxSnXRgq01jPOP6bO1KUqyedFKUoAUpSgBSlKAK3j2FW5aAcSA6sNSNVMqdOxAqi/oe10lEMJg6Ow8p02PuaUoA4NhFN0g5iCgbzNvmOu/5VNxHCrfUkBhmnNDsAZd5kAwTqdfh2FKUARzgFJg54WVHjbZSInXU6nU61qsEsW0A9FH8K/aUAdqUpQApSlAH/2Q=="/>
          <p:cNvSpPr>
            <a:spLocks noChangeAspect="1" noChangeArrowheads="1"/>
          </p:cNvSpPr>
          <p:nvPr/>
        </p:nvSpPr>
        <p:spPr bwMode="auto">
          <a:xfrm>
            <a:off x="0" y="-681038"/>
            <a:ext cx="1057275" cy="140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14313" y="214313"/>
            <a:ext cx="8715375" cy="642937"/>
          </a:xfrm>
          <a:prstGeom prst="rect">
            <a:avLst/>
          </a:prstGeom>
          <a:solidFill>
            <a:srgbClr val="EAEAEA"/>
          </a:solidFill>
          <a:ln>
            <a:solidFill>
              <a:srgbClr val="EA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CC0066"/>
              </a:solidFill>
              <a:ea typeface="ＭＳ Ｐゴシック" charset="-128"/>
            </a:endParaRPr>
          </a:p>
        </p:txBody>
      </p:sp>
      <p:sp>
        <p:nvSpPr>
          <p:cNvPr id="8" name="Forme en L 7"/>
          <p:cNvSpPr/>
          <p:nvPr/>
        </p:nvSpPr>
        <p:spPr bwMode="auto">
          <a:xfrm rot="5400000">
            <a:off x="352426" y="76200"/>
            <a:ext cx="366712" cy="642937"/>
          </a:xfrm>
          <a:prstGeom prst="corner">
            <a:avLst>
              <a:gd name="adj1" fmla="val 16359"/>
              <a:gd name="adj2" fmla="val 16633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" name="Forme en L 9"/>
          <p:cNvSpPr/>
          <p:nvPr/>
        </p:nvSpPr>
        <p:spPr bwMode="auto">
          <a:xfrm rot="16200000">
            <a:off x="8766176" y="693737"/>
            <a:ext cx="184150" cy="142875"/>
          </a:xfrm>
          <a:prstGeom prst="corner">
            <a:avLst>
              <a:gd name="adj1" fmla="val 16359"/>
              <a:gd name="adj2" fmla="val 16633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6392" name="ZoneTexte 11"/>
          <p:cNvSpPr txBox="1">
            <a:spLocks noChangeArrowheads="1"/>
          </p:cNvSpPr>
          <p:nvPr/>
        </p:nvSpPr>
        <p:spPr bwMode="auto">
          <a:xfrm>
            <a:off x="327025" y="323850"/>
            <a:ext cx="860266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200" dirty="0" smtClean="0">
                <a:solidFill>
                  <a:srgbClr val="604A7B"/>
                </a:solidFill>
                <a:latin typeface="Eras Demi ITC" panose="020B0805030504020804" pitchFamily="34" charset="0"/>
              </a:rPr>
              <a:t>12/ </a:t>
            </a:r>
            <a:r>
              <a:rPr lang="fr-FR" sz="2200" dirty="0" smtClean="0">
                <a:solidFill>
                  <a:srgbClr val="604A7B"/>
                </a:solidFill>
                <a:latin typeface="Eras Demi ITC" panose="020B0805030504020804" pitchFamily="34" charset="0"/>
              </a:rPr>
              <a:t>Communication</a:t>
            </a:r>
            <a:r>
              <a:rPr lang="fr-FR" sz="2200" dirty="0">
                <a:solidFill>
                  <a:srgbClr val="604A7B"/>
                </a:solidFill>
                <a:latin typeface="Eras Demi ITC" panose="020B0805030504020804" pitchFamily="34" charset="0"/>
              </a:rPr>
              <a:t>  </a:t>
            </a:r>
            <a:r>
              <a:rPr lang="fr-FR" sz="2200" dirty="0">
                <a:solidFill>
                  <a:srgbClr val="604A7B"/>
                </a:solidFill>
                <a:latin typeface="Calibri" pitchFamily="34" charset="0"/>
              </a:rPr>
              <a:t> 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2088" y="1071563"/>
            <a:ext cx="1022350" cy="485229"/>
          </a:xfrm>
          <a:prstGeom prst="rect">
            <a:avLst/>
          </a:prstGeom>
          <a:solidFill>
            <a:srgbClr val="6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>
              <a:lnSpc>
                <a:spcPct val="80000"/>
              </a:lnSpc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Publics</a:t>
            </a:r>
          </a:p>
        </p:txBody>
      </p:sp>
      <p:sp>
        <p:nvSpPr>
          <p:cNvPr id="18" name="Pentagon 7"/>
          <p:cNvSpPr/>
          <p:nvPr/>
        </p:nvSpPr>
        <p:spPr>
          <a:xfrm>
            <a:off x="1285875" y="1071563"/>
            <a:ext cx="3130550" cy="485229"/>
          </a:xfrm>
          <a:prstGeom prst="homePlate">
            <a:avLst>
              <a:gd name="adj" fmla="val 0"/>
            </a:avLst>
          </a:prstGeom>
          <a:noFill/>
          <a:ln w="9525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En direction des acteurs et des participants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92088" y="2348880"/>
            <a:ext cx="1019175" cy="1000125"/>
          </a:xfrm>
          <a:prstGeom prst="rect">
            <a:avLst/>
          </a:prstGeom>
          <a:solidFill>
            <a:srgbClr val="6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>
              <a:lnSpc>
                <a:spcPct val="80000"/>
              </a:lnSpc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Organisation</a:t>
            </a:r>
          </a:p>
          <a:p>
            <a:pPr marL="0" lvl="1" algn="ctr">
              <a:lnSpc>
                <a:spcPct val="80000"/>
              </a:lnSpc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Modalités</a:t>
            </a:r>
          </a:p>
        </p:txBody>
      </p:sp>
      <p:sp>
        <p:nvSpPr>
          <p:cNvPr id="22" name="Pentagon 9"/>
          <p:cNvSpPr/>
          <p:nvPr/>
        </p:nvSpPr>
        <p:spPr>
          <a:xfrm>
            <a:off x="1285875" y="2348880"/>
            <a:ext cx="3121025" cy="1000125"/>
          </a:xfrm>
          <a:prstGeom prst="homePlate">
            <a:avLst>
              <a:gd name="adj" fmla="val 0"/>
            </a:avLst>
          </a:prstGeom>
          <a:noFill/>
          <a:ln w="9525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Site internet en vue de la mutualisation, mise à disposition des ressources</a:t>
            </a:r>
          </a:p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Reportages dans la presse écrite et audiovisuelle locale : JTM, 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LFM Radio, 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Courrier de 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Mantes, Le Parisien 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…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92088" y="3429001"/>
            <a:ext cx="1019175" cy="576064"/>
          </a:xfrm>
          <a:prstGeom prst="rect">
            <a:avLst/>
          </a:prstGeom>
          <a:solidFill>
            <a:srgbClr val="6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>
              <a:lnSpc>
                <a:spcPct val="80000"/>
              </a:lnSpc>
              <a:defRPr/>
            </a:pPr>
            <a:r>
              <a:rPr lang="fr-FR" sz="1200" b="1" dirty="0" smtClean="0">
                <a:solidFill>
                  <a:schemeClr val="bg1"/>
                </a:solidFill>
                <a:ea typeface="ＭＳ Ｐゴシック" charset="-128"/>
              </a:rPr>
              <a:t>Pilotage</a:t>
            </a:r>
          </a:p>
          <a:p>
            <a:pPr marL="0" lvl="1" algn="ctr">
              <a:lnSpc>
                <a:spcPct val="80000"/>
              </a:lnSpc>
              <a:defRPr/>
            </a:pPr>
            <a:r>
              <a:rPr lang="fr-FR" sz="1200" b="1" dirty="0" smtClean="0">
                <a:solidFill>
                  <a:schemeClr val="bg1"/>
                </a:solidFill>
                <a:ea typeface="ＭＳ Ｐゴシック" charset="-128"/>
              </a:rPr>
              <a:t>Partenaires</a:t>
            </a:r>
            <a:endParaRPr lang="fr-FR" sz="1200" b="1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7" name="Pentagon 9"/>
          <p:cNvSpPr/>
          <p:nvPr/>
        </p:nvSpPr>
        <p:spPr>
          <a:xfrm>
            <a:off x="1285875" y="3429001"/>
            <a:ext cx="3121025" cy="576064"/>
          </a:xfrm>
          <a:prstGeom prst="homePlate">
            <a:avLst>
              <a:gd name="adj" fmla="val 0"/>
            </a:avLst>
          </a:prstGeom>
          <a:noFill/>
          <a:ln w="9525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CAMY</a:t>
            </a:r>
          </a:p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DSDEN, SAIO Rectorat</a:t>
            </a:r>
            <a:endParaRPr lang="fr-FR" sz="1100" dirty="0">
              <a:solidFill>
                <a:schemeClr val="accent4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2088" y="1628800"/>
            <a:ext cx="1022350" cy="642937"/>
          </a:xfrm>
          <a:prstGeom prst="rect">
            <a:avLst/>
          </a:prstGeom>
          <a:solidFill>
            <a:srgbClr val="6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>
              <a:lnSpc>
                <a:spcPct val="80000"/>
              </a:lnSpc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Objectifs</a:t>
            </a:r>
          </a:p>
        </p:txBody>
      </p:sp>
      <p:sp>
        <p:nvSpPr>
          <p:cNvPr id="29" name="Pentagon 7"/>
          <p:cNvSpPr/>
          <p:nvPr/>
        </p:nvSpPr>
        <p:spPr>
          <a:xfrm>
            <a:off x="1285875" y="1628800"/>
            <a:ext cx="3130550" cy="642937"/>
          </a:xfrm>
          <a:prstGeom prst="homePlate">
            <a:avLst>
              <a:gd name="adj" fmla="val 0"/>
            </a:avLst>
          </a:prstGeom>
          <a:noFill/>
          <a:ln w="9525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Assurer le plan de communication de la semaine, dans la presse écrite et audiovisuelle sur le bassin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2088" y="4149081"/>
            <a:ext cx="1019175" cy="2423170"/>
          </a:xfrm>
          <a:prstGeom prst="rect">
            <a:avLst/>
          </a:prstGeom>
          <a:solidFill>
            <a:srgbClr val="6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>
              <a:lnSpc>
                <a:spcPct val="80000"/>
              </a:lnSpc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Réalisation</a:t>
            </a:r>
          </a:p>
          <a:p>
            <a:pPr marL="0" lvl="1" algn="ctr">
              <a:lnSpc>
                <a:spcPct val="80000"/>
              </a:lnSpc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Production</a:t>
            </a:r>
          </a:p>
          <a:p>
            <a:pPr marL="0" lvl="1" algn="ctr">
              <a:lnSpc>
                <a:spcPct val="80000"/>
              </a:lnSpc>
              <a:defRPr/>
            </a:pPr>
            <a:endParaRPr lang="fr-FR" sz="1200" b="1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3" name="Pentagon 9"/>
          <p:cNvSpPr/>
          <p:nvPr/>
        </p:nvSpPr>
        <p:spPr>
          <a:xfrm>
            <a:off x="1285875" y="4149081"/>
            <a:ext cx="3121025" cy="2423170"/>
          </a:xfrm>
          <a:prstGeom prst="homePlate">
            <a:avLst>
              <a:gd name="adj" fmla="val 0"/>
            </a:avLst>
          </a:prstGeom>
          <a:noFill/>
          <a:ln w="9525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228600" lvl="3" indent="-228600" algn="just">
              <a:buFont typeface="+mj-lt"/>
              <a:buAutoNum type="arabicPeriod"/>
              <a:tabLst>
                <a:tab pos="271463" algn="l"/>
              </a:tabLst>
              <a:defRPr/>
            </a:pP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Réalisations internes</a:t>
            </a:r>
          </a:p>
          <a:p>
            <a:pPr marL="628650" lvl="4" indent="-171450" algn="just">
              <a:buFont typeface="Arial" panose="020B0604020202020204" pitchFamily="34" charset="0"/>
              <a:buChar char="•"/>
              <a:tabLst>
                <a:tab pos="271463" algn="l"/>
              </a:tabLst>
              <a:defRPr/>
            </a:pP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Réalisation 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du site web de la 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semaine : </a:t>
            </a:r>
            <a:r>
              <a:rPr lang="fr-FR" sz="1100" dirty="0" smtClean="0">
                <a:hlinkClick r:id="rId2"/>
              </a:rPr>
              <a:t>http://lachepaslecole.ac-versailles.fr</a:t>
            </a:r>
            <a:r>
              <a:rPr lang="fr-FR" sz="1100" dirty="0" smtClean="0">
                <a:hlinkClick r:id="rId2"/>
              </a:rPr>
              <a:t>/</a:t>
            </a:r>
            <a:endParaRPr lang="fr-FR" sz="1100" dirty="0" smtClean="0">
              <a:solidFill>
                <a:schemeClr val="accent4">
                  <a:lumMod val="75000"/>
                </a:schemeClr>
              </a:solidFill>
              <a:ea typeface="ＭＳ Ｐゴシック" charset="-128"/>
            </a:endParaRPr>
          </a:p>
          <a:p>
            <a:pPr marL="628650" lvl="4" indent="-171450" algn="just">
              <a:buFont typeface="Arial" panose="020B0604020202020204" pitchFamily="34" charset="0"/>
              <a:buChar char="•"/>
              <a:tabLst>
                <a:tab pos="271463" algn="l"/>
              </a:tabLst>
              <a:defRPr/>
            </a:pP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Dossier 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de presse </a:t>
            </a:r>
            <a:endParaRPr lang="fr-FR" sz="1100" dirty="0" smtClean="0">
              <a:solidFill>
                <a:schemeClr val="accent4">
                  <a:lumMod val="75000"/>
                </a:schemeClr>
              </a:solidFill>
              <a:ea typeface="ＭＳ Ｐゴシック" charset="-128"/>
            </a:endParaRPr>
          </a:p>
          <a:p>
            <a:pPr marL="228600" lvl="3" indent="-228600" algn="just">
              <a:buFont typeface="+mj-lt"/>
              <a:buAutoNum type="arabicPeriod"/>
              <a:tabLst>
                <a:tab pos="271463" algn="l"/>
              </a:tabLst>
              <a:defRPr/>
            </a:pP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CAMY</a:t>
            </a:r>
            <a:endParaRPr lang="fr-FR" sz="1100" dirty="0">
              <a:solidFill>
                <a:schemeClr val="accent4">
                  <a:lumMod val="75000"/>
                </a:schemeClr>
              </a:solidFill>
              <a:ea typeface="ＭＳ Ｐゴシック" charset="-128"/>
            </a:endParaRPr>
          </a:p>
          <a:p>
            <a:pPr marL="685800" lvl="4" indent="-228600" algn="just">
              <a:buFont typeface="Arial" panose="020B0604020202020204" pitchFamily="34" charset="0"/>
              <a:buChar char="•"/>
              <a:tabLst>
                <a:tab pos="271463" algn="l"/>
              </a:tabLst>
              <a:defRPr/>
            </a:pP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Affiches + sets de table</a:t>
            </a:r>
          </a:p>
          <a:p>
            <a:pPr marL="685800" lvl="4" indent="-228600" algn="just">
              <a:buFont typeface="Arial" panose="020B0604020202020204" pitchFamily="34" charset="0"/>
              <a:buChar char="•"/>
              <a:tabLst>
                <a:tab pos="271463" algn="l"/>
              </a:tabLst>
              <a:defRPr/>
            </a:pP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Signalétique abords établissements</a:t>
            </a:r>
          </a:p>
          <a:p>
            <a:pPr marL="228600" lvl="3" indent="-228600" algn="just">
              <a:buFont typeface="+mj-lt"/>
              <a:buAutoNum type="arabicPeriod"/>
              <a:tabLst>
                <a:tab pos="271463" algn="l"/>
              </a:tabLst>
              <a:defRPr/>
            </a:pP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DSDEN</a:t>
            </a:r>
          </a:p>
          <a:p>
            <a:pPr marL="628650" lvl="4" indent="-171450" algn="just">
              <a:buFont typeface="Arial" panose="020B0604020202020204" pitchFamily="34" charset="0"/>
              <a:buChar char="•"/>
              <a:tabLst>
                <a:tab pos="271463" algn="l"/>
              </a:tabLst>
              <a:defRPr/>
            </a:pP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Dossier de presse</a:t>
            </a:r>
          </a:p>
          <a:p>
            <a:pPr marL="228600" lvl="3" indent="-228600" algn="just">
              <a:buFont typeface="+mj-lt"/>
              <a:buAutoNum type="arabicPeriod"/>
              <a:tabLst>
                <a:tab pos="271463" algn="l"/>
              </a:tabLst>
              <a:defRPr/>
            </a:pP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SAIO</a:t>
            </a:r>
            <a:endParaRPr lang="fr-FR" sz="1100" dirty="0">
              <a:solidFill>
                <a:schemeClr val="accent4">
                  <a:lumMod val="75000"/>
                </a:schemeClr>
              </a:solidFill>
              <a:ea typeface="ＭＳ Ｐゴシック" charset="-128"/>
            </a:endParaRPr>
          </a:p>
          <a:p>
            <a:pPr marL="628650" lvl="4" indent="-171450" algn="just">
              <a:buFont typeface="Arial" panose="020B0604020202020204" pitchFamily="34" charset="0"/>
              <a:buChar char="•"/>
              <a:tabLst>
                <a:tab pos="271463" algn="l"/>
              </a:tabLst>
              <a:defRPr/>
            </a:pP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Bracelets « lâche pas l’école »</a:t>
            </a:r>
            <a:endParaRPr lang="fr-FR" sz="1100" dirty="0">
              <a:solidFill>
                <a:schemeClr val="accent4">
                  <a:lumMod val="75000"/>
                </a:schemeClr>
              </a:solidFill>
              <a:ea typeface="ＭＳ Ｐゴシック" charset="-128"/>
            </a:endParaRPr>
          </a:p>
          <a:p>
            <a:pPr marL="628650" lvl="4" indent="-171450" algn="just">
              <a:buFont typeface="Arial" panose="020B0604020202020204" pitchFamily="34" charset="0"/>
              <a:buChar char="•"/>
              <a:tabLst>
                <a:tab pos="271463" algn="l"/>
              </a:tabLst>
              <a:defRPr/>
            </a:pPr>
            <a:endParaRPr lang="fr-FR" sz="1100" dirty="0">
              <a:solidFill>
                <a:schemeClr val="accent4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6786563" y="214313"/>
            <a:ext cx="2143125" cy="400050"/>
          </a:xfrm>
          <a:prstGeom prst="rect">
            <a:avLst/>
          </a:prstGeom>
          <a:solidFill>
            <a:srgbClr val="604A7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dirty="0" smtClean="0">
                <a:solidFill>
                  <a:srgbClr val="EAEAEA"/>
                </a:solidFill>
                <a:latin typeface="Calibri" pitchFamily="34" charset="0"/>
              </a:rPr>
              <a:t>Tous publics</a:t>
            </a:r>
            <a:endParaRPr lang="fr-FR" sz="2000" dirty="0">
              <a:solidFill>
                <a:srgbClr val="EAEAEA"/>
              </a:solidFill>
              <a:latin typeface="Calibri" pitchFamily="34" charset="0"/>
            </a:endParaRPr>
          </a:p>
        </p:txBody>
      </p:sp>
      <p:sp>
        <p:nvSpPr>
          <p:cNvPr id="34" name="Flèche vers la droite 34"/>
          <p:cNvSpPr/>
          <p:nvPr/>
        </p:nvSpPr>
        <p:spPr>
          <a:xfrm>
            <a:off x="4746265" y="4067857"/>
            <a:ext cx="4191000" cy="741337"/>
          </a:xfrm>
          <a:prstGeom prst="rightArrow">
            <a:avLst>
              <a:gd name="adj1" fmla="val 50000"/>
              <a:gd name="adj2" fmla="val 4881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>
              <a:lnSpc>
                <a:spcPct val="80000"/>
              </a:lnSpc>
              <a:defRPr/>
            </a:pPr>
            <a:endParaRPr lang="fr-FR" sz="1200" b="1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6" name="ZoneTexte 36"/>
          <p:cNvSpPr txBox="1">
            <a:spLocks noChangeArrowheads="1"/>
          </p:cNvSpPr>
          <p:nvPr/>
        </p:nvSpPr>
        <p:spPr bwMode="auto">
          <a:xfrm>
            <a:off x="4774753" y="4735823"/>
            <a:ext cx="1266775" cy="230832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9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Contact CAMY</a:t>
            </a:r>
          </a:p>
        </p:txBody>
      </p:sp>
      <p:sp>
        <p:nvSpPr>
          <p:cNvPr id="37" name="ZoneTexte 36"/>
          <p:cNvSpPr txBox="1">
            <a:spLocks noChangeArrowheads="1"/>
          </p:cNvSpPr>
          <p:nvPr/>
        </p:nvSpPr>
        <p:spPr bwMode="auto">
          <a:xfrm>
            <a:off x="4734649" y="4278288"/>
            <a:ext cx="2633087" cy="30284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fr-FR" sz="9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JANVIER / FEVRIER</a:t>
            </a:r>
            <a:endParaRPr lang="fr-FR" sz="900" b="1" dirty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9" name="ZoneTexte 36"/>
          <p:cNvSpPr txBox="1">
            <a:spLocks noChangeArrowheads="1"/>
          </p:cNvSpPr>
          <p:nvPr/>
        </p:nvSpPr>
        <p:spPr bwMode="auto">
          <a:xfrm>
            <a:off x="7367736" y="4278288"/>
            <a:ext cx="1156370" cy="30284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fr-FR" sz="9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10 – 15 MARS</a:t>
            </a:r>
          </a:p>
          <a:p>
            <a:pPr algn="ctr"/>
            <a:r>
              <a:rPr lang="fr-FR" sz="9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Semaine</a:t>
            </a:r>
            <a:endParaRPr lang="fr-FR" sz="900" b="1" dirty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40" name="ZoneTexte 36"/>
          <p:cNvSpPr txBox="1">
            <a:spLocks noChangeArrowheads="1"/>
          </p:cNvSpPr>
          <p:nvPr/>
        </p:nvSpPr>
        <p:spPr bwMode="auto">
          <a:xfrm>
            <a:off x="7308304" y="5153417"/>
            <a:ext cx="1296144" cy="50783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900" dirty="0" smtClean="0">
                <a:solidFill>
                  <a:schemeClr val="bg1"/>
                </a:solidFill>
                <a:latin typeface="Calibri" pitchFamily="34" charset="0"/>
              </a:rPr>
              <a:t>3 mars</a:t>
            </a:r>
          </a:p>
          <a:p>
            <a:pPr algn="ctr"/>
            <a:r>
              <a:rPr lang="fr-FR" sz="900" dirty="0" smtClean="0">
                <a:solidFill>
                  <a:schemeClr val="bg1"/>
                </a:solidFill>
                <a:latin typeface="Calibri" pitchFamily="34" charset="0"/>
              </a:rPr>
              <a:t>Livraison dans les établissements</a:t>
            </a:r>
            <a:endParaRPr lang="fr-FR" sz="900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41" name="Connecteur droit 40"/>
          <p:cNvCxnSpPr>
            <a:stCxn id="36" idx="0"/>
          </p:cNvCxnSpPr>
          <p:nvPr/>
        </p:nvCxnSpPr>
        <p:spPr>
          <a:xfrm flipV="1">
            <a:off x="5408141" y="4581128"/>
            <a:ext cx="0" cy="154695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 flipV="1">
            <a:off x="7942749" y="4588329"/>
            <a:ext cx="3172" cy="565088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4716016" y="3606800"/>
            <a:ext cx="4248150" cy="381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lnSpc>
                <a:spcPct val="80000"/>
              </a:lnSpc>
              <a:spcAft>
                <a:spcPts val="600"/>
              </a:spcAft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Calendrier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746179" y="5816600"/>
            <a:ext cx="1019175" cy="633413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lnSpc>
                <a:spcPct val="80000"/>
              </a:lnSpc>
              <a:spcAft>
                <a:spcPts val="600"/>
              </a:spcAft>
              <a:defRPr/>
            </a:pPr>
            <a:r>
              <a:rPr lang="fr-FR" sz="1200" b="1" dirty="0" smtClean="0">
                <a:solidFill>
                  <a:schemeClr val="bg1"/>
                </a:solidFill>
                <a:ea typeface="ＭＳ Ｐゴシック" charset="-128"/>
              </a:rPr>
              <a:t>Contacts</a:t>
            </a:r>
            <a:endParaRPr lang="fr-FR" sz="1200" b="1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45" name="Pentagon 9"/>
          <p:cNvSpPr/>
          <p:nvPr/>
        </p:nvSpPr>
        <p:spPr>
          <a:xfrm>
            <a:off x="5839966" y="5816600"/>
            <a:ext cx="3143250" cy="633413"/>
          </a:xfrm>
          <a:prstGeom prst="homePlate">
            <a:avLst>
              <a:gd name="adj" fmla="val 0"/>
            </a:avLst>
          </a:prstGeom>
          <a:noFill/>
          <a:ln w="9525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Mail : </a:t>
            </a:r>
            <a:r>
              <a:rPr lang="fr-FR" sz="1100" dirty="0" smtClean="0">
                <a:solidFill>
                  <a:srgbClr val="CC0066"/>
                </a:solidFill>
                <a:ea typeface="ＭＳ Ｐゴシック" charset="-128"/>
              </a:rPr>
              <a:t>dominique.pinchera@ac-versailles.fr</a:t>
            </a:r>
          </a:p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Mail : </a:t>
            </a:r>
            <a:r>
              <a:rPr lang="fr-FR" sz="1100" dirty="0" smtClean="0">
                <a:solidFill>
                  <a:srgbClr val="CC0066"/>
                </a:solidFill>
                <a:ea typeface="ＭＳ Ｐゴシック" charset="-128"/>
              </a:rPr>
              <a:t>laurent.bonsergent@ac-versailles.fr</a:t>
            </a:r>
          </a:p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Mail : </a:t>
            </a:r>
            <a:r>
              <a:rPr lang="fr-FR" sz="1100" dirty="0" smtClean="0">
                <a:solidFill>
                  <a:srgbClr val="CC0066"/>
                </a:solidFill>
                <a:ea typeface="ＭＳ Ｐゴシック" charset="-128"/>
              </a:rPr>
              <a:t>claire.dieupart-ruela@ac-versailles.fr</a:t>
            </a:r>
            <a:endParaRPr lang="fr-FR" sz="1100" dirty="0">
              <a:solidFill>
                <a:srgbClr val="CC0066"/>
              </a:solidFill>
              <a:ea typeface="ＭＳ Ｐゴシック" charset="-128"/>
            </a:endParaRPr>
          </a:p>
        </p:txBody>
      </p:sp>
      <p:sp>
        <p:nvSpPr>
          <p:cNvPr id="46" name="ZoneTexte 36"/>
          <p:cNvSpPr txBox="1">
            <a:spLocks noChangeArrowheads="1"/>
          </p:cNvSpPr>
          <p:nvPr/>
        </p:nvSpPr>
        <p:spPr bwMode="auto">
          <a:xfrm>
            <a:off x="6126723" y="4735823"/>
            <a:ext cx="1266775" cy="230832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9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Réalisations</a:t>
            </a:r>
          </a:p>
        </p:txBody>
      </p:sp>
      <p:cxnSp>
        <p:nvCxnSpPr>
          <p:cNvPr id="47" name="Connecteur droit 46"/>
          <p:cNvCxnSpPr>
            <a:stCxn id="46" idx="0"/>
          </p:cNvCxnSpPr>
          <p:nvPr/>
        </p:nvCxnSpPr>
        <p:spPr>
          <a:xfrm flipH="1" flipV="1">
            <a:off x="6760110" y="4612970"/>
            <a:ext cx="1" cy="122853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encrypted-tbn0.gstatic.com/images?q=tbn:ANd9GcRNG4n4Q9iGDgGvdAT_4xPjz-G26CuTgOBRcO0hYkz51Rh0SYTmy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8235" y="1124744"/>
            <a:ext cx="4314749" cy="208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6" descr="data:image/jpeg;base64,/9j/4AAQSkZJRgABAQAAAQABAAD/2wCEAAkGBhMSERIUExQSExUVGBkWFxcYGB8YGRodGhoYIRoYHB0aIyYeGx4kHR4UIi8gIycpLCwsFR4xNzwqNScrLikBCQoKDgwOGg8PGjUjHyQ1LDUsLzUvNCktLCo0NDY1Ly0sNCo1NSwsLzIvNCksKSwpLCwsLCw0NSwsNSw0LCwsLP/AABEIAJMAbwMBIgACEQEDEQH/xAAcAAEAAwEBAQEBAAAAAAAAAAAABAUGAwIHAQj/xABBEAACAQIEBAQDBAYHCQAAAAABAhEAAwQSITEFBhNRIjJBYXGBkRQjQqEHMzRSsdEVFhdUYnLxJDVzg5KTssHh/8QAGgEAAgMBAQAAAAAAAAAAAAAAAAMCBAUBBv/EAC0RAAICAQMCBAUEAwAAAAAAAAABAgMRBCExEhMFIkFRMnGhsfAjYZHBFEKB/9oADAMBAAIRAxEAPwD7jSlKAFKUoAUpSgBSlKAFKVX4zjdu3pOY9hSrbq6Y9VjwicISm8RWT3xfEZLTRudBVNwnAvcMsWCj866PzOfRB8zXXD8zL+JI+Fedt1Wi1OojOduy9MNL/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/7UdtdL+HqcqYp/ycVjwazjfM6jqJIthGyMxYRMKe+m+xg/lXfB8HRVD3WEHUdtfesJcSWv3GdLYGMIZ7gzIubDrqwkTuANdyK3l+2FwNlQcwCIAYiRlGsHUfCvL3aWM65a63zbZjF8JYNWu1qSojt7v1J6X8ONilcr9vDXNJWTtG9UvDuGG9mhgsdxVhY5dKspzqYM7VTq1Op1MFiiLg/kPlXXW/jeSLicLcwzhlMjv/6NaHAY0XUDD5iveLw4dGU+oqg4FeKXWQ7GfyqxCL8P1MYRf6c/T2Ytv/IrbfxL6o0tKUr0Bnis8nMwbFNYa2oCNely0wLSYds0RpPV76ZPfTQ1jsRw1zjuIEIxVsL4DGhe4CGAOxMW0/Km1JPORc29sF3b5lwxtm8rgrmFskKc2YgELEZtQQRpsZr2nF8ObtywGXOoLMgXsAT6QxAKSBqMy96yvAcKejZI+0MTi7LObtvIZWzbU5QADkEASRuGrtiBdXFYxbK34a3iHbNb8tzp2RbNpwJIeDpMzbpvajloj1vGS/tcesuLZt5W+96JzAoysVmIIkGMpgxoaqsbzELiovTC9QYklp8vQuKp9Nc0z7R61UctYU5QVS6F+3W38auDH2W0GY5/FGfMJ712t8OuN0lyPrb4kNVI1a6mQa7ZvTvS79PGdcq/dP7M7CxxkpfnKLLl/j2GGHuXCwKhwp8JJJIBAyxJ0g7bVa8avq+HDqQytBBGxB2NfO+BMEsHMcWp6tts/SGZXVFHkKyU/CdJma3d4u2Bsm4uVyqFlAiDGogbfCsS2FcPD511/wCqa35+yL0JSlqE5euGVeEwtx5yTpvBirDh/Dry3ELAwDrrNQMLibluckid9KmYfit4uoJMEidK8vo3po9Dn1dWfTjn8yalvcecYx9TT1lT+0tHc/wrR43FC2hY/KqLl+wXuM59J+pr0Hif6t1NEec5+SRQ03khOb4NJSlZjHcxMuKYQwS2pBGhzkMkkD00MT71vxi5cFBywaelZ21zgGYKLNzMcgG0ZnyHKW8ogOp39D8+GF5wM/eIZOWQsQqyQWmZb8On0qXakR64mppVFheag9lrvTceNLaqSJY3MmUyNAPEPoar+C84TZthkuOyrbD3TouYhMxLbDzD/wCUdqQdyJraVRcV5qWw7IbbsRlgLqzAgksq7kAAie4jSouP5xCqw6boxW6yHwtItMVdon0OUwf3xQqpP0BziibxvhJb7xPN6jvUfAcey+G6Jj19fnS9zgFbKLF5zFxgFGYkWywB02zFWAB9u9WAwlrEW0uQPEoYFTI17Eb1i6nw26ux36Z9LfKfDLtWphKPbs3X1R1Tidk/iWuOI43aUaQx7Coz8rr6OfpXWxy3bHmJak9zxKXlVcV++RnTplv1NlY9y5in7AfQVo8HhBbUKK6WrKqIUACvdWtHoew3ZY+qb5f9IVdf1rpisRQqE/BbBdnNtCz+Yxqdt/oPpXvCcRW411Rp03yGY1OVW0+Tfka4jjKZnEPKZpgTsQBt3JMf5TWolJcFTKYxHBsPBZ7aQAJJ9AkEH2jKuv8AhHaqKzxPBsQzpbAzM4JVlIW3JVoI3Pj0MTBNaC7iEuPdsGf1aljIiLnUWO8+E/UVn8dybbFp4vO1wWriBrmTWQ0FsqiMsnyxodZpsMcSZCX7ImDiWACMnhCQGZcrCMugnTwsMu2/hrjbxPDxmUoLcSCGRl8NoAzEbQBvvkj0rzhuVrD5mF28Q+pnKA7at1B4ezemntUvHcqWbrtcLuMy3FMZIh52JUkES0QfXWa75E+Wc83sjliOJYC6WZ8rGVUllYHdgBqNB4XB9PCZr9xHFMF5WWQOqpORoUNBcHTZzG25FcOI8t4ZdXuXJLSAMrEkG85VVymSQ9wd4AjXWpdzleywb7y4M2kysgxoRI3Gh1o8nuw83sjx18APH4B5mmCI6kFmP7szJPpJNXWBydNOmITKMoiNPTQ1nb3LVkOttrl5hcRkYSmUhQM5aFBBZfCYgRO1aPB4fp20TMz5VC5miTA3MACflUJ4xsyUc54O1KUpQwUpSgDGcK5Ge09libX3bE+GR+GyMw7semZ9PF6xrbcW5fa9Yu25Q57heGnKQfwmNfpV7Smu2TeWQVcUsGJu8i3Yuw9qW0khpIIvgltzIF0RqfJvrUi5yY5efuD4rpkg5ouPmnbzR4Drso+A11K735nO1Exr8jPOjWvIyAwZWUVZXT8REN7AVMvcoThBhx0oDXDGXw+NHA0j0ZgflWmpXHdNh24mFt8nh2ugXMMzMH1GrHTEoS3wa7l/5ZHtXrE8naujXLOa4c6SDJI6gzmfxA3VXT0UfKdi+DX1u3nsZlNy9ZBMj9UR94V7QzXG+NQbGCxxFtrgdrgLSSF0BaySBqdJDkHQ6fCrCnJ79QrpS2wSDyU83iDaGczAkZtZl9N22O/zrTcLwnSs27engULpJGg95P1rLLhsfmVS95UyP4oV2zFNz4hs22+oO29arhhc2bedSj5RmUnNBjUT60mxvG7yMglnZEmlKUgaKUpQApSlAClKUAQONcVGHtG4RIkDePifgBJ+Vcm5gti7ctkN92FzNGkswAA77j605j6PRm+WCBg0qJOknaDpE1WcUXDI2MYm6bnSF11UiYQggrOgMhd6dCKa4/Nhcm0y4tcbtsYGb9WLxMEKFaYknQEgHQ9qj/1ltlA6hmQ2rt7MNotFZB+M6R2qJeTDWluFjcVVtph3EkyuQkEgayFZtfjRbWFRbtks8WbVxHJ/cuZS/igAny/CaOmPsznUywu8ftKboJabQBaB3y6DufEv1qbhcStxFddVYBh8DWdd8Ixu3JuFbtpLpYbFSwAyjeSUT8qveGKgs2+mSUyjKT2jSoyikiUW2yVSlKWTFKUoAUpSgBSlKAInFOGLftm25YAyPDAOqkeoPoTUXEcu23a8xa596hRhIgZggJGkzCJuSNNqkcX4xawto3bzZEBALQTqTA296ov7T+Hf3gf9LfypsI2NZimQk4rkt+IcAt3luBi46jBmykTomSBIOhWR8/SvOJ5ctubxLXAbwKtBGkhBKyN/Au8+teeC82YbFsy4e51ColoUwJ2kkR/pXfjHH7GFCtfuC2GMAn1PyqMpSr+LYnCvuvEFlv23ODcsWzbKFrhm2LU+GYViwbyxMntHtVnYshFVRJCgDX2+GlZ3+0fh/wDeF+h/lWisXw6qymVYAg+xqHcU/XI2emsp3nFr5rB0pSlAoUpSgBSlKAFKUoAxX6YP913P89r/AMxXxHhPCnxFwW0jM2w9Sew996/o7mXhlvEWDbu2+qhZSVlhtqNU13isrheQsENTgolSD95eI2222J9fSK0tNq41VuL5KV+nlZNSXB6/RJwxsPZxFpihPVDSAwYSijIwYCCMsxr5qm/pUwwbh9wkgZCrCROuYQB2nUfOpHD8P9nYrZwxVE0T9YFymdAsEToJP+KvPGOB2sTrdtXHLRnTqXwmk7KsLI01jvWfqZO1tr1NTw+cdPbCcm8Rae2/3wfBTX9LcC/ZrH/DT+ArG/1DwUfsR/7t/wDlW6wVoLbRQMoCgRqY0211+tVKapQbbNvxnxSnXRgq01jPOP6bO1KUqyedFKUoAUpSgBSlKAK3j2FW5aAcSA6sNSNVMqdOxAqi/oe10lEMJg6Ow8p02PuaUoA4NhFN0g5iCgbzNvmOu/5VNxHCrfUkBhmnNDsAZd5kAwTqdfh2FKUARzgFJg54WVHjbZSInXU6nU61qsEsW0A9FH8K/aUAdqUpQApSlAH/2Q=="/>
          <p:cNvSpPr>
            <a:spLocks noChangeAspect="1" noChangeArrowheads="1"/>
          </p:cNvSpPr>
          <p:nvPr/>
        </p:nvSpPr>
        <p:spPr bwMode="auto">
          <a:xfrm>
            <a:off x="0" y="-681038"/>
            <a:ext cx="1057275" cy="140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6387" name="AutoShape 8" descr="data:image/jpeg;base64,/9j/4AAQSkZJRgABAQAAAQABAAD/2wCEAAkGBhMSERIUExQSExUVGBkWFxcYGB8YGRodGhoYIRoYHB0aIyYeGx4kHR4UIi8gIycpLCwsFR4xNzwqNScrLikBCQoKDgwOGg8PGjUjHyQ1LDUsLzUvNCktLCo0NDY1Ly0sNCo1NSwsLzIvNCksKSwpLCwsLCw0NSwsNSw0LCwsLP/AABEIAJMAbwMBIgACEQEDEQH/xAAcAAEAAwEBAQEBAAAAAAAAAAAABAUGAwIHAQj/xABBEAACAQIEBAQDBAYHCQAAAAABAhEAAwQSITEFBhNRIjJBYXGBkRQjQqEHMzRSsdEVFhdUYnLxJDVzg5KTssHh/8QAGgEAAgMBAQAAAAAAAAAAAAAAAAMCBAUBBv/EAC0RAAICAQMCBAUEAwAAAAAAAAABAgMRBCExEhMFIkFRMnGhsfAjYZHBFEKB/9oADAMBAAIRAxEAPwD7jSlKAFKUoAUpSgBSlKAFKVX4zjdu3pOY9hSrbq6Y9VjwicISm8RWT3xfEZLTRudBVNwnAvcMsWCj866PzOfRB8zXXD8zL+JI+Fedt1Wi1OojOduy9MNL/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/7UdtdL+HqcqYp/ycVjwazjfM6jqJIthGyMxYRMKe+m+xg/lXfB8HRVD3WEHUdtfesJcSWv3GdLYGMIZ7gzIubDrqwkTuANdyK3l+2FwNlQcwCIAYiRlGsHUfCvL3aWM65a63zbZjF8JYNWu1qSojt7v1J6X8ONilcr9vDXNJWTtG9UvDuGG9mhgsdxVhY5dKspzqYM7VTq1Op1MFiiLg/kPlXXW/jeSLicLcwzhlMjv/6NaHAY0XUDD5iveLw4dGU+oqg4FeKXWQ7GfyqxCL8P1MYRf6c/T2Ytv/IrbfxL6o0tKUr0Bnis8nMwbFNYa2oCNely0wLSYds0RpPV76ZPfTQ1jsRw1zjuIEIxVsL4DGhe4CGAOxMW0/Km1JPORc29sF3b5lwxtm8rgrmFskKc2YgELEZtQQRpsZr2nF8ObtywGXOoLMgXsAT6QxAKSBqMy96yvAcKejZI+0MTi7LObtvIZWzbU5QADkEASRuGrtiBdXFYxbK34a3iHbNb8tzp2RbNpwJIeDpMzbpvajloj1vGS/tcesuLZt5W+96JzAoysVmIIkGMpgxoaqsbzELiovTC9QYklp8vQuKp9Nc0z7R61UctYU5QVS6F+3W38auDH2W0GY5/FGfMJ712t8OuN0lyPrb4kNVI1a6mQa7ZvTvS79PGdcq/dP7M7CxxkpfnKLLl/j2GGHuXCwKhwp8JJJIBAyxJ0g7bVa8avq+HDqQytBBGxB2NfO+BMEsHMcWp6tts/SGZXVFHkKyU/CdJma3d4u2Bsm4uVyqFlAiDGogbfCsS2FcPD511/wCqa35+yL0JSlqE5euGVeEwtx5yTpvBirDh/Dry3ELAwDrrNQMLibluckid9KmYfit4uoJMEidK8vo3po9Dn1dWfTjn8yalvcecYx9TT1lT+0tHc/wrR43FC2hY/KqLl+wXuM59J+pr0Hif6t1NEec5+SRQ03khOb4NJSlZjHcxMuKYQwS2pBGhzkMkkD00MT71vxi5cFBywaelZ21zgGYKLNzMcgG0ZnyHKW8ogOp39D8+GF5wM/eIZOWQsQqyQWmZb8On0qXakR64mppVFheag9lrvTceNLaqSJY3MmUyNAPEPoar+C84TZthkuOyrbD3TouYhMxLbDzD/wCUdqQdyJraVRcV5qWw7IbbsRlgLqzAgksq7kAAie4jSouP5xCqw6boxW6yHwtItMVdon0OUwf3xQqpP0BziibxvhJb7xPN6jvUfAcey+G6Jj19fnS9zgFbKLF5zFxgFGYkWywB02zFWAB9u9WAwlrEW0uQPEoYFTI17Eb1i6nw26ux36Z9LfKfDLtWphKPbs3X1R1Tidk/iWuOI43aUaQx7Coz8rr6OfpXWxy3bHmJak9zxKXlVcV++RnTplv1NlY9y5in7AfQVo8HhBbUKK6WrKqIUACvdWtHoew3ZY+qb5f9IVdf1rpisRQqE/BbBdnNtCz+Yxqdt/oPpXvCcRW411Rp03yGY1OVW0+Tfka4jjKZnEPKZpgTsQBt3JMf5TWolJcFTKYxHBsPBZ7aQAJJ9AkEH2jKuv8AhHaqKzxPBsQzpbAzM4JVlIW3JVoI3Pj0MTBNaC7iEuPdsGf1aljIiLnUWO8+E/UVn8dybbFp4vO1wWriBrmTWQ0FsqiMsnyxodZpsMcSZCX7ImDiWACMnhCQGZcrCMugnTwsMu2/hrjbxPDxmUoLcSCGRl8NoAzEbQBvvkj0rzhuVrD5mF28Q+pnKA7at1B4ezemntUvHcqWbrtcLuMy3FMZIh52JUkES0QfXWa75E+Wc83sjliOJYC6WZ8rGVUllYHdgBqNB4XB9PCZr9xHFMF5WWQOqpORoUNBcHTZzG25FcOI8t4ZdXuXJLSAMrEkG85VVymSQ9wd4AjXWpdzleywb7y4M2kysgxoRI3Gh1o8nuw83sjx18APH4B5mmCI6kFmP7szJPpJNXWBydNOmITKMoiNPTQ1nb3LVkOttrl5hcRkYSmUhQM5aFBBZfCYgRO1aPB4fp20TMz5VC5miTA3MACflUJ4xsyUc54O1KUpQwUpSgDGcK5Ge09libX3bE+GR+GyMw7semZ9PF6xrbcW5fa9Yu25Q57heGnKQfwmNfpV7Smu2TeWQVcUsGJu8i3Yuw9qW0khpIIvgltzIF0RqfJvrUi5yY5efuD4rpkg5ouPmnbzR4Drso+A11K735nO1Exr8jPOjWvIyAwZWUVZXT8REN7AVMvcoThBhx0oDXDGXw+NHA0j0ZgflWmpXHdNh24mFt8nh2ugXMMzMH1GrHTEoS3wa7l/5ZHtXrE8naujXLOa4c6SDJI6gzmfxA3VXT0UfKdi+DX1u3nsZlNy9ZBMj9UR94V7QzXG+NQbGCxxFtrgdrgLSSF0BaySBqdJDkHQ6fCrCnJ79QrpS2wSDyU83iDaGczAkZtZl9N22O/zrTcLwnSs27engULpJGg95P1rLLhsfmVS95UyP4oV2zFNz4hs22+oO29arhhc2bedSj5RmUnNBjUT60mxvG7yMglnZEmlKUgaKUpQApSlAClKUAQONcVGHtG4RIkDePifgBJ+Vcm5gti7ctkN92FzNGkswAA77j605j6PRm+WCBg0qJOknaDpE1WcUXDI2MYm6bnSF11UiYQggrOgMhd6dCKa4/Nhcm0y4tcbtsYGb9WLxMEKFaYknQEgHQ9qj/1ltlA6hmQ2rt7MNotFZB+M6R2qJeTDWluFjcVVtph3EkyuQkEgayFZtfjRbWFRbtks8WbVxHJ/cuZS/igAny/CaOmPsznUywu8ftKboJabQBaB3y6DufEv1qbhcStxFddVYBh8DWdd8Ixu3JuFbtpLpYbFSwAyjeSUT8qveGKgs2+mSUyjKT2jSoyikiUW2yVSlKWTFKUoAUpSgBSlKAInFOGLftm25YAyPDAOqkeoPoTUXEcu23a8xa596hRhIgZggJGkzCJuSNNqkcX4xawto3bzZEBALQTqTA296ov7T+Hf3gf9LfypsI2NZimQk4rkt+IcAt3luBi46jBmykTomSBIOhWR8/SvOJ5ctubxLXAbwKtBGkhBKyN/Au8+teeC82YbFsy4e51ColoUwJ2kkR/pXfjHH7GFCtfuC2GMAn1PyqMpSr+LYnCvuvEFlv23ODcsWzbKFrhm2LU+GYViwbyxMntHtVnYshFVRJCgDX2+GlZ3+0fh/wDeF+h/lWisXw6qymVYAg+xqHcU/XI2emsp3nFr5rB0pSlAoUpSgBSlKAFKUoAxX6YP913P89r/AMxXxHhPCnxFwW0jM2w9Sew996/o7mXhlvEWDbu2+qhZSVlhtqNU13isrheQsENTgolSD95eI2222J9fSK0tNq41VuL5KV+nlZNSXB6/RJwxsPZxFpihPVDSAwYSijIwYCCMsxr5qm/pUwwbh9wkgZCrCROuYQB2nUfOpHD8P9nYrZwxVE0T9YFymdAsEToJP+KvPGOB2sTrdtXHLRnTqXwmk7KsLI01jvWfqZO1tr1NTw+cdPbCcm8Rae2/3wfBTX9LcC/ZrH/DT+ArG/1DwUfsR/7t/wDlW6wVoLbRQMoCgRqY0211+tVKapQbbNvxnxSnXRgq01jPOP6bO1KUqyedFKUoAUpSgBSlKAK3j2FW5aAcSA6sNSNVMqdOxAqi/oe10lEMJg6Ow8p02PuaUoA4NhFN0g5iCgbzNvmOu/5VNxHCrfUkBhmnNDsAZd5kAwTqdfh2FKUARzgFJg54WVHjbZSInXU6nU61qsEsW0A9FH8K/aUAdqUpQApSlAH/2Q=="/>
          <p:cNvSpPr>
            <a:spLocks noChangeAspect="1" noChangeArrowheads="1"/>
          </p:cNvSpPr>
          <p:nvPr/>
        </p:nvSpPr>
        <p:spPr bwMode="auto">
          <a:xfrm>
            <a:off x="0" y="-681038"/>
            <a:ext cx="1057275" cy="140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6388" name="AutoShape 10" descr="data:image/jpeg;base64,/9j/4AAQSkZJRgABAQAAAQABAAD/2wCEAAkGBhMSERIUExQSExUVGBkWFxcYGB8YGRodGhoYIRoYHB0aIyYeGx4kHR4UIi8gIycpLCwsFR4xNzwqNScrLikBCQoKDgwOGg8PGjUjHyQ1LDUsLzUvNCktLCo0NDY1Ly0sNCo1NSwsLzIvNCksKSwpLCwsLCw0NSwsNSw0LCwsLP/AABEIAJMAbwMBIgACEQEDEQH/xAAcAAEAAwEBAQEBAAAAAAAAAAAABAUGAwIHAQj/xABBEAACAQIEBAQDBAYHCQAAAAABAhEAAwQSITEFBhNRIjJBYXGBkRQjQqEHMzRSsdEVFhdUYnLxJDVzg5KTssHh/8QAGgEAAgMBAQAAAAAAAAAAAAAAAAMCBAUBBv/EAC0RAAICAQMCBAUEAwAAAAAAAAABAgMRBCExEhMFIkFRMnGhsfAjYZHBFEKB/9oADAMBAAIRAxEAPwD7jSlKAFKUoAUpSgBSlKAFKVX4zjdu3pOY9hSrbq6Y9VjwicISm8RWT3xfEZLTRudBVNwnAvcMsWCj866PzOfRB8zXXD8zL+JI+Fedt1Wi1OojOduy9MNL/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/7UdtdL+HqcqYp/ycVjwazjfM6jqJIthGyMxYRMKe+m+xg/lXfB8HRVD3WEHUdtfesJcSWv3GdLYGMIZ7gzIubDrqwkTuANdyK3l+2FwNlQcwCIAYiRlGsHUfCvL3aWM65a63zbZjF8JYNWu1qSojt7v1J6X8ONilcr9vDXNJWTtG9UvDuGG9mhgsdxVhY5dKspzqYM7VTq1Op1MFiiLg/kPlXXW/jeSLicLcwzhlMjv/6NaHAY0XUDD5iveLw4dGU+oqg4FeKXWQ7GfyqxCL8P1MYRf6c/T2Ytv/IrbfxL6o0tKUr0Bnis8nMwbFNYa2oCNely0wLSYds0RpPV76ZPfTQ1jsRw1zjuIEIxVsL4DGhe4CGAOxMW0/Km1JPORc29sF3b5lwxtm8rgrmFskKc2YgELEZtQQRpsZr2nF8ObtywGXOoLMgXsAT6QxAKSBqMy96yvAcKejZI+0MTi7LObtvIZWzbU5QADkEASRuGrtiBdXFYxbK34a3iHbNb8tzp2RbNpwJIeDpMzbpvajloj1vGS/tcesuLZt5W+96JzAoysVmIIkGMpgxoaqsbzELiovTC9QYklp8vQuKp9Nc0z7R61UctYU5QVS6F+3W38auDH2W0GY5/FGfMJ712t8OuN0lyPrb4kNVI1a6mQa7ZvTvS79PGdcq/dP7M7CxxkpfnKLLl/j2GGHuXCwKhwp8JJJIBAyxJ0g7bVa8avq+HDqQytBBGxB2NfO+BMEsHMcWp6tts/SGZXVFHkKyU/CdJma3d4u2Bsm4uVyqFlAiDGogbfCsS2FcPD511/wCqa35+yL0JSlqE5euGVeEwtx5yTpvBirDh/Dry3ELAwDrrNQMLibluckid9KmYfit4uoJMEidK8vo3po9Dn1dWfTjn8yalvcecYx9TT1lT+0tHc/wrR43FC2hY/KqLl+wXuM59J+pr0Hif6t1NEec5+SRQ03khOb4NJSlZjHcxMuKYQwS2pBGhzkMkkD00MT71vxi5cFBywaelZ21zgGYKLNzMcgG0ZnyHKW8ogOp39D8+GF5wM/eIZOWQsQqyQWmZb8On0qXakR64mppVFheag9lrvTceNLaqSJY3MmUyNAPEPoar+C84TZthkuOyrbD3TouYhMxLbDzD/wCUdqQdyJraVRcV5qWw7IbbsRlgLqzAgksq7kAAie4jSouP5xCqw6boxW6yHwtItMVdon0OUwf3xQqpP0BziibxvhJb7xPN6jvUfAcey+G6Jj19fnS9zgFbKLF5zFxgFGYkWywB02zFWAB9u9WAwlrEW0uQPEoYFTI17Eb1i6nw26ux36Z9LfKfDLtWphKPbs3X1R1Tidk/iWuOI43aUaQx7Coz8rr6OfpXWxy3bHmJak9zxKXlVcV++RnTplv1NlY9y5in7AfQVo8HhBbUKK6WrKqIUACvdWtHoew3ZY+qb5f9IVdf1rpisRQqE/BbBdnNtCz+Yxqdt/oPpXvCcRW411Rp03yGY1OVW0+Tfka4jjKZnEPKZpgTsQBt3JMf5TWolJcFTKYxHBsPBZ7aQAJJ9AkEH2jKuv8AhHaqKzxPBsQzpbAzM4JVlIW3JVoI3Pj0MTBNaC7iEuPdsGf1aljIiLnUWO8+E/UVn8dybbFp4vO1wWriBrmTWQ0FsqiMsnyxodZpsMcSZCX7ImDiWACMnhCQGZcrCMugnTwsMu2/hrjbxPDxmUoLcSCGRl8NoAzEbQBvvkj0rzhuVrD5mF28Q+pnKA7at1B4ezemntUvHcqWbrtcLuMy3FMZIh52JUkES0QfXWa75E+Wc83sjliOJYC6WZ8rGVUllYHdgBqNB4XB9PCZr9xHFMF5WWQOqpORoUNBcHTZzG25FcOI8t4ZdXuXJLSAMrEkG85VVymSQ9wd4AjXWpdzleywb7y4M2kysgxoRI3Gh1o8nuw83sjx18APH4B5mmCI6kFmP7szJPpJNXWBydNOmITKMoiNPTQ1nb3LVkOttrl5hcRkYSmUhQM5aFBBZfCYgRO1aPB4fp20TMz5VC5miTA3MACflUJ4xsyUc54O1KUpQwUpSgDGcK5Ge09libX3bE+GR+GyMw7semZ9PF6xrbcW5fa9Yu25Q57heGnKQfwmNfpV7Smu2TeWQVcUsGJu8i3Yuw9qW0khpIIvgltzIF0RqfJvrUi5yY5efuD4rpkg5ouPmnbzR4Drso+A11K735nO1Exr8jPOjWvIyAwZWUVZXT8REN7AVMvcoThBhx0oDXDGXw+NHA0j0ZgflWmpXHdNh24mFt8nh2ugXMMzMH1GrHTEoS3wa7l/5ZHtXrE8naujXLOa4c6SDJI6gzmfxA3VXT0UfKdi+DX1u3nsZlNy9ZBMj9UR94V7QzXG+NQbGCxxFtrgdrgLSSF0BaySBqdJDkHQ6fCrCnJ79QrpS2wSDyU83iDaGczAkZtZl9N22O/zrTcLwnSs27engULpJGg95P1rLLhsfmVS95UyP4oV2zFNz4hs22+oO29arhhc2bedSj5RmUnNBjUT60mxvG7yMglnZEmlKUgaKUpQApSlAClKUAQONcVGHtG4RIkDePifgBJ+Vcm5gti7ctkN92FzNGkswAA77j605j6PRm+WCBg0qJOknaDpE1WcUXDI2MYm6bnSF11UiYQggrOgMhd6dCKa4/Nhcm0y4tcbtsYGb9WLxMEKFaYknQEgHQ9qj/1ltlA6hmQ2rt7MNotFZB+M6R2qJeTDWluFjcVVtph3EkyuQkEgayFZtfjRbWFRbtks8WbVxHJ/cuZS/igAny/CaOmPsznUywu8ftKboJabQBaB3y6DufEv1qbhcStxFddVYBh8DWdd8Ixu3JuFbtpLpYbFSwAyjeSUT8qveGKgs2+mSUyjKT2jSoyikiUW2yVSlKWTFKUoAUpSgBSlKAInFOGLftm25YAyPDAOqkeoPoTUXEcu23a8xa596hRhIgZggJGkzCJuSNNqkcX4xawto3bzZEBALQTqTA296ov7T+Hf3gf9LfypsI2NZimQk4rkt+IcAt3luBi46jBmykTomSBIOhWR8/SvOJ5ctubxLXAbwKtBGkhBKyN/Au8+teeC82YbFsy4e51ColoUwJ2kkR/pXfjHH7GFCtfuC2GMAn1PyqMpSr+LYnCvuvEFlv23ODcsWzbKFrhm2LU+GYViwbyxMntHtVnYshFVRJCgDX2+GlZ3+0fh/wDeF+h/lWisXw6qymVYAg+xqHcU/XI2emsp3nFr5rB0pSlAoUpSgBSlKAFKUoAxX6YP913P89r/AMxXxHhPCnxFwW0jM2w9Sew996/o7mXhlvEWDbu2+qhZSVlhtqNU13isrheQsENTgolSD95eI2222J9fSK0tNq41VuL5KV+nlZNSXB6/RJwxsPZxFpihPVDSAwYSijIwYCCMsxr5qm/pUwwbh9wkgZCrCROuYQB2nUfOpHD8P9nYrZwxVE0T9YFymdAsEToJP+KvPGOB2sTrdtXHLRnTqXwmk7KsLI01jvWfqZO1tr1NTw+cdPbCcm8Rae2/3wfBTX9LcC/ZrH/DT+ArG/1DwUfsR/7t/wDlW6wVoLbRQMoCgRqY0211+tVKapQbbNvxnxSnXRgq01jPOP6bO1KUqyedFKUoAUpSgBSlKAK3j2FW5aAcSA6sNSNVMqdOxAqi/oe10lEMJg6Ow8p02PuaUoA4NhFN0g5iCgbzNvmOu/5VNxHCrfUkBhmnNDsAZd5kAwTqdfh2FKUARzgFJg54WVHjbZSInXU6nU61qsEsW0A9FH8K/aUAdqUpQApSlAH/2Q=="/>
          <p:cNvSpPr>
            <a:spLocks noChangeAspect="1" noChangeArrowheads="1"/>
          </p:cNvSpPr>
          <p:nvPr/>
        </p:nvSpPr>
        <p:spPr bwMode="auto">
          <a:xfrm>
            <a:off x="0" y="-681038"/>
            <a:ext cx="1057275" cy="140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14313" y="214313"/>
            <a:ext cx="8715375" cy="642937"/>
          </a:xfrm>
          <a:prstGeom prst="rect">
            <a:avLst/>
          </a:prstGeom>
          <a:solidFill>
            <a:srgbClr val="EAEAEA"/>
          </a:solidFill>
          <a:ln>
            <a:solidFill>
              <a:srgbClr val="EA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CC0066"/>
              </a:solidFill>
              <a:ea typeface="ＭＳ Ｐゴシック" charset="-128"/>
            </a:endParaRPr>
          </a:p>
        </p:txBody>
      </p:sp>
      <p:sp>
        <p:nvSpPr>
          <p:cNvPr id="8" name="Forme en L 7"/>
          <p:cNvSpPr/>
          <p:nvPr/>
        </p:nvSpPr>
        <p:spPr bwMode="auto">
          <a:xfrm rot="5400000">
            <a:off x="352426" y="76200"/>
            <a:ext cx="366712" cy="642937"/>
          </a:xfrm>
          <a:prstGeom prst="corner">
            <a:avLst>
              <a:gd name="adj1" fmla="val 16359"/>
              <a:gd name="adj2" fmla="val 16633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" name="Forme en L 9"/>
          <p:cNvSpPr/>
          <p:nvPr/>
        </p:nvSpPr>
        <p:spPr bwMode="auto">
          <a:xfrm rot="16200000">
            <a:off x="8766176" y="693737"/>
            <a:ext cx="184150" cy="142875"/>
          </a:xfrm>
          <a:prstGeom prst="corner">
            <a:avLst>
              <a:gd name="adj1" fmla="val 16359"/>
              <a:gd name="adj2" fmla="val 16633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6392" name="ZoneTexte 11"/>
          <p:cNvSpPr txBox="1">
            <a:spLocks noChangeArrowheads="1"/>
          </p:cNvSpPr>
          <p:nvPr/>
        </p:nvSpPr>
        <p:spPr bwMode="auto">
          <a:xfrm>
            <a:off x="327025" y="323850"/>
            <a:ext cx="860266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200" smtClean="0">
                <a:solidFill>
                  <a:srgbClr val="604A7B"/>
                </a:solidFill>
                <a:latin typeface="Eras Demi ITC" panose="020B0805030504020804" pitchFamily="34" charset="0"/>
              </a:rPr>
              <a:t>13/ </a:t>
            </a:r>
            <a:r>
              <a:rPr lang="fr-FR" sz="2200" dirty="0" smtClean="0">
                <a:solidFill>
                  <a:srgbClr val="604A7B"/>
                </a:solidFill>
                <a:latin typeface="Eras Demi ITC" panose="020B0805030504020804" pitchFamily="34" charset="0"/>
              </a:rPr>
              <a:t>Autre action d’initiative </a:t>
            </a:r>
            <a:r>
              <a:rPr lang="fr-FR" sz="2200" dirty="0">
                <a:solidFill>
                  <a:srgbClr val="604A7B"/>
                </a:solidFill>
                <a:latin typeface="Eras Demi ITC" panose="020B0805030504020804" pitchFamily="34" charset="0"/>
              </a:rPr>
              <a:t> </a:t>
            </a:r>
            <a:r>
              <a:rPr lang="fr-FR" sz="2200" dirty="0" smtClean="0">
                <a:solidFill>
                  <a:srgbClr val="604A7B"/>
                </a:solidFill>
                <a:latin typeface="Eras Demi ITC" panose="020B0805030504020804" pitchFamily="34" charset="0"/>
              </a:rPr>
              <a:t>locale </a:t>
            </a:r>
            <a:r>
              <a:rPr lang="fr-FR" sz="2200" dirty="0">
                <a:solidFill>
                  <a:srgbClr val="604A7B"/>
                </a:solidFill>
                <a:latin typeface="Calibri" pitchFamily="34" charset="0"/>
              </a:rPr>
              <a:t> 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2088" y="1071563"/>
            <a:ext cx="1022350" cy="485229"/>
          </a:xfrm>
          <a:prstGeom prst="rect">
            <a:avLst/>
          </a:prstGeom>
          <a:solidFill>
            <a:srgbClr val="6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>
              <a:lnSpc>
                <a:spcPct val="80000"/>
              </a:lnSpc>
              <a:defRPr/>
            </a:pPr>
            <a:r>
              <a:rPr lang="fr-FR" sz="1200" b="1" dirty="0">
                <a:solidFill>
                  <a:schemeClr val="bg1"/>
                </a:solidFill>
                <a:ea typeface="ＭＳ Ｐゴシック" charset="-128"/>
              </a:rPr>
              <a:t>Publics</a:t>
            </a:r>
          </a:p>
        </p:txBody>
      </p:sp>
      <p:sp>
        <p:nvSpPr>
          <p:cNvPr id="18" name="Pentagon 7"/>
          <p:cNvSpPr/>
          <p:nvPr/>
        </p:nvSpPr>
        <p:spPr>
          <a:xfrm>
            <a:off x="1285875" y="1071563"/>
            <a:ext cx="3130550" cy="485229"/>
          </a:xfrm>
          <a:prstGeom prst="homePlate">
            <a:avLst>
              <a:gd name="adj" fmla="val 0"/>
            </a:avLst>
          </a:prstGeom>
          <a:noFill/>
          <a:ln w="9525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endParaRPr lang="fr-FR" sz="1100" dirty="0">
              <a:solidFill>
                <a:schemeClr val="accent4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2088" y="2348880"/>
            <a:ext cx="1019175" cy="1000125"/>
          </a:xfrm>
          <a:prstGeom prst="rect">
            <a:avLst/>
          </a:prstGeom>
          <a:solidFill>
            <a:srgbClr val="6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>
              <a:lnSpc>
                <a:spcPct val="80000"/>
              </a:lnSpc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Organisation</a:t>
            </a:r>
          </a:p>
          <a:p>
            <a:pPr marL="0" lvl="1" algn="ctr">
              <a:lnSpc>
                <a:spcPct val="80000"/>
              </a:lnSpc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Modalités</a:t>
            </a:r>
          </a:p>
        </p:txBody>
      </p:sp>
      <p:sp>
        <p:nvSpPr>
          <p:cNvPr id="22" name="Pentagon 9"/>
          <p:cNvSpPr/>
          <p:nvPr/>
        </p:nvSpPr>
        <p:spPr>
          <a:xfrm>
            <a:off x="1285875" y="2348880"/>
            <a:ext cx="3121025" cy="1000125"/>
          </a:xfrm>
          <a:prstGeom prst="homePlate">
            <a:avLst>
              <a:gd name="adj" fmla="val 0"/>
            </a:avLst>
          </a:prstGeom>
          <a:noFill/>
          <a:ln w="9525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endParaRPr lang="fr-FR" sz="1100" dirty="0">
              <a:solidFill>
                <a:schemeClr val="accent4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2088" y="3429001"/>
            <a:ext cx="1019175" cy="576064"/>
          </a:xfrm>
          <a:prstGeom prst="rect">
            <a:avLst/>
          </a:prstGeom>
          <a:solidFill>
            <a:srgbClr val="6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>
              <a:lnSpc>
                <a:spcPct val="80000"/>
              </a:lnSpc>
              <a:defRPr/>
            </a:pPr>
            <a:r>
              <a:rPr lang="fr-FR" sz="1200" b="1" dirty="0" smtClean="0">
                <a:solidFill>
                  <a:schemeClr val="bg1"/>
                </a:solidFill>
                <a:ea typeface="ＭＳ Ｐゴシック" charset="-128"/>
              </a:rPr>
              <a:t>Pilotage</a:t>
            </a:r>
          </a:p>
          <a:p>
            <a:pPr marL="0" lvl="1" algn="ctr">
              <a:lnSpc>
                <a:spcPct val="80000"/>
              </a:lnSpc>
              <a:defRPr/>
            </a:pPr>
            <a:r>
              <a:rPr lang="fr-FR" sz="1200" b="1" dirty="0" smtClean="0">
                <a:solidFill>
                  <a:schemeClr val="bg1"/>
                </a:solidFill>
                <a:ea typeface="ＭＳ Ｐゴシック" charset="-128"/>
              </a:rPr>
              <a:t>Partenaires</a:t>
            </a:r>
            <a:endParaRPr lang="fr-FR" sz="1200" b="1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7" name="Pentagon 9"/>
          <p:cNvSpPr/>
          <p:nvPr/>
        </p:nvSpPr>
        <p:spPr>
          <a:xfrm>
            <a:off x="1285875" y="3429001"/>
            <a:ext cx="3121025" cy="576064"/>
          </a:xfrm>
          <a:prstGeom prst="homePlate">
            <a:avLst>
              <a:gd name="adj" fmla="val 0"/>
            </a:avLst>
          </a:prstGeom>
          <a:noFill/>
          <a:ln w="9525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endParaRPr lang="fr-FR" sz="1100" dirty="0">
              <a:solidFill>
                <a:schemeClr val="accent4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2088" y="1628800"/>
            <a:ext cx="1022350" cy="642937"/>
          </a:xfrm>
          <a:prstGeom prst="rect">
            <a:avLst/>
          </a:prstGeom>
          <a:solidFill>
            <a:srgbClr val="6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>
              <a:lnSpc>
                <a:spcPct val="80000"/>
              </a:lnSpc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Objectifs</a:t>
            </a:r>
          </a:p>
        </p:txBody>
      </p:sp>
      <p:sp>
        <p:nvSpPr>
          <p:cNvPr id="29" name="Pentagon 7"/>
          <p:cNvSpPr/>
          <p:nvPr/>
        </p:nvSpPr>
        <p:spPr>
          <a:xfrm>
            <a:off x="1285875" y="1628800"/>
            <a:ext cx="3130550" cy="642937"/>
          </a:xfrm>
          <a:prstGeom prst="homePlate">
            <a:avLst>
              <a:gd name="adj" fmla="val 0"/>
            </a:avLst>
          </a:prstGeom>
          <a:noFill/>
          <a:ln w="9525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endParaRPr lang="fr-FR" sz="1100" dirty="0">
              <a:solidFill>
                <a:schemeClr val="accent4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2088" y="4149081"/>
            <a:ext cx="1019175" cy="2423170"/>
          </a:xfrm>
          <a:prstGeom prst="rect">
            <a:avLst/>
          </a:prstGeom>
          <a:solidFill>
            <a:srgbClr val="6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>
              <a:lnSpc>
                <a:spcPct val="80000"/>
              </a:lnSpc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Réalisation</a:t>
            </a:r>
          </a:p>
          <a:p>
            <a:pPr marL="0" lvl="1" algn="ctr">
              <a:lnSpc>
                <a:spcPct val="80000"/>
              </a:lnSpc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Production</a:t>
            </a:r>
          </a:p>
          <a:p>
            <a:pPr marL="0" lvl="1" algn="ctr">
              <a:lnSpc>
                <a:spcPct val="80000"/>
              </a:lnSpc>
              <a:defRPr/>
            </a:pPr>
            <a:endParaRPr lang="fr-FR" sz="1200" b="1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3" name="Pentagon 9"/>
          <p:cNvSpPr/>
          <p:nvPr/>
        </p:nvSpPr>
        <p:spPr>
          <a:xfrm>
            <a:off x="1285875" y="4149081"/>
            <a:ext cx="3121025" cy="2423170"/>
          </a:xfrm>
          <a:prstGeom prst="homePlate">
            <a:avLst>
              <a:gd name="adj" fmla="val 0"/>
            </a:avLst>
          </a:prstGeom>
          <a:noFill/>
          <a:ln w="9525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628650" lvl="4" indent="-171450" algn="just">
              <a:buFont typeface="Arial" panose="020B0604020202020204" pitchFamily="34" charset="0"/>
              <a:buChar char="•"/>
              <a:tabLst>
                <a:tab pos="271463" algn="l"/>
              </a:tabLst>
              <a:defRPr/>
            </a:pPr>
            <a:endParaRPr lang="fr-FR" sz="1100" dirty="0">
              <a:solidFill>
                <a:schemeClr val="accent4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6786563" y="214313"/>
            <a:ext cx="2143125" cy="400050"/>
          </a:xfrm>
          <a:prstGeom prst="rect">
            <a:avLst/>
          </a:prstGeom>
          <a:solidFill>
            <a:srgbClr val="604A7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dirty="0" smtClean="0">
                <a:solidFill>
                  <a:srgbClr val="EAEAEA"/>
                </a:solidFill>
                <a:latin typeface="Calibri" pitchFamily="34" charset="0"/>
              </a:rPr>
              <a:t>Collège / lycée</a:t>
            </a:r>
            <a:endParaRPr lang="fr-FR" sz="2000" dirty="0">
              <a:solidFill>
                <a:srgbClr val="EAEAEA"/>
              </a:solidFill>
              <a:latin typeface="Calibri" pitchFamily="34" charset="0"/>
            </a:endParaRPr>
          </a:p>
        </p:txBody>
      </p:sp>
      <p:sp>
        <p:nvSpPr>
          <p:cNvPr id="34" name="Flèche vers la droite 34"/>
          <p:cNvSpPr/>
          <p:nvPr/>
        </p:nvSpPr>
        <p:spPr>
          <a:xfrm>
            <a:off x="4746265" y="4067857"/>
            <a:ext cx="4191000" cy="741337"/>
          </a:xfrm>
          <a:prstGeom prst="rightArrow">
            <a:avLst>
              <a:gd name="adj1" fmla="val 50000"/>
              <a:gd name="adj2" fmla="val 4881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>
              <a:lnSpc>
                <a:spcPct val="80000"/>
              </a:lnSpc>
              <a:defRPr/>
            </a:pPr>
            <a:endParaRPr lang="fr-FR" sz="1200" b="1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6" name="ZoneTexte 36"/>
          <p:cNvSpPr txBox="1">
            <a:spLocks noChangeArrowheads="1"/>
          </p:cNvSpPr>
          <p:nvPr/>
        </p:nvSpPr>
        <p:spPr bwMode="auto">
          <a:xfrm>
            <a:off x="4774753" y="4735823"/>
            <a:ext cx="1266775" cy="230832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fr-FR" sz="900" dirty="0" smtClean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7" name="ZoneTexte 36"/>
          <p:cNvSpPr txBox="1">
            <a:spLocks noChangeArrowheads="1"/>
          </p:cNvSpPr>
          <p:nvPr/>
        </p:nvSpPr>
        <p:spPr bwMode="auto">
          <a:xfrm>
            <a:off x="4734649" y="4278288"/>
            <a:ext cx="2633087" cy="30284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fr-FR" sz="9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JANVIER / FEVRIER</a:t>
            </a:r>
            <a:endParaRPr lang="fr-FR" sz="900" b="1" dirty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9" name="ZoneTexte 36"/>
          <p:cNvSpPr txBox="1">
            <a:spLocks noChangeArrowheads="1"/>
          </p:cNvSpPr>
          <p:nvPr/>
        </p:nvSpPr>
        <p:spPr bwMode="auto">
          <a:xfrm>
            <a:off x="7367736" y="4278288"/>
            <a:ext cx="1156370" cy="30284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fr-FR" sz="9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10 – 15 MARS</a:t>
            </a:r>
          </a:p>
          <a:p>
            <a:pPr algn="ctr"/>
            <a:r>
              <a:rPr lang="fr-FR" sz="9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Semaine</a:t>
            </a:r>
            <a:endParaRPr lang="fr-FR" sz="900" b="1" dirty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40" name="ZoneTexte 36"/>
          <p:cNvSpPr txBox="1">
            <a:spLocks noChangeArrowheads="1"/>
          </p:cNvSpPr>
          <p:nvPr/>
        </p:nvSpPr>
        <p:spPr bwMode="auto">
          <a:xfrm>
            <a:off x="7308304" y="5153417"/>
            <a:ext cx="1296144" cy="2308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fr-FR" sz="900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41" name="Connecteur droit 40"/>
          <p:cNvCxnSpPr>
            <a:stCxn id="36" idx="0"/>
          </p:cNvCxnSpPr>
          <p:nvPr/>
        </p:nvCxnSpPr>
        <p:spPr>
          <a:xfrm flipV="1">
            <a:off x="5408141" y="4581128"/>
            <a:ext cx="0" cy="154695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 flipV="1">
            <a:off x="7956376" y="4601284"/>
            <a:ext cx="3172" cy="565088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4716016" y="3606800"/>
            <a:ext cx="4248150" cy="381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lnSpc>
                <a:spcPct val="80000"/>
              </a:lnSpc>
              <a:spcAft>
                <a:spcPts val="600"/>
              </a:spcAft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Calendrier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746179" y="5816600"/>
            <a:ext cx="1019175" cy="633413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lnSpc>
                <a:spcPct val="80000"/>
              </a:lnSpc>
              <a:spcAft>
                <a:spcPts val="600"/>
              </a:spcAft>
              <a:defRPr/>
            </a:pPr>
            <a:r>
              <a:rPr lang="fr-FR" sz="1200" b="1" dirty="0" smtClean="0">
                <a:solidFill>
                  <a:schemeClr val="bg1"/>
                </a:solidFill>
                <a:ea typeface="ＭＳ Ｐゴシック" charset="-128"/>
              </a:rPr>
              <a:t>Contacts</a:t>
            </a:r>
            <a:endParaRPr lang="fr-FR" sz="1200" b="1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45" name="Pentagon 9"/>
          <p:cNvSpPr/>
          <p:nvPr/>
        </p:nvSpPr>
        <p:spPr>
          <a:xfrm>
            <a:off x="5839966" y="5816600"/>
            <a:ext cx="3143250" cy="633413"/>
          </a:xfrm>
          <a:prstGeom prst="homePlate">
            <a:avLst>
              <a:gd name="adj" fmla="val 0"/>
            </a:avLst>
          </a:prstGeom>
          <a:noFill/>
          <a:ln w="9525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endParaRPr lang="fr-FR" sz="1100" dirty="0">
              <a:solidFill>
                <a:schemeClr val="accent4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6" name="ZoneTexte 36"/>
          <p:cNvSpPr txBox="1">
            <a:spLocks noChangeArrowheads="1"/>
          </p:cNvSpPr>
          <p:nvPr/>
        </p:nvSpPr>
        <p:spPr bwMode="auto">
          <a:xfrm>
            <a:off x="6126723" y="4735823"/>
            <a:ext cx="1266775" cy="230832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fr-FR" sz="900" dirty="0" smtClean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47" name="Connecteur droit 46"/>
          <p:cNvCxnSpPr>
            <a:stCxn id="46" idx="0"/>
          </p:cNvCxnSpPr>
          <p:nvPr/>
        </p:nvCxnSpPr>
        <p:spPr>
          <a:xfrm flipH="1" flipV="1">
            <a:off x="6760110" y="4612970"/>
            <a:ext cx="1" cy="122853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4" descr="http://www.google.fr/url?source=imglanding&amp;ct=img&amp;q=http://eco-stjdlc-le-relecq-kerhuon2.ddec29.org/IMG/jpg/ecole.jpg&amp;sa=X&amp;ei=cCLFUJPuAtG5hAffkIG4Dw&amp;ved=0CAsQ8wc&amp;usg=AFQjCNFCR4A9O5u8_S5_9PcWTsTnkk4fC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071563"/>
            <a:ext cx="4292600" cy="245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4903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6" descr="data:image/jpeg;base64,/9j/4AAQSkZJRgABAQAAAQABAAD/2wCEAAkGBhMSERIUExQSExUVGBkWFxcYGB8YGRodGhoYIRoYHB0aIyYeGx4kHR4UIi8gIycpLCwsFR4xNzwqNScrLikBCQoKDgwOGg8PGjUjHyQ1LDUsLzUvNCktLCo0NDY1Ly0sNCo1NSwsLzIvNCksKSwpLCwsLCw0NSwsNSw0LCwsLP/AABEIAJMAbwMBIgACEQEDEQH/xAAcAAEAAwEBAQEBAAAAAAAAAAAABAUGAwIHAQj/xABBEAACAQIEBAQDBAYHCQAAAAABAhEAAwQSITEFBhNRIjJBYXGBkRQjQqEHMzRSsdEVFhdUYnLxJDVzg5KTssHh/8QAGgEAAgMBAQAAAAAAAAAAAAAAAAMCBAUBBv/EAC0RAAICAQMCBAUEAwAAAAAAAAABAgMRBCExEhMFIkFRMnGhsfAjYZHBFEKB/9oADAMBAAIRAxEAPwD7jSlKAFKUoAUpSgBSlKAFKVX4zjdu3pOY9hSrbq6Y9VjwicISm8RWT3xfEZLTRudBVNwnAvcMsWCj866PzOfRB8zXXD8zL+JI+Fedt1Wi1OojOduy9MNL/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/7UdtdL+HqcqYp/ycVjwazjfM6jqJIthGyMxYRMKe+m+xg/lXfB8HRVD3WEHUdtfesJcSWv3GdLYGMIZ7gzIubDrqwkTuANdyK3l+2FwNlQcwCIAYiRlGsHUfCvL3aWM65a63zbZjF8JYNWu1qSojt7v1J6X8ONilcr9vDXNJWTtG9UvDuGG9mhgsdxVhY5dKspzqYM7VTq1Op1MFiiLg/kPlXXW/jeSLicLcwzhlMjv/6NaHAY0XUDD5iveLw4dGU+oqg4FeKXWQ7GfyqxCL8P1MYRf6c/T2Ytv/IrbfxL6o0tKUr0Bnis8nMwbFNYa2oCNely0wLSYds0RpPV76ZPfTQ1jsRw1zjuIEIxVsL4DGhe4CGAOxMW0/Km1JPORc29sF3b5lwxtm8rgrmFskKc2YgELEZtQQRpsZr2nF8ObtywGXOoLMgXsAT6QxAKSBqMy96yvAcKejZI+0MTi7LObtvIZWzbU5QADkEASRuGrtiBdXFYxbK34a3iHbNb8tzp2RbNpwJIeDpMzbpvajloj1vGS/tcesuLZt5W+96JzAoysVmIIkGMpgxoaqsbzELiovTC9QYklp8vQuKp9Nc0z7R61UctYU5QVS6F+3W38auDH2W0GY5/FGfMJ712t8OuN0lyPrb4kNVI1a6mQa7ZvTvS79PGdcq/dP7M7CxxkpfnKLLl/j2GGHuXCwKhwp8JJJIBAyxJ0g7bVa8avq+HDqQytBBGxB2NfO+BMEsHMcWp6tts/SGZXVFHkKyU/CdJma3d4u2Bsm4uVyqFlAiDGogbfCsS2FcPD511/wCqa35+yL0JSlqE5euGVeEwtx5yTpvBirDh/Dry3ELAwDrrNQMLibluckid9KmYfit4uoJMEidK8vo3po9Dn1dWfTjn8yalvcecYx9TT1lT+0tHc/wrR43FC2hY/KqLl+wXuM59J+pr0Hif6t1NEec5+SRQ03khOb4NJSlZjHcxMuKYQwS2pBGhzkMkkD00MT71vxi5cFBywaelZ21zgGYKLNzMcgG0ZnyHKW8ogOp39D8+GF5wM/eIZOWQsQqyQWmZb8On0qXakR64mppVFheag9lrvTceNLaqSJY3MmUyNAPEPoar+C84TZthkuOyrbD3TouYhMxLbDzD/wCUdqQdyJraVRcV5qWw7IbbsRlgLqzAgksq7kAAie4jSouP5xCqw6boxW6yHwtItMVdon0OUwf3xQqpP0BziibxvhJb7xPN6jvUfAcey+G6Jj19fnS9zgFbKLF5zFxgFGYkWywB02zFWAB9u9WAwlrEW0uQPEoYFTI17Eb1i6nw26ux36Z9LfKfDLtWphKPbs3X1R1Tidk/iWuOI43aUaQx7Coz8rr6OfpXWxy3bHmJak9zxKXlVcV++RnTplv1NlY9y5in7AfQVo8HhBbUKK6WrKqIUACvdWtHoew3ZY+qb5f9IVdf1rpisRQqE/BbBdnNtCz+Yxqdt/oPpXvCcRW411Rp03yGY1OVW0+Tfka4jjKZnEPKZpgTsQBt3JMf5TWolJcFTKYxHBsPBZ7aQAJJ9AkEH2jKuv8AhHaqKzxPBsQzpbAzM4JVlIW3JVoI3Pj0MTBNaC7iEuPdsGf1aljIiLnUWO8+E/UVn8dybbFp4vO1wWriBrmTWQ0FsqiMsnyxodZpsMcSZCX7ImDiWACMnhCQGZcrCMugnTwsMu2/hrjbxPDxmUoLcSCGRl8NoAzEbQBvvkj0rzhuVrD5mF28Q+pnKA7at1B4ezemntUvHcqWbrtcLuMy3FMZIh52JUkES0QfXWa75E+Wc83sjliOJYC6WZ8rGVUllYHdgBqNB4XB9PCZr9xHFMF5WWQOqpORoUNBcHTZzG25FcOI8t4ZdXuXJLSAMrEkG85VVymSQ9wd4AjXWpdzleywb7y4M2kysgxoRI3Gh1o8nuw83sjx18APH4B5mmCI6kFmP7szJPpJNXWBydNOmITKMoiNPTQ1nb3LVkOttrl5hcRkYSmUhQM5aFBBZfCYgRO1aPB4fp20TMz5VC5miTA3MACflUJ4xsyUc54O1KUpQwUpSgDGcK5Ge09libX3bE+GR+GyMw7semZ9PF6xrbcW5fa9Yu25Q57heGnKQfwmNfpV7Smu2TeWQVcUsGJu8i3Yuw9qW0khpIIvgltzIF0RqfJvrUi5yY5efuD4rpkg5ouPmnbzR4Drso+A11K735nO1Exr8jPOjWvIyAwZWUVZXT8REN7AVMvcoThBhx0oDXDGXw+NHA0j0ZgflWmpXHdNh24mFt8nh2ugXMMzMH1GrHTEoS3wa7l/5ZHtXrE8naujXLOa4c6SDJI6gzmfxA3VXT0UfKdi+DX1u3nsZlNy9ZBMj9UR94V7QzXG+NQbGCxxFtrgdrgLSSF0BaySBqdJDkHQ6fCrCnJ79QrpS2wSDyU83iDaGczAkZtZl9N22O/zrTcLwnSs27engULpJGg95P1rLLhsfmVS95UyP4oV2zFNz4hs22+oO29arhhc2bedSj5RmUnNBjUT60mxvG7yMglnZEmlKUgaKUpQApSlAClKUAQONcVGHtG4RIkDePifgBJ+Vcm5gti7ctkN92FzNGkswAA77j605j6PRm+WCBg0qJOknaDpE1WcUXDI2MYm6bnSF11UiYQggrOgMhd6dCKa4/Nhcm0y4tcbtsYGb9WLxMEKFaYknQEgHQ9qj/1ltlA6hmQ2rt7MNotFZB+M6R2qJeTDWluFjcVVtph3EkyuQkEgayFZtfjRbWFRbtks8WbVxHJ/cuZS/igAny/CaOmPsznUywu8ftKboJabQBaB3y6DufEv1qbhcStxFddVYBh8DWdd8Ixu3JuFbtpLpYbFSwAyjeSUT8qveGKgs2+mSUyjKT2jSoyikiUW2yVSlKWTFKUoAUpSgBSlKAInFOGLftm25YAyPDAOqkeoPoTUXEcu23a8xa596hRhIgZggJGkzCJuSNNqkcX4xawto3bzZEBALQTqTA296ov7T+Hf3gf9LfypsI2NZimQk4rkt+IcAt3luBi46jBmykTomSBIOhWR8/SvOJ5ctubxLXAbwKtBGkhBKyN/Au8+teeC82YbFsy4e51ColoUwJ2kkR/pXfjHH7GFCtfuC2GMAn1PyqMpSr+LYnCvuvEFlv23ODcsWzbKFrhm2LU+GYViwbyxMntHtVnYshFVRJCgDX2+GlZ3+0fh/wDeF+h/lWisXw6qymVYAg+xqHcU/XI2emsp3nFr5rB0pSlAoUpSgBSlKAFKUoAxX6YP913P89r/AMxXxHhPCnxFwW0jM2w9Sew996/o7mXhlvEWDbu2+qhZSVlhtqNU13isrheQsENTgolSD95eI2222J9fSK0tNq41VuL5KV+nlZNSXB6/RJwxsPZxFpihPVDSAwYSijIwYCCMsxr5qm/pUwwbh9wkgZCrCROuYQB2nUfOpHD8P9nYrZwxVE0T9YFymdAsEToJP+KvPGOB2sTrdtXHLRnTqXwmk7KsLI01jvWfqZO1tr1NTw+cdPbCcm8Rae2/3wfBTX9LcC/ZrH/DT+ArG/1DwUfsR/7t/wDlW6wVoLbRQMoCgRqY0211+tVKapQbbNvxnxSnXRgq01jPOP6bO1KUqyedFKUoAUpSgBSlKAK3j2FW5aAcSA6sNSNVMqdOxAqi/oe10lEMJg6Ow8p02PuaUoA4NhFN0g5iCgbzNvmOu/5VNxHCrfUkBhmnNDsAZd5kAwTqdfh2FKUARzgFJg54WVHjbZSInXU6nU61qsEsW0A9FH8K/aUAdqUpQApSlAH/2Q=="/>
          <p:cNvSpPr>
            <a:spLocks noChangeAspect="1" noChangeArrowheads="1"/>
          </p:cNvSpPr>
          <p:nvPr/>
        </p:nvSpPr>
        <p:spPr bwMode="auto">
          <a:xfrm>
            <a:off x="0" y="-681038"/>
            <a:ext cx="1057275" cy="140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3075" name="AutoShape 8" descr="data:image/jpeg;base64,/9j/4AAQSkZJRgABAQAAAQABAAD/2wCEAAkGBhMSERIUExQSExUVGBkWFxcYGB8YGRodGhoYIRoYHB0aIyYeGx4kHR4UIi8gIycpLCwsFR4xNzwqNScrLikBCQoKDgwOGg8PGjUjHyQ1LDUsLzUvNCktLCo0NDY1Ly0sNCo1NSwsLzIvNCksKSwpLCwsLCw0NSwsNSw0LCwsLP/AABEIAJMAbwMBIgACEQEDEQH/xAAcAAEAAwEBAQEBAAAAAAAAAAAABAUGAwIHAQj/xABBEAACAQIEBAQDBAYHCQAAAAABAhEAAwQSITEFBhNRIjJBYXGBkRQjQqEHMzRSsdEVFhdUYnLxJDVzg5KTssHh/8QAGgEAAgMBAQAAAAAAAAAAAAAAAAMCBAUBBv/EAC0RAAICAQMCBAUEAwAAAAAAAAABAgMRBCExEhMFIkFRMnGhsfAjYZHBFEKB/9oADAMBAAIRAxEAPwD7jSlKAFKUoAUpSgBSlKAFKVX4zjdu3pOY9hSrbq6Y9VjwicISm8RWT3xfEZLTRudBVNwnAvcMsWCj866PzOfRB8zXXD8zL+JI+Fedt1Wi1OojOduy9MNL/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/7UdtdL+HqcqYp/ycVjwazjfM6jqJIthGyMxYRMKe+m+xg/lXfB8HRVD3WEHUdtfesJcSWv3GdLYGMIZ7gzIubDrqwkTuANdyK3l+2FwNlQcwCIAYiRlGsHUfCvL3aWM65a63zbZjF8JYNWu1qSojt7v1J6X8ONilcr9vDXNJWTtG9UvDuGG9mhgsdxVhY5dKspzqYM7VTq1Op1MFiiLg/kPlXXW/jeSLicLcwzhlMjv/6NaHAY0XUDD5iveLw4dGU+oqg4FeKXWQ7GfyqxCL8P1MYRf6c/T2Ytv/IrbfxL6o0tKUr0Bnis8nMwbFNYa2oCNely0wLSYds0RpPV76ZPfTQ1jsRw1zjuIEIxVsL4DGhe4CGAOxMW0/Km1JPORc29sF3b5lwxtm8rgrmFskKc2YgELEZtQQRpsZr2nF8ObtywGXOoLMgXsAT6QxAKSBqMy96yvAcKejZI+0MTi7LObtvIZWzbU5QADkEASRuGrtiBdXFYxbK34a3iHbNb8tzp2RbNpwJIeDpMzbpvajloj1vGS/tcesuLZt5W+96JzAoysVmIIkGMpgxoaqsbzELiovTC9QYklp8vQuKp9Nc0z7R61UctYU5QVS6F+3W38auDH2W0GY5/FGfMJ712t8OuN0lyPrb4kNVI1a6mQa7ZvTvS79PGdcq/dP7M7CxxkpfnKLLl/j2GGHuXCwKhwp8JJJIBAyxJ0g7bVa8avq+HDqQytBBGxB2NfO+BMEsHMcWp6tts/SGZXVFHkKyU/CdJma3d4u2Bsm4uVyqFlAiDGogbfCsS2FcPD511/wCqa35+yL0JSlqE5euGVeEwtx5yTpvBirDh/Dry3ELAwDrrNQMLibluckid9KmYfit4uoJMEidK8vo3po9Dn1dWfTjn8yalvcecYx9TT1lT+0tHc/wrR43FC2hY/KqLl+wXuM59J+pr0Hif6t1NEec5+SRQ03khOb4NJSlZjHcxMuKYQwS2pBGhzkMkkD00MT71vxi5cFBywaelZ21zgGYKLNzMcgG0ZnyHKW8ogOp39D8+GF5wM/eIZOWQsQqyQWmZb8On0qXakR64mppVFheag9lrvTceNLaqSJY3MmUyNAPEPoar+C84TZthkuOyrbD3TouYhMxLbDzD/wCUdqQdyJraVRcV5qWw7IbbsRlgLqzAgksq7kAAie4jSouP5xCqw6boxW6yHwtItMVdon0OUwf3xQqpP0BziibxvhJb7xPN6jvUfAcey+G6Jj19fnS9zgFbKLF5zFxgFGYkWywB02zFWAB9u9WAwlrEW0uQPEoYFTI17Eb1i6nw26ux36Z9LfKfDLtWphKPbs3X1R1Tidk/iWuOI43aUaQx7Coz8rr6OfpXWxy3bHmJak9zxKXlVcV++RnTplv1NlY9y5in7AfQVo8HhBbUKK6WrKqIUACvdWtHoew3ZY+qb5f9IVdf1rpisRQqE/BbBdnNtCz+Yxqdt/oPpXvCcRW411Rp03yGY1OVW0+Tfka4jjKZnEPKZpgTsQBt3JMf5TWolJcFTKYxHBsPBZ7aQAJJ9AkEH2jKuv8AhHaqKzxPBsQzpbAzM4JVlIW3JVoI3Pj0MTBNaC7iEuPdsGf1aljIiLnUWO8+E/UVn8dybbFp4vO1wWriBrmTWQ0FsqiMsnyxodZpsMcSZCX7ImDiWACMnhCQGZcrCMugnTwsMu2/hrjbxPDxmUoLcSCGRl8NoAzEbQBvvkj0rzhuVrD5mF28Q+pnKA7at1B4ezemntUvHcqWbrtcLuMy3FMZIh52JUkES0QfXWa75E+Wc83sjliOJYC6WZ8rGVUllYHdgBqNB4XB9PCZr9xHFMF5WWQOqpORoUNBcHTZzG25FcOI8t4ZdXuXJLSAMrEkG85VVymSQ9wd4AjXWpdzleywb7y4M2kysgxoRI3Gh1o8nuw83sjx18APH4B5mmCI6kFmP7szJPpJNXWBydNOmITKMoiNPTQ1nb3LVkOttrl5hcRkYSmUhQM5aFBBZfCYgRO1aPB4fp20TMz5VC5miTA3MACflUJ4xsyUc54O1KUpQwUpSgDGcK5Ge09libX3bE+GR+GyMw7semZ9PF6xrbcW5fa9Yu25Q57heGnKQfwmNfpV7Smu2TeWQVcUsGJu8i3Yuw9qW0khpIIvgltzIF0RqfJvrUi5yY5efuD4rpkg5ouPmnbzR4Drso+A11K735nO1Exr8jPOjWvIyAwZWUVZXT8REN7AVMvcoThBhx0oDXDGXw+NHA0j0ZgflWmpXHdNh24mFt8nh2ugXMMzMH1GrHTEoS3wa7l/5ZHtXrE8naujXLOa4c6SDJI6gzmfxA3VXT0UfKdi+DX1u3nsZlNy9ZBMj9UR94V7QzXG+NQbGCxxFtrgdrgLSSF0BaySBqdJDkHQ6fCrCnJ79QrpS2wSDyU83iDaGczAkZtZl9N22O/zrTcLwnSs27engULpJGg95P1rLLhsfmVS95UyP4oV2zFNz4hs22+oO29arhhc2bedSj5RmUnNBjUT60mxvG7yMglnZEmlKUgaKUpQApSlAClKUAQONcVGHtG4RIkDePifgBJ+Vcm5gti7ctkN92FzNGkswAA77j605j6PRm+WCBg0qJOknaDpE1WcUXDI2MYm6bnSF11UiYQggrOgMhd6dCKa4/Nhcm0y4tcbtsYGb9WLxMEKFaYknQEgHQ9qj/1ltlA6hmQ2rt7MNotFZB+M6R2qJeTDWluFjcVVtph3EkyuQkEgayFZtfjRbWFRbtks8WbVxHJ/cuZS/igAny/CaOmPsznUywu8ftKboJabQBaB3y6DufEv1qbhcStxFddVYBh8DWdd8Ixu3JuFbtpLpYbFSwAyjeSUT8qveGKgs2+mSUyjKT2jSoyikiUW2yVSlKWTFKUoAUpSgBSlKAInFOGLftm25YAyPDAOqkeoPoTUXEcu23a8xa596hRhIgZggJGkzCJuSNNqkcX4xawto3bzZEBALQTqTA296ov7T+Hf3gf9LfypsI2NZimQk4rkt+IcAt3luBi46jBmykTomSBIOhWR8/SvOJ5ctubxLXAbwKtBGkhBKyN/Au8+teeC82YbFsy4e51ColoUwJ2kkR/pXfjHH7GFCtfuC2GMAn1PyqMpSr+LYnCvuvEFlv23ODcsWzbKFrhm2LU+GYViwbyxMntHtVnYshFVRJCgDX2+GlZ3+0fh/wDeF+h/lWisXw6qymVYAg+xqHcU/XI2emsp3nFr5rB0pSlAoUpSgBSlKAFKUoAxX6YP913P89r/AMxXxHhPCnxFwW0jM2w9Sew996/o7mXhlvEWDbu2+qhZSVlhtqNU13isrheQsENTgolSD95eI2222J9fSK0tNq41VuL5KV+nlZNSXB6/RJwxsPZxFpihPVDSAwYSijIwYCCMsxr5qm/pUwwbh9wkgZCrCROuYQB2nUfOpHD8P9nYrZwxVE0T9YFymdAsEToJP+KvPGOB2sTrdtXHLRnTqXwmk7KsLI01jvWfqZO1tr1NTw+cdPbCcm8Rae2/3wfBTX9LcC/ZrH/DT+ArG/1DwUfsR/7t/wDlW6wVoLbRQMoCgRqY0211+tVKapQbbNvxnxSnXRgq01jPOP6bO1KUqyedFKUoAUpSgBSlKAK3j2FW5aAcSA6sNSNVMqdOxAqi/oe10lEMJg6Ow8p02PuaUoA4NhFN0g5iCgbzNvmOu/5VNxHCrfUkBhmnNDsAZd5kAwTqdfh2FKUARzgFJg54WVHjbZSInXU6nU61qsEsW0A9FH8K/aUAdqUpQApSlAH/2Q=="/>
          <p:cNvSpPr>
            <a:spLocks noChangeAspect="1" noChangeArrowheads="1"/>
          </p:cNvSpPr>
          <p:nvPr/>
        </p:nvSpPr>
        <p:spPr bwMode="auto">
          <a:xfrm>
            <a:off x="0" y="-681038"/>
            <a:ext cx="1057275" cy="140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3076" name="AutoShape 10" descr="data:image/jpeg;base64,/9j/4AAQSkZJRgABAQAAAQABAAD/2wCEAAkGBhMSERIUExQSExUVGBkWFxcYGB8YGRodGhoYIRoYHB0aIyYeGx4kHR4UIi8gIycpLCwsFR4xNzwqNScrLikBCQoKDgwOGg8PGjUjHyQ1LDUsLzUvNCktLCo0NDY1Ly0sNCo1NSwsLzIvNCksKSwpLCwsLCw0NSwsNSw0LCwsLP/AABEIAJMAbwMBIgACEQEDEQH/xAAcAAEAAwEBAQEBAAAAAAAAAAAABAUGAwIHAQj/xABBEAACAQIEBAQDBAYHCQAAAAABAhEAAwQSITEFBhNRIjJBYXGBkRQjQqEHMzRSsdEVFhdUYnLxJDVzg5KTssHh/8QAGgEAAgMBAQAAAAAAAAAAAAAAAAMCBAUBBv/EAC0RAAICAQMCBAUEAwAAAAAAAAABAgMRBCExEhMFIkFRMnGhsfAjYZHBFEKB/9oADAMBAAIRAxEAPwD7jSlKAFKUoAUpSgBSlKAFKVX4zjdu3pOY9hSrbq6Y9VjwicISm8RWT3xfEZLTRudBVNwnAvcMsWCj866PzOfRB8zXXD8zL+JI+Fedt1Wi1OojOduy9MNL/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/7UdtdL+HqcqYp/ycVjwazjfM6jqJIthGyMxYRMKe+m+xg/lXfB8HRVD3WEHUdtfesJcSWv3GdLYGMIZ7gzIubDrqwkTuANdyK3l+2FwNlQcwCIAYiRlGsHUfCvL3aWM65a63zbZjF8JYNWu1qSojt7v1J6X8ONilcr9vDXNJWTtG9UvDuGG9mhgsdxVhY5dKspzqYM7VTq1Op1MFiiLg/kPlXXW/jeSLicLcwzhlMjv/6NaHAY0XUDD5iveLw4dGU+oqg4FeKXWQ7GfyqxCL8P1MYRf6c/T2Ytv/IrbfxL6o0tKUr0Bnis8nMwbFNYa2oCNely0wLSYds0RpPV76ZPfTQ1jsRw1zjuIEIxVsL4DGhe4CGAOxMW0/Km1JPORc29sF3b5lwxtm8rgrmFskKc2YgELEZtQQRpsZr2nF8ObtywGXOoLMgXsAT6QxAKSBqMy96yvAcKejZI+0MTi7LObtvIZWzbU5QADkEASRuGrtiBdXFYxbK34a3iHbNb8tzp2RbNpwJIeDpMzbpvajloj1vGS/tcesuLZt5W+96JzAoysVmIIkGMpgxoaqsbzELiovTC9QYklp8vQuKp9Nc0z7R61UctYU5QVS6F+3W38auDH2W0GY5/FGfMJ712t8OuN0lyPrb4kNVI1a6mQa7ZvTvS79PGdcq/dP7M7CxxkpfnKLLl/j2GGHuXCwKhwp8JJJIBAyxJ0g7bVa8avq+HDqQytBBGxB2NfO+BMEsHMcWp6tts/SGZXVFHkKyU/CdJma3d4u2Bsm4uVyqFlAiDGogbfCsS2FcPD511/wCqa35+yL0JSlqE5euGVeEwtx5yTpvBirDh/Dry3ELAwDrrNQMLibluckid9KmYfit4uoJMEidK8vo3po9Dn1dWfTjn8yalvcecYx9TT1lT+0tHc/wrR43FC2hY/KqLl+wXuM59J+pr0Hif6t1NEec5+SRQ03khOb4NJSlZjHcxMuKYQwS2pBGhzkMkkD00MT71vxi5cFBywaelZ21zgGYKLNzMcgG0ZnyHKW8ogOp39D8+GF5wM/eIZOWQsQqyQWmZb8On0qXakR64mppVFheag9lrvTceNLaqSJY3MmUyNAPEPoar+C84TZthkuOyrbD3TouYhMxLbDzD/wCUdqQdyJraVRcV5qWw7IbbsRlgLqzAgksq7kAAie4jSouP5xCqw6boxW6yHwtItMVdon0OUwf3xQqpP0BziibxvhJb7xPN6jvUfAcey+G6Jj19fnS9zgFbKLF5zFxgFGYkWywB02zFWAB9u9WAwlrEW0uQPEoYFTI17Eb1i6nw26ux36Z9LfKfDLtWphKPbs3X1R1Tidk/iWuOI43aUaQx7Coz8rr6OfpXWxy3bHmJak9zxKXlVcV++RnTplv1NlY9y5in7AfQVo8HhBbUKK6WrKqIUACvdWtHoew3ZY+qb5f9IVdf1rpisRQqE/BbBdnNtCz+Yxqdt/oPpXvCcRW411Rp03yGY1OVW0+Tfka4jjKZnEPKZpgTsQBt3JMf5TWolJcFTKYxHBsPBZ7aQAJJ9AkEH2jKuv8AhHaqKzxPBsQzpbAzM4JVlIW3JVoI3Pj0MTBNaC7iEuPdsGf1aljIiLnUWO8+E/UVn8dybbFp4vO1wWriBrmTWQ0FsqiMsnyxodZpsMcSZCX7ImDiWACMnhCQGZcrCMugnTwsMu2/hrjbxPDxmUoLcSCGRl8NoAzEbQBvvkj0rzhuVrD5mF28Q+pnKA7at1B4ezemntUvHcqWbrtcLuMy3FMZIh52JUkES0QfXWa75E+Wc83sjliOJYC6WZ8rGVUllYHdgBqNB4XB9PCZr9xHFMF5WWQOqpORoUNBcHTZzG25FcOI8t4ZdXuXJLSAMrEkG85VVymSQ9wd4AjXWpdzleywb7y4M2kysgxoRI3Gh1o8nuw83sjx18APH4B5mmCI6kFmP7szJPpJNXWBydNOmITKMoiNPTQ1nb3LVkOttrl5hcRkYSmUhQM5aFBBZfCYgRO1aPB4fp20TMz5VC5miTA3MACflUJ4xsyUc54O1KUpQwUpSgDGcK5Ge09libX3bE+GR+GyMw7semZ9PF6xrbcW5fa9Yu25Q57heGnKQfwmNfpV7Smu2TeWQVcUsGJu8i3Yuw9qW0khpIIvgltzIF0RqfJvrUi5yY5efuD4rpkg5ouPmnbzR4Drso+A11K735nO1Exr8jPOjWvIyAwZWUVZXT8REN7AVMvcoThBhx0oDXDGXw+NHA0j0ZgflWmpXHdNh24mFt8nh2ugXMMzMH1GrHTEoS3wa7l/5ZHtXrE8naujXLOa4c6SDJI6gzmfxA3VXT0UfKdi+DX1u3nsZlNy9ZBMj9UR94V7QzXG+NQbGCxxFtrgdrgLSSF0BaySBqdJDkHQ6fCrCnJ79QrpS2wSDyU83iDaGczAkZtZl9N22O/zrTcLwnSs27engULpJGg95P1rLLhsfmVS95UyP4oV2zFNz4hs22+oO29arhhc2bedSj5RmUnNBjUT60mxvG7yMglnZEmlKUgaKUpQApSlAClKUAQONcVGHtG4RIkDePifgBJ+Vcm5gti7ctkN92FzNGkswAA77j605j6PRm+WCBg0qJOknaDpE1WcUXDI2MYm6bnSF11UiYQggrOgMhd6dCKa4/Nhcm0y4tcbtsYGb9WLxMEKFaYknQEgHQ9qj/1ltlA6hmQ2rt7MNotFZB+M6R2qJeTDWluFjcVVtph3EkyuQkEgayFZtfjRbWFRbtks8WbVxHJ/cuZS/igAny/CaOmPsznUywu8ftKboJabQBaB3y6DufEv1qbhcStxFddVYBh8DWdd8Ixu3JuFbtpLpYbFSwAyjeSUT8qveGKgs2+mSUyjKT2jSoyikiUW2yVSlKWTFKUoAUpSgBSlKAInFOGLftm25YAyPDAOqkeoPoTUXEcu23a8xa596hRhIgZggJGkzCJuSNNqkcX4xawto3bzZEBALQTqTA296ov7T+Hf3gf9LfypsI2NZimQk4rkt+IcAt3luBi46jBmykTomSBIOhWR8/SvOJ5ctubxLXAbwKtBGkhBKyN/Au8+teeC82YbFsy4e51ColoUwJ2kkR/pXfjHH7GFCtfuC2GMAn1PyqMpSr+LYnCvuvEFlv23ODcsWzbKFrhm2LU+GYViwbyxMntHtVnYshFVRJCgDX2+GlZ3+0fh/wDeF+h/lWisXw6qymVYAg+xqHcU/XI2emsp3nFr5rB0pSlAoUpSgBSlKAFKUoAxX6YP913P89r/AMxXxHhPCnxFwW0jM2w9Sew996/o7mXhlvEWDbu2+qhZSVlhtqNU13isrheQsENTgolSD95eI2222J9fSK0tNq41VuL5KV+nlZNSXB6/RJwxsPZxFpihPVDSAwYSijIwYCCMsxr5qm/pUwwbh9wkgZCrCROuYQB2nUfOpHD8P9nYrZwxVE0T9YFymdAsEToJP+KvPGOB2sTrdtXHLRnTqXwmk7KsLI01jvWfqZO1tr1NTw+cdPbCcm8Rae2/3wfBTX9LcC/ZrH/DT+ArG/1DwUfsR/7t/wDlW6wVoLbRQMoCgRqY0211+tVKapQbbNvxnxSnXRgq01jPOP6bO1KUqyedFKUoAUpSgBSlKAK3j2FW5aAcSA6sNSNVMqdOxAqi/oe10lEMJg6Ow8p02PuaUoA4NhFN0g5iCgbzNvmOu/5VNxHCrfUkBhmnNDsAZd5kAwTqdfh2FKUARzgFJg54WVHjbZSInXU6nU61qsEsW0A9FH8K/aUAdqUpQApSlAH/2Q=="/>
          <p:cNvSpPr>
            <a:spLocks noChangeAspect="1" noChangeArrowheads="1"/>
          </p:cNvSpPr>
          <p:nvPr/>
        </p:nvSpPr>
        <p:spPr bwMode="auto">
          <a:xfrm>
            <a:off x="0" y="-681038"/>
            <a:ext cx="1057275" cy="140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313" y="214313"/>
            <a:ext cx="8715375" cy="642937"/>
          </a:xfrm>
          <a:prstGeom prst="rect">
            <a:avLst/>
          </a:prstGeom>
          <a:solidFill>
            <a:srgbClr val="EAEAEA"/>
          </a:solidFill>
          <a:ln>
            <a:solidFill>
              <a:srgbClr val="EA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rgbClr val="CC0066"/>
              </a:solidFill>
            </a:endParaRPr>
          </a:p>
        </p:txBody>
      </p:sp>
      <p:sp>
        <p:nvSpPr>
          <p:cNvPr id="8" name="Forme en L 7"/>
          <p:cNvSpPr/>
          <p:nvPr/>
        </p:nvSpPr>
        <p:spPr>
          <a:xfrm rot="5400000">
            <a:off x="352426" y="76200"/>
            <a:ext cx="366712" cy="642937"/>
          </a:xfrm>
          <a:prstGeom prst="corner">
            <a:avLst>
              <a:gd name="adj1" fmla="val 16359"/>
              <a:gd name="adj2" fmla="val 16633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Forme en L 9"/>
          <p:cNvSpPr/>
          <p:nvPr/>
        </p:nvSpPr>
        <p:spPr>
          <a:xfrm rot="16200000">
            <a:off x="8766176" y="693737"/>
            <a:ext cx="184150" cy="142875"/>
          </a:xfrm>
          <a:prstGeom prst="corner">
            <a:avLst>
              <a:gd name="adj1" fmla="val 16359"/>
              <a:gd name="adj2" fmla="val 16633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080" name="ZoneTexte 11"/>
          <p:cNvSpPr txBox="1">
            <a:spLocks noChangeArrowheads="1"/>
          </p:cNvSpPr>
          <p:nvPr/>
        </p:nvSpPr>
        <p:spPr bwMode="auto">
          <a:xfrm>
            <a:off x="327025" y="323850"/>
            <a:ext cx="18838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chemeClr val="accent4">
                    <a:lumMod val="75000"/>
                  </a:schemeClr>
                </a:solidFill>
                <a:latin typeface="Eras Demi ITC" pitchFamily="34" charset="0"/>
              </a:rPr>
              <a:t>Le contexte</a:t>
            </a:r>
            <a:endParaRPr lang="fr-FR" sz="2400" dirty="0">
              <a:solidFill>
                <a:schemeClr val="accent4">
                  <a:lumMod val="75000"/>
                </a:schemeClr>
              </a:solidFill>
              <a:latin typeface="Eras Demi ITC" pitchFamily="34" charset="0"/>
            </a:endParaRPr>
          </a:p>
        </p:txBody>
      </p:sp>
      <p:sp>
        <p:nvSpPr>
          <p:cNvPr id="3081" name="ZoneTexte 12"/>
          <p:cNvSpPr txBox="1">
            <a:spLocks noChangeArrowheads="1"/>
          </p:cNvSpPr>
          <p:nvPr/>
        </p:nvSpPr>
        <p:spPr bwMode="auto">
          <a:xfrm>
            <a:off x="214313" y="1071563"/>
            <a:ext cx="4214812" cy="310854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La lutte contre le décrochage scolaire</a:t>
            </a:r>
          </a:p>
          <a:p>
            <a:r>
              <a:rPr lang="fr-FR" sz="160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 pitchFamily="34" charset="0"/>
              </a:rPr>
              <a:t>Un enjeu national</a:t>
            </a:r>
          </a:p>
          <a:p>
            <a:pPr algn="just"/>
            <a:r>
              <a:rPr lang="fr-FR" sz="1400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fr-FR" sz="1400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r>
              <a:rPr lang="fr-FR" sz="1400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 pitchFamily="34" charset="0"/>
              </a:rPr>
              <a:t>Chaque année, 140 000 jeunes en moyenne quittent le système éducatif sans avoir obtenu un diplôme de niveau IV ou V. </a:t>
            </a:r>
          </a:p>
          <a:p>
            <a:pPr algn="just"/>
            <a:endParaRPr lang="fr-FR" sz="800" dirty="0" smtClean="0">
              <a:solidFill>
                <a:schemeClr val="accent4">
                  <a:lumMod val="75000"/>
                </a:schemeClr>
              </a:solidFill>
              <a:latin typeface="+mn-lt"/>
              <a:cs typeface="Arial" pitchFamily="34" charset="0"/>
            </a:endParaRPr>
          </a:p>
          <a:p>
            <a:pPr algn="just"/>
            <a:r>
              <a:rPr lang="fr-FR" sz="1400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 pitchFamily="34" charset="0"/>
              </a:rPr>
              <a:t>Cet abandon scolaire est un facteur important d'exclusion sociale et professionnelle. </a:t>
            </a:r>
          </a:p>
          <a:p>
            <a:pPr algn="just"/>
            <a:r>
              <a:rPr lang="fr-FR" sz="1400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 pitchFamily="34" charset="0"/>
              </a:rPr>
              <a:t>La lutte contre le décrochage scolaire est une priorité nationale rappelée dans la circulaire de rentrée 2013 (circulaire n° 2013-060 du 10-4-2013) avec pour objectif de doubler le nombre des élèves en retour en formation initiale.</a:t>
            </a:r>
            <a:endParaRPr lang="fr-FR" sz="1400" dirty="0">
              <a:solidFill>
                <a:schemeClr val="accent4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3084" name="Picture 2" descr="http://t1.gstatic.com/images?q=tbn:ANd9GcT3yFLKwmY4DcP7sIYo9JeRYbHzcza8nVGRZRvrf4cGcfvjC-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365104"/>
            <a:ext cx="426106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Espace réservé du numéro de diapositive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37178-AB20-4300-8E51-2056B7B25DB0}" type="slidenum">
              <a:rPr lang="fr-FR"/>
              <a:pPr>
                <a:defRPr/>
              </a:pPr>
              <a:t>2</a:t>
            </a:fld>
            <a:endParaRPr lang="fr-FR"/>
          </a:p>
        </p:txBody>
      </p:sp>
      <p:sp>
        <p:nvSpPr>
          <p:cNvPr id="18" name="ZoneTexte 12"/>
          <p:cNvSpPr txBox="1">
            <a:spLocks noChangeArrowheads="1"/>
          </p:cNvSpPr>
          <p:nvPr/>
        </p:nvSpPr>
        <p:spPr bwMode="auto">
          <a:xfrm>
            <a:off x="4644008" y="1052736"/>
            <a:ext cx="4214812" cy="538609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  <a:latin typeface="+mn-lt"/>
              </a:rPr>
              <a:t>Semaine de l’orientation et de la persévérance – 2</a:t>
            </a:r>
            <a:r>
              <a:rPr lang="fr-FR" b="1" baseline="30000" dirty="0" smtClean="0">
                <a:solidFill>
                  <a:srgbClr val="C00000"/>
                </a:solidFill>
                <a:latin typeface="+mn-lt"/>
              </a:rPr>
              <a:t>ème</a:t>
            </a:r>
            <a:r>
              <a:rPr lang="fr-FR" b="1" dirty="0" smtClean="0">
                <a:solidFill>
                  <a:srgbClr val="C00000"/>
                </a:solidFill>
                <a:latin typeface="+mn-lt"/>
              </a:rPr>
              <a:t> édition</a:t>
            </a:r>
            <a:endParaRPr lang="fr-FR" b="1" dirty="0">
              <a:solidFill>
                <a:srgbClr val="C00000"/>
              </a:solidFill>
              <a:latin typeface="+mn-lt"/>
            </a:endParaRPr>
          </a:p>
          <a:p>
            <a:pPr algn="just"/>
            <a:r>
              <a:rPr lang="fr-FR" sz="14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fr-FR" sz="1400" dirty="0" smtClean="0">
                <a:solidFill>
                  <a:srgbClr val="7030A0"/>
                </a:solidFill>
                <a:latin typeface="+mn-lt"/>
              </a:rPr>
            </a:br>
            <a:r>
              <a:rPr lang="fr-FR" sz="14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Action de prévention et de sensibilisation, la semaine de l’orientation et de la persévérance s’inscrit dans cet objectif.</a:t>
            </a:r>
          </a:p>
          <a:p>
            <a:pPr algn="just"/>
            <a:endParaRPr lang="fr-FR" sz="1400" dirty="0" smtClean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algn="just"/>
            <a:r>
              <a:rPr lang="fr-FR" sz="14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Fort du succès rencontré lors de la 1</a:t>
            </a:r>
            <a:r>
              <a:rPr lang="fr-FR" sz="1400" baseline="300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ère</a:t>
            </a:r>
            <a:r>
              <a:rPr lang="fr-FR" sz="14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édition, expérimentale sur le bassin de Mantes l’année dernière, cette action se déploie cette année sur les 4 départements de l’académie au sein de 8 bassins :</a:t>
            </a:r>
          </a:p>
          <a:p>
            <a:pPr algn="just"/>
            <a:endParaRPr lang="fr-FR" sz="1400" dirty="0" smtClean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algn="just"/>
            <a:r>
              <a:rPr lang="fr-FR" sz="14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Val d’Oise (95)  : </a:t>
            </a:r>
          </a:p>
          <a:p>
            <a:pPr marL="174625" indent="363538" algn="just"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Bassin de Cergy Pontoise</a:t>
            </a:r>
          </a:p>
          <a:p>
            <a:pPr marL="174625" indent="363538" algn="just"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Bassin de Gonesse</a:t>
            </a:r>
          </a:p>
          <a:p>
            <a:pPr algn="just"/>
            <a:r>
              <a:rPr lang="fr-FR" sz="14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Hauts de Seine (92)</a:t>
            </a:r>
          </a:p>
          <a:p>
            <a:pPr marL="174625" indent="363538" algn="just"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Bassin de Gennevilliers</a:t>
            </a:r>
          </a:p>
          <a:p>
            <a:pPr marL="174625" indent="363538" algn="just"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Bassin de Vanves</a:t>
            </a:r>
          </a:p>
          <a:p>
            <a:pPr algn="just"/>
            <a:r>
              <a:rPr lang="fr-FR" sz="14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Essonne (91)</a:t>
            </a:r>
          </a:p>
          <a:p>
            <a:pPr marL="174625" indent="363538" algn="just"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Bassin d’Evry</a:t>
            </a:r>
          </a:p>
          <a:p>
            <a:pPr marL="174625" indent="363538" algn="just"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Bassin de Massy</a:t>
            </a:r>
          </a:p>
          <a:p>
            <a:pPr algn="just"/>
            <a:r>
              <a:rPr lang="fr-FR" sz="14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Yvelines (78)</a:t>
            </a:r>
          </a:p>
          <a:p>
            <a:pPr marL="174625" indent="363538" algn="just"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Bassin de Saint Quentin en Yvelines</a:t>
            </a:r>
          </a:p>
          <a:p>
            <a:pPr marL="174625" indent="363538" algn="just">
              <a:buFont typeface="Arial" pitchFamily="34" charset="0"/>
              <a:buChar char="•"/>
            </a:pPr>
            <a:r>
              <a:rPr lang="fr-FR" sz="1400" b="1" dirty="0" smtClean="0">
                <a:solidFill>
                  <a:srgbClr val="C00000"/>
                </a:solidFill>
                <a:latin typeface="+mn-lt"/>
              </a:rPr>
              <a:t>Bassin de Mantes</a:t>
            </a:r>
            <a:endParaRPr lang="fr-FR" sz="1400" b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6" descr="data:image/jpeg;base64,/9j/4AAQSkZJRgABAQAAAQABAAD/2wCEAAkGBhMSERIUExQSExUVGBkWFxcYGB8YGRodGhoYIRoYHB0aIyYeGx4kHR4UIi8gIycpLCwsFR4xNzwqNScrLikBCQoKDgwOGg8PGjUjHyQ1LDUsLzUvNCktLCo0NDY1Ly0sNCo1NSwsLzIvNCksKSwpLCwsLCw0NSwsNSw0LCwsLP/AABEIAJMAbwMBIgACEQEDEQH/xAAcAAEAAwEBAQEBAAAAAAAAAAAABAUGAwIHAQj/xABBEAACAQIEBAQDBAYHCQAAAAABAhEAAwQSITEFBhNRIjJBYXGBkRQjQqEHMzRSsdEVFhdUYnLxJDVzg5KTssHh/8QAGgEAAgMBAQAAAAAAAAAAAAAAAAMCBAUBBv/EAC0RAAICAQMCBAUEAwAAAAAAAAABAgMRBCExEhMFIkFRMnGhsfAjYZHBFEKB/9oADAMBAAIRAxEAPwD7jSlKAFKUoAUpSgBSlKAFKVX4zjdu3pOY9hSrbq6Y9VjwicISm8RWT3xfEZLTRudBVNwnAvcMsWCj866PzOfRB8zXXD8zL+JI+Fedt1Wi1OojOduy9MNL/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/7UdtdL+HqcqYp/ycVjwazjfM6jqJIthGyMxYRMKe+m+xg/lXfB8HRVD3WEHUdtfesJcSWv3GdLYGMIZ7gzIubDrqwkTuANdyK3l+2FwNlQcwCIAYiRlGsHUfCvL3aWM65a63zbZjF8JYNWu1qSojt7v1J6X8ONilcr9vDXNJWTtG9UvDuGG9mhgsdxVhY5dKspzqYM7VTq1Op1MFiiLg/kPlXXW/jeSLicLcwzhlMjv/6NaHAY0XUDD5iveLw4dGU+oqg4FeKXWQ7GfyqxCL8P1MYRf6c/T2Ytv/IrbfxL6o0tKUr0Bnis8nMwbFNYa2oCNely0wLSYds0RpPV76ZPfTQ1jsRw1zjuIEIxVsL4DGhe4CGAOxMW0/Km1JPORc29sF3b5lwxtm8rgrmFskKc2YgELEZtQQRpsZr2nF8ObtywGXOoLMgXsAT6QxAKSBqMy96yvAcKejZI+0MTi7LObtvIZWzbU5QADkEASRuGrtiBdXFYxbK34a3iHbNb8tzp2RbNpwJIeDpMzbpvajloj1vGS/tcesuLZt5W+96JzAoysVmIIkGMpgxoaqsbzELiovTC9QYklp8vQuKp9Nc0z7R61UctYU5QVS6F+3W38auDH2W0GY5/FGfMJ712t8OuN0lyPrb4kNVI1a6mQa7ZvTvS79PGdcq/dP7M7CxxkpfnKLLl/j2GGHuXCwKhwp8JJJIBAyxJ0g7bVa8avq+HDqQytBBGxB2NfO+BMEsHMcWp6tts/SGZXVFHkKyU/CdJma3d4u2Bsm4uVyqFlAiDGogbfCsS2FcPD511/wCqa35+yL0JSlqE5euGVeEwtx5yTpvBirDh/Dry3ELAwDrrNQMLibluckid9KmYfit4uoJMEidK8vo3po9Dn1dWfTjn8yalvcecYx9TT1lT+0tHc/wrR43FC2hY/KqLl+wXuM59J+pr0Hif6t1NEec5+SRQ03khOb4NJSlZjHcxMuKYQwS2pBGhzkMkkD00MT71vxi5cFBywaelZ21zgGYKLNzMcgG0ZnyHKW8ogOp39D8+GF5wM/eIZOWQsQqyQWmZb8On0qXakR64mppVFheag9lrvTceNLaqSJY3MmUyNAPEPoar+C84TZthkuOyrbD3TouYhMxLbDzD/wCUdqQdyJraVRcV5qWw7IbbsRlgLqzAgksq7kAAie4jSouP5xCqw6boxW6yHwtItMVdon0OUwf3xQqpP0BziibxvhJb7xPN6jvUfAcey+G6Jj19fnS9zgFbKLF5zFxgFGYkWywB02zFWAB9u9WAwlrEW0uQPEoYFTI17Eb1i6nw26ux36Z9LfKfDLtWphKPbs3X1R1Tidk/iWuOI43aUaQx7Coz8rr6OfpXWxy3bHmJak9zxKXlVcV++RnTplv1NlY9y5in7AfQVo8HhBbUKK6WrKqIUACvdWtHoew3ZY+qb5f9IVdf1rpisRQqE/BbBdnNtCz+Yxqdt/oPpXvCcRW411Rp03yGY1OVW0+Tfka4jjKZnEPKZpgTsQBt3JMf5TWolJcFTKYxHBsPBZ7aQAJJ9AkEH2jKuv8AhHaqKzxPBsQzpbAzM4JVlIW3JVoI3Pj0MTBNaC7iEuPdsGf1aljIiLnUWO8+E/UVn8dybbFp4vO1wWriBrmTWQ0FsqiMsnyxodZpsMcSZCX7ImDiWACMnhCQGZcrCMugnTwsMu2/hrjbxPDxmUoLcSCGRl8NoAzEbQBvvkj0rzhuVrD5mF28Q+pnKA7at1B4ezemntUvHcqWbrtcLuMy3FMZIh52JUkES0QfXWa75E+Wc83sjliOJYC6WZ8rGVUllYHdgBqNB4XB9PCZr9xHFMF5WWQOqpORoUNBcHTZzG25FcOI8t4ZdXuXJLSAMrEkG85VVymSQ9wd4AjXWpdzleywb7y4M2kysgxoRI3Gh1o8nuw83sjx18APH4B5mmCI6kFmP7szJPpJNXWBydNOmITKMoiNPTQ1nb3LVkOttrl5hcRkYSmUhQM5aFBBZfCYgRO1aPB4fp20TMz5VC5miTA3MACflUJ4xsyUc54O1KUpQwUpSgDGcK5Ge09libX3bE+GR+GyMw7semZ9PF6xrbcW5fa9Yu25Q57heGnKQfwmNfpV7Smu2TeWQVcUsGJu8i3Yuw9qW0khpIIvgltzIF0RqfJvrUi5yY5efuD4rpkg5ouPmnbzR4Drso+A11K735nO1Exr8jPOjWvIyAwZWUVZXT8REN7AVMvcoThBhx0oDXDGXw+NHA0j0ZgflWmpXHdNh24mFt8nh2ugXMMzMH1GrHTEoS3wa7l/5ZHtXrE8naujXLOa4c6SDJI6gzmfxA3VXT0UfKdi+DX1u3nsZlNy9ZBMj9UR94V7QzXG+NQbGCxxFtrgdrgLSSF0BaySBqdJDkHQ6fCrCnJ79QrpS2wSDyU83iDaGczAkZtZl9N22O/zrTcLwnSs27engULpJGg95P1rLLhsfmVS95UyP4oV2zFNz4hs22+oO29arhhc2bedSj5RmUnNBjUT60mxvG7yMglnZEmlKUgaKUpQApSlAClKUAQONcVGHtG4RIkDePifgBJ+Vcm5gti7ctkN92FzNGkswAA77j605j6PRm+WCBg0qJOknaDpE1WcUXDI2MYm6bnSF11UiYQggrOgMhd6dCKa4/Nhcm0y4tcbtsYGb9WLxMEKFaYknQEgHQ9qj/1ltlA6hmQ2rt7MNotFZB+M6R2qJeTDWluFjcVVtph3EkyuQkEgayFZtfjRbWFRbtks8WbVxHJ/cuZS/igAny/CaOmPsznUywu8ftKboJabQBaB3y6DufEv1qbhcStxFddVYBh8DWdd8Ixu3JuFbtpLpYbFSwAyjeSUT8qveGKgs2+mSUyjKT2jSoyikiUW2yVSlKWTFKUoAUpSgBSlKAInFOGLftm25YAyPDAOqkeoPoTUXEcu23a8xa596hRhIgZggJGkzCJuSNNqkcX4xawto3bzZEBALQTqTA296ov7T+Hf3gf9LfypsI2NZimQk4rkt+IcAt3luBi46jBmykTomSBIOhWR8/SvOJ5ctubxLXAbwKtBGkhBKyN/Au8+teeC82YbFsy4e51ColoUwJ2kkR/pXfjHH7GFCtfuC2GMAn1PyqMpSr+LYnCvuvEFlv23ODcsWzbKFrhm2LU+GYViwbyxMntHtVnYshFVRJCgDX2+GlZ3+0fh/wDeF+h/lWisXw6qymVYAg+xqHcU/XI2emsp3nFr5rB0pSlAoUpSgBSlKAFKUoAxX6YP913P89r/AMxXxHhPCnxFwW0jM2w9Sew996/o7mXhlvEWDbu2+qhZSVlhtqNU13isrheQsENTgolSD95eI2222J9fSK0tNq41VuL5KV+nlZNSXB6/RJwxsPZxFpihPVDSAwYSijIwYCCMsxr5qm/pUwwbh9wkgZCrCROuYQB2nUfOpHD8P9nYrZwxVE0T9YFymdAsEToJP+KvPGOB2sTrdtXHLRnTqXwmk7KsLI01jvWfqZO1tr1NTw+cdPbCcm8Rae2/3wfBTX9LcC/ZrH/DT+ArG/1DwUfsR/7t/wDlW6wVoLbRQMoCgRqY0211+tVKapQbbNvxnxSnXRgq01jPOP6bO1KUqyedFKUoAUpSgBSlKAK3j2FW5aAcSA6sNSNVMqdOxAqi/oe10lEMJg6Ow8p02PuaUoA4NhFN0g5iCgbzNvmOu/5VNxHCrfUkBhmnNDsAZd5kAwTqdfh2FKUARzgFJg54WVHjbZSInXU6nU61qsEsW0A9FH8K/aUAdqUpQApSlAH/2Q=="/>
          <p:cNvSpPr>
            <a:spLocks noChangeAspect="1" noChangeArrowheads="1"/>
          </p:cNvSpPr>
          <p:nvPr/>
        </p:nvSpPr>
        <p:spPr bwMode="auto">
          <a:xfrm>
            <a:off x="0" y="-681038"/>
            <a:ext cx="1057275" cy="140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6387" name="AutoShape 8" descr="data:image/jpeg;base64,/9j/4AAQSkZJRgABAQAAAQABAAD/2wCEAAkGBhMSERIUExQSExUVGBkWFxcYGB8YGRodGhoYIRoYHB0aIyYeGx4kHR4UIi8gIycpLCwsFR4xNzwqNScrLikBCQoKDgwOGg8PGjUjHyQ1LDUsLzUvNCktLCo0NDY1Ly0sNCo1NSwsLzIvNCksKSwpLCwsLCw0NSwsNSw0LCwsLP/AABEIAJMAbwMBIgACEQEDEQH/xAAcAAEAAwEBAQEBAAAAAAAAAAAABAUGAwIHAQj/xABBEAACAQIEBAQDBAYHCQAAAAABAhEAAwQSITEFBhNRIjJBYXGBkRQjQqEHMzRSsdEVFhdUYnLxJDVzg5KTssHh/8QAGgEAAgMBAQAAAAAAAAAAAAAAAAMCBAUBBv/EAC0RAAICAQMCBAUEAwAAAAAAAAABAgMRBCExEhMFIkFRMnGhsfAjYZHBFEKB/9oADAMBAAIRAxEAPwD7jSlKAFKUoAUpSgBSlKAFKVX4zjdu3pOY9hSrbq6Y9VjwicISm8RWT3xfEZLTRudBVNwnAvcMsWCj866PzOfRB8zXXD8zL+JI+Fedt1Wi1OojOduy9MNL/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/7UdtdL+HqcqYp/ycVjwazjfM6jqJIthGyMxYRMKe+m+xg/lXfB8HRVD3WEHUdtfesJcSWv3GdLYGMIZ7gzIubDrqwkTuANdyK3l+2FwNlQcwCIAYiRlGsHUfCvL3aWM65a63zbZjF8JYNWu1qSojt7v1J6X8ONilcr9vDXNJWTtG9UvDuGG9mhgsdxVhY5dKspzqYM7VTq1Op1MFiiLg/kPlXXW/jeSLicLcwzhlMjv/6NaHAY0XUDD5iveLw4dGU+oqg4FeKXWQ7GfyqxCL8P1MYRf6c/T2Ytv/IrbfxL6o0tKUr0Bnis8nMwbFNYa2oCNely0wLSYds0RpPV76ZPfTQ1jsRw1zjuIEIxVsL4DGhe4CGAOxMW0/Km1JPORc29sF3b5lwxtm8rgrmFskKc2YgELEZtQQRpsZr2nF8ObtywGXOoLMgXsAT6QxAKSBqMy96yvAcKejZI+0MTi7LObtvIZWzbU5QADkEASRuGrtiBdXFYxbK34a3iHbNb8tzp2RbNpwJIeDpMzbpvajloj1vGS/tcesuLZt5W+96JzAoysVmIIkGMpgxoaqsbzELiovTC9QYklp8vQuKp9Nc0z7R61UctYU5QVS6F+3W38auDH2W0GY5/FGfMJ712t8OuN0lyPrb4kNVI1a6mQa7ZvTvS79PGdcq/dP7M7CxxkpfnKLLl/j2GGHuXCwKhwp8JJJIBAyxJ0g7bVa8avq+HDqQytBBGxB2NfO+BMEsHMcWp6tts/SGZXVFHkKyU/CdJma3d4u2Bsm4uVyqFlAiDGogbfCsS2FcPD511/wCqa35+yL0JSlqE5euGVeEwtx5yTpvBirDh/Dry3ELAwDrrNQMLibluckid9KmYfit4uoJMEidK8vo3po9Dn1dWfTjn8yalvcecYx9TT1lT+0tHc/wrR43FC2hY/KqLl+wXuM59J+pr0Hif6t1NEec5+SRQ03khOb4NJSlZjHcxMuKYQwS2pBGhzkMkkD00MT71vxi5cFBywaelZ21zgGYKLNzMcgG0ZnyHKW8ogOp39D8+GF5wM/eIZOWQsQqyQWmZb8On0qXakR64mppVFheag9lrvTceNLaqSJY3MmUyNAPEPoar+C84TZthkuOyrbD3TouYhMxLbDzD/wCUdqQdyJraVRcV5qWw7IbbsRlgLqzAgksq7kAAie4jSouP5xCqw6boxW6yHwtItMVdon0OUwf3xQqpP0BziibxvhJb7xPN6jvUfAcey+G6Jj19fnS9zgFbKLF5zFxgFGYkWywB02zFWAB9u9WAwlrEW0uQPEoYFTI17Eb1i6nw26ux36Z9LfKfDLtWphKPbs3X1R1Tidk/iWuOI43aUaQx7Coz8rr6OfpXWxy3bHmJak9zxKXlVcV++RnTplv1NlY9y5in7AfQVo8HhBbUKK6WrKqIUACvdWtHoew3ZY+qb5f9IVdf1rpisRQqE/BbBdnNtCz+Yxqdt/oPpXvCcRW411Rp03yGY1OVW0+Tfka4jjKZnEPKZpgTsQBt3JMf5TWolJcFTKYxHBsPBZ7aQAJJ9AkEH2jKuv8AhHaqKzxPBsQzpbAzM4JVlIW3JVoI3Pj0MTBNaC7iEuPdsGf1aljIiLnUWO8+E/UVn8dybbFp4vO1wWriBrmTWQ0FsqiMsnyxodZpsMcSZCX7ImDiWACMnhCQGZcrCMugnTwsMu2/hrjbxPDxmUoLcSCGRl8NoAzEbQBvvkj0rzhuVrD5mF28Q+pnKA7at1B4ezemntUvHcqWbrtcLuMy3FMZIh52JUkES0QfXWa75E+Wc83sjliOJYC6WZ8rGVUllYHdgBqNB4XB9PCZr9xHFMF5WWQOqpORoUNBcHTZzG25FcOI8t4ZdXuXJLSAMrEkG85VVymSQ9wd4AjXWpdzleywb7y4M2kysgxoRI3Gh1o8nuw83sjx18APH4B5mmCI6kFmP7szJPpJNXWBydNOmITKMoiNPTQ1nb3LVkOttrl5hcRkYSmUhQM5aFBBZfCYgRO1aPB4fp20TMz5VC5miTA3MACflUJ4xsyUc54O1KUpQwUpSgDGcK5Ge09libX3bE+GR+GyMw7semZ9PF6xrbcW5fa9Yu25Q57heGnKQfwmNfpV7Smu2TeWQVcUsGJu8i3Yuw9qW0khpIIvgltzIF0RqfJvrUi5yY5efuD4rpkg5ouPmnbzR4Drso+A11K735nO1Exr8jPOjWvIyAwZWUVZXT8REN7AVMvcoThBhx0oDXDGXw+NHA0j0ZgflWmpXHdNh24mFt8nh2ugXMMzMH1GrHTEoS3wa7l/5ZHtXrE8naujXLOa4c6SDJI6gzmfxA3VXT0UfKdi+DX1u3nsZlNy9ZBMj9UR94V7QzXG+NQbGCxxFtrgdrgLSSF0BaySBqdJDkHQ6fCrCnJ79QrpS2wSDyU83iDaGczAkZtZl9N22O/zrTcLwnSs27engULpJGg95P1rLLhsfmVS95UyP4oV2zFNz4hs22+oO29arhhc2bedSj5RmUnNBjUT60mxvG7yMglnZEmlKUgaKUpQApSlAClKUAQONcVGHtG4RIkDePifgBJ+Vcm5gti7ctkN92FzNGkswAA77j605j6PRm+WCBg0qJOknaDpE1WcUXDI2MYm6bnSF11UiYQggrOgMhd6dCKa4/Nhcm0y4tcbtsYGb9WLxMEKFaYknQEgHQ9qj/1ltlA6hmQ2rt7MNotFZB+M6R2qJeTDWluFjcVVtph3EkyuQkEgayFZtfjRbWFRbtks8WbVxHJ/cuZS/igAny/CaOmPsznUywu8ftKboJabQBaB3y6DufEv1qbhcStxFddVYBh8DWdd8Ixu3JuFbtpLpYbFSwAyjeSUT8qveGKgs2+mSUyjKT2jSoyikiUW2yVSlKWTFKUoAUpSgBSlKAInFOGLftm25YAyPDAOqkeoPoTUXEcu23a8xa596hRhIgZggJGkzCJuSNNqkcX4xawto3bzZEBALQTqTA296ov7T+Hf3gf9LfypsI2NZimQk4rkt+IcAt3luBi46jBmykTomSBIOhWR8/SvOJ5ctubxLXAbwKtBGkhBKyN/Au8+teeC82YbFsy4e51ColoUwJ2kkR/pXfjHH7GFCtfuC2GMAn1PyqMpSr+LYnCvuvEFlv23ODcsWzbKFrhm2LU+GYViwbyxMntHtVnYshFVRJCgDX2+GlZ3+0fh/wDeF+h/lWisXw6qymVYAg+xqHcU/XI2emsp3nFr5rB0pSlAoUpSgBSlKAFKUoAxX6YP913P89r/AMxXxHhPCnxFwW0jM2w9Sew996/o7mXhlvEWDbu2+qhZSVlhtqNU13isrheQsENTgolSD95eI2222J9fSK0tNq41VuL5KV+nlZNSXB6/RJwxsPZxFpihPVDSAwYSijIwYCCMsxr5qm/pUwwbh9wkgZCrCROuYQB2nUfOpHD8P9nYrZwxVE0T9YFymdAsEToJP+KvPGOB2sTrdtXHLRnTqXwmk7KsLI01jvWfqZO1tr1NTw+cdPbCcm8Rae2/3wfBTX9LcC/ZrH/DT+ArG/1DwUfsR/7t/wDlW6wVoLbRQMoCgRqY0211+tVKapQbbNvxnxSnXRgq01jPOP6bO1KUqyedFKUoAUpSgBSlKAK3j2FW5aAcSA6sNSNVMqdOxAqi/oe10lEMJg6Ow8p02PuaUoA4NhFN0g5iCgbzNvmOu/5VNxHCrfUkBhmnNDsAZd5kAwTqdfh2FKUARzgFJg54WVHjbZSInXU6nU61qsEsW0A9FH8K/aUAdqUpQApSlAH/2Q=="/>
          <p:cNvSpPr>
            <a:spLocks noChangeAspect="1" noChangeArrowheads="1"/>
          </p:cNvSpPr>
          <p:nvPr/>
        </p:nvSpPr>
        <p:spPr bwMode="auto">
          <a:xfrm>
            <a:off x="0" y="-681038"/>
            <a:ext cx="1057275" cy="140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6388" name="AutoShape 10" descr="data:image/jpeg;base64,/9j/4AAQSkZJRgABAQAAAQABAAD/2wCEAAkGBhMSERIUExQSExUVGBkWFxcYGB8YGRodGhoYIRoYHB0aIyYeGx4kHR4UIi8gIycpLCwsFR4xNzwqNScrLikBCQoKDgwOGg8PGjUjHyQ1LDUsLzUvNCktLCo0NDY1Ly0sNCo1NSwsLzIvNCksKSwpLCwsLCw0NSwsNSw0LCwsLP/AABEIAJMAbwMBIgACEQEDEQH/xAAcAAEAAwEBAQEBAAAAAAAAAAAABAUGAwIHAQj/xABBEAACAQIEBAQDBAYHCQAAAAABAhEAAwQSITEFBhNRIjJBYXGBkRQjQqEHMzRSsdEVFhdUYnLxJDVzg5KTssHh/8QAGgEAAgMBAQAAAAAAAAAAAAAAAAMCBAUBBv/EAC0RAAICAQMCBAUEAwAAAAAAAAABAgMRBCExEhMFIkFRMnGhsfAjYZHBFEKB/9oADAMBAAIRAxEAPwD7jSlKAFKUoAUpSgBSlKAFKVX4zjdu3pOY9hSrbq6Y9VjwicISm8RWT3xfEZLTRudBVNwnAvcMsWCj866PzOfRB8zXXD8zL+JI+Fedt1Wi1OojOduy9MNL/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/7UdtdL+HqcqYp/ycVjwazjfM6jqJIthGyMxYRMKe+m+xg/lXfB8HRVD3WEHUdtfesJcSWv3GdLYGMIZ7gzIubDrqwkTuANdyK3l+2FwNlQcwCIAYiRlGsHUfCvL3aWM65a63zbZjF8JYNWu1qSojt7v1J6X8ONilcr9vDXNJWTtG9UvDuGG9mhgsdxVhY5dKspzqYM7VTq1Op1MFiiLg/kPlXXW/jeSLicLcwzhlMjv/6NaHAY0XUDD5iveLw4dGU+oqg4FeKXWQ7GfyqxCL8P1MYRf6c/T2Ytv/IrbfxL6o0tKUr0Bnis8nMwbFNYa2oCNely0wLSYds0RpPV76ZPfTQ1jsRw1zjuIEIxVsL4DGhe4CGAOxMW0/Km1JPORc29sF3b5lwxtm8rgrmFskKc2YgELEZtQQRpsZr2nF8ObtywGXOoLMgXsAT6QxAKSBqMy96yvAcKejZI+0MTi7LObtvIZWzbU5QADkEASRuGrtiBdXFYxbK34a3iHbNb8tzp2RbNpwJIeDpMzbpvajloj1vGS/tcesuLZt5W+96JzAoysVmIIkGMpgxoaqsbzELiovTC9QYklp8vQuKp9Nc0z7R61UctYU5QVS6F+3W38auDH2W0GY5/FGfMJ712t8OuN0lyPrb4kNVI1a6mQa7ZvTvS79PGdcq/dP7M7CxxkpfnKLLl/j2GGHuXCwKhwp8JJJIBAyxJ0g7bVa8avq+HDqQytBBGxB2NfO+BMEsHMcWp6tts/SGZXVFHkKyU/CdJma3d4u2Bsm4uVyqFlAiDGogbfCsS2FcPD511/wCqa35+yL0JSlqE5euGVeEwtx5yTpvBirDh/Dry3ELAwDrrNQMLibluckid9KmYfit4uoJMEidK8vo3po9Dn1dWfTjn8yalvcecYx9TT1lT+0tHc/wrR43FC2hY/KqLl+wXuM59J+pr0Hif6t1NEec5+SRQ03khOb4NJSlZjHcxMuKYQwS2pBGhzkMkkD00MT71vxi5cFBywaelZ21zgGYKLNzMcgG0ZnyHKW8ogOp39D8+GF5wM/eIZOWQsQqyQWmZb8On0qXakR64mppVFheag9lrvTceNLaqSJY3MmUyNAPEPoar+C84TZthkuOyrbD3TouYhMxLbDzD/wCUdqQdyJraVRcV5qWw7IbbsRlgLqzAgksq7kAAie4jSouP5xCqw6boxW6yHwtItMVdon0OUwf3xQqpP0BziibxvhJb7xPN6jvUfAcey+G6Jj19fnS9zgFbKLF5zFxgFGYkWywB02zFWAB9u9WAwlrEW0uQPEoYFTI17Eb1i6nw26ux36Z9LfKfDLtWphKPbs3X1R1Tidk/iWuOI43aUaQx7Coz8rr6OfpXWxy3bHmJak9zxKXlVcV++RnTplv1NlY9y5in7AfQVo8HhBbUKK6WrKqIUACvdWtHoew3ZY+qb5f9IVdf1rpisRQqE/BbBdnNtCz+Yxqdt/oPpXvCcRW411Rp03yGY1OVW0+Tfka4jjKZnEPKZpgTsQBt3JMf5TWolJcFTKYxHBsPBZ7aQAJJ9AkEH2jKuv8AhHaqKzxPBsQzpbAzM4JVlIW3JVoI3Pj0MTBNaC7iEuPdsGf1aljIiLnUWO8+E/UVn8dybbFp4vO1wWriBrmTWQ0FsqiMsnyxodZpsMcSZCX7ImDiWACMnhCQGZcrCMugnTwsMu2/hrjbxPDxmUoLcSCGRl8NoAzEbQBvvkj0rzhuVrD5mF28Q+pnKA7at1B4ezemntUvHcqWbrtcLuMy3FMZIh52JUkES0QfXWa75E+Wc83sjliOJYC6WZ8rGVUllYHdgBqNB4XB9PCZr9xHFMF5WWQOqpORoUNBcHTZzG25FcOI8t4ZdXuXJLSAMrEkG85VVymSQ9wd4AjXWpdzleywb7y4M2kysgxoRI3Gh1o8nuw83sjx18APH4B5mmCI6kFmP7szJPpJNXWBydNOmITKMoiNPTQ1nb3LVkOttrl5hcRkYSmUhQM5aFBBZfCYgRO1aPB4fp20TMz5VC5miTA3MACflUJ4xsyUc54O1KUpQwUpSgDGcK5Ge09libX3bE+GR+GyMw7semZ9PF6xrbcW5fa9Yu25Q57heGnKQfwmNfpV7Smu2TeWQVcUsGJu8i3Yuw9qW0khpIIvgltzIF0RqfJvrUi5yY5efuD4rpkg5ouPmnbzR4Drso+A11K735nO1Exr8jPOjWvIyAwZWUVZXT8REN7AVMvcoThBhx0oDXDGXw+NHA0j0ZgflWmpXHdNh24mFt8nh2ugXMMzMH1GrHTEoS3wa7l/5ZHtXrE8naujXLOa4c6SDJI6gzmfxA3VXT0UfKdi+DX1u3nsZlNy9ZBMj9UR94V7QzXG+NQbGCxxFtrgdrgLSSF0BaySBqdJDkHQ6fCrCnJ79QrpS2wSDyU83iDaGczAkZtZl9N22O/zrTcLwnSs27engULpJGg95P1rLLhsfmVS95UyP4oV2zFNz4hs22+oO29arhhc2bedSj5RmUnNBjUT60mxvG7yMglnZEmlKUgaKUpQApSlAClKUAQONcVGHtG4RIkDePifgBJ+Vcm5gti7ctkN92FzNGkswAA77j605j6PRm+WCBg0qJOknaDpE1WcUXDI2MYm6bnSF11UiYQggrOgMhd6dCKa4/Nhcm0y4tcbtsYGb9WLxMEKFaYknQEgHQ9qj/1ltlA6hmQ2rt7MNotFZB+M6R2qJeTDWluFjcVVtph3EkyuQkEgayFZtfjRbWFRbtks8WbVxHJ/cuZS/igAny/CaOmPsznUywu8ftKboJabQBaB3y6DufEv1qbhcStxFddVYBh8DWdd8Ixu3JuFbtpLpYbFSwAyjeSUT8qveGKgs2+mSUyjKT2jSoyikiUW2yVSlKWTFKUoAUpSgBSlKAInFOGLftm25YAyPDAOqkeoPoTUXEcu23a8xa596hRhIgZggJGkzCJuSNNqkcX4xawto3bzZEBALQTqTA296ov7T+Hf3gf9LfypsI2NZimQk4rkt+IcAt3luBi46jBmykTomSBIOhWR8/SvOJ5ctubxLXAbwKtBGkhBKyN/Au8+teeC82YbFsy4e51ColoUwJ2kkR/pXfjHH7GFCtfuC2GMAn1PyqMpSr+LYnCvuvEFlv23ODcsWzbKFrhm2LU+GYViwbyxMntHtVnYshFVRJCgDX2+GlZ3+0fh/wDeF+h/lWisXw6qymVYAg+xqHcU/XI2emsp3nFr5rB0pSlAoUpSgBSlKAFKUoAxX6YP913P89r/AMxXxHhPCnxFwW0jM2w9Sew996/o7mXhlvEWDbu2+qhZSVlhtqNU13isrheQsENTgolSD95eI2222J9fSK0tNq41VuL5KV+nlZNSXB6/RJwxsPZxFpihPVDSAwYSijIwYCCMsxr5qm/pUwwbh9wkgZCrCROuYQB2nUfOpHD8P9nYrZwxVE0T9YFymdAsEToJP+KvPGOB2sTrdtXHLRnTqXwmk7KsLI01jvWfqZO1tr1NTw+cdPbCcm8Rae2/3wfBTX9LcC/ZrH/DT+ArG/1DwUfsR/7t/wDlW6wVoLbRQMoCgRqY0211+tVKapQbbNvxnxSnXRgq01jPOP6bO1KUqyedFKUoAUpSgBSlKAK3j2FW5aAcSA6sNSNVMqdOxAqi/oe10lEMJg6Ow8p02PuaUoA4NhFN0g5iCgbzNvmOu/5VNxHCrfUkBhmnNDsAZd5kAwTqdfh2FKUARzgFJg54WVHjbZSInXU6nU61qsEsW0A9FH8K/aUAdqUpQApSlAH/2Q=="/>
          <p:cNvSpPr>
            <a:spLocks noChangeAspect="1" noChangeArrowheads="1"/>
          </p:cNvSpPr>
          <p:nvPr/>
        </p:nvSpPr>
        <p:spPr bwMode="auto">
          <a:xfrm>
            <a:off x="0" y="-681038"/>
            <a:ext cx="1057275" cy="140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14313" y="214313"/>
            <a:ext cx="8715375" cy="642937"/>
          </a:xfrm>
          <a:prstGeom prst="rect">
            <a:avLst/>
          </a:prstGeom>
          <a:solidFill>
            <a:srgbClr val="EAEAEA"/>
          </a:solidFill>
          <a:ln>
            <a:solidFill>
              <a:srgbClr val="EA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CC0066"/>
              </a:solidFill>
              <a:ea typeface="ＭＳ Ｐゴシック" charset="-128"/>
            </a:endParaRPr>
          </a:p>
        </p:txBody>
      </p:sp>
      <p:sp>
        <p:nvSpPr>
          <p:cNvPr id="8" name="Forme en L 7"/>
          <p:cNvSpPr/>
          <p:nvPr/>
        </p:nvSpPr>
        <p:spPr bwMode="auto">
          <a:xfrm rot="5400000">
            <a:off x="352426" y="76200"/>
            <a:ext cx="366712" cy="642937"/>
          </a:xfrm>
          <a:prstGeom prst="corner">
            <a:avLst>
              <a:gd name="adj1" fmla="val 16359"/>
              <a:gd name="adj2" fmla="val 16633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" name="Forme en L 9"/>
          <p:cNvSpPr/>
          <p:nvPr/>
        </p:nvSpPr>
        <p:spPr bwMode="auto">
          <a:xfrm rot="16200000">
            <a:off x="8766176" y="693737"/>
            <a:ext cx="184150" cy="142875"/>
          </a:xfrm>
          <a:prstGeom prst="corner">
            <a:avLst>
              <a:gd name="adj1" fmla="val 16359"/>
              <a:gd name="adj2" fmla="val 16633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6392" name="ZoneTexte 11"/>
          <p:cNvSpPr txBox="1">
            <a:spLocks noChangeArrowheads="1"/>
          </p:cNvSpPr>
          <p:nvPr/>
        </p:nvSpPr>
        <p:spPr bwMode="auto">
          <a:xfrm>
            <a:off x="327025" y="323850"/>
            <a:ext cx="860266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200" dirty="0" smtClean="0">
                <a:solidFill>
                  <a:srgbClr val="604A7B"/>
                </a:solidFill>
                <a:latin typeface="Eras Demi ITC" panose="020B0805030504020804" pitchFamily="34" charset="0"/>
              </a:rPr>
              <a:t>Calendrier</a:t>
            </a:r>
            <a:r>
              <a:rPr lang="fr-FR" sz="2200" dirty="0">
                <a:solidFill>
                  <a:srgbClr val="604A7B"/>
                </a:solidFill>
                <a:latin typeface="Calibri" pitchFamily="34" charset="0"/>
              </a:rPr>
              <a:t>  </a:t>
            </a:r>
          </a:p>
        </p:txBody>
      </p:sp>
      <p:graphicFrame>
        <p:nvGraphicFramePr>
          <p:cNvPr id="35" name="Tableau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33554672"/>
              </p:ext>
            </p:extLst>
          </p:nvPr>
        </p:nvGraphicFramePr>
        <p:xfrm>
          <a:off x="214313" y="908720"/>
          <a:ext cx="8643937" cy="3779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598"/>
                <a:gridCol w="2434091"/>
                <a:gridCol w="1533110"/>
                <a:gridCol w="3278138"/>
              </a:tblGrid>
              <a:tr h="274300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+mn-lt"/>
                        </a:rPr>
                        <a:t>Dates</a:t>
                      </a:r>
                      <a:endParaRPr lang="fr-FR" sz="1200" dirty="0">
                        <a:latin typeface="+mn-lt"/>
                      </a:endParaRPr>
                    </a:p>
                  </a:txBody>
                  <a:tcPr marL="91439" marR="91439" marT="45717" marB="45717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+mn-lt"/>
                        </a:rPr>
                        <a:t>Action</a:t>
                      </a:r>
                      <a:endParaRPr lang="fr-FR" sz="1200" dirty="0">
                        <a:latin typeface="+mn-lt"/>
                      </a:endParaRPr>
                    </a:p>
                  </a:txBody>
                  <a:tcPr marL="91439" marR="91439" marT="45717" marB="45717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+mn-lt"/>
                        </a:rPr>
                        <a:t>Acteurs</a:t>
                      </a:r>
                      <a:endParaRPr lang="fr-FR" sz="1200" dirty="0">
                        <a:latin typeface="+mn-lt"/>
                      </a:endParaRPr>
                    </a:p>
                  </a:txBody>
                  <a:tcPr marL="91439" marR="91439" marT="45717" marB="45717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+mn-lt"/>
                        </a:rPr>
                        <a:t>Observations</a:t>
                      </a:r>
                      <a:endParaRPr lang="fr-FR" sz="1200" dirty="0">
                        <a:latin typeface="+mn-lt"/>
                      </a:endParaRPr>
                    </a:p>
                  </a:txBody>
                  <a:tcPr marL="91439" marR="91439" marT="45717" marB="45717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1383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 </a:t>
                      </a:r>
                      <a:r>
                        <a:rPr lang="fr-FR" sz="1100" b="1" kern="12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janvier</a:t>
                      </a:r>
                      <a:endParaRPr lang="fr-FR" sz="11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17" marB="4571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 smtClean="0">
                          <a:solidFill>
                            <a:srgbClr val="CC0066"/>
                          </a:solidFill>
                          <a:latin typeface="+mn-lt"/>
                          <a:ea typeface="+mn-ea"/>
                          <a:cs typeface="+mn-cs"/>
                        </a:rPr>
                        <a:t>Diffusion</a:t>
                      </a:r>
                      <a:r>
                        <a:rPr lang="fr-FR" sz="1100" b="1" kern="1200" baseline="0" dirty="0" smtClean="0">
                          <a:solidFill>
                            <a:srgbClr val="CC0066"/>
                          </a:solidFill>
                          <a:latin typeface="+mn-lt"/>
                          <a:ea typeface="+mn-ea"/>
                          <a:cs typeface="+mn-cs"/>
                        </a:rPr>
                        <a:t> du projet</a:t>
                      </a:r>
                      <a:endParaRPr lang="fr-FR" sz="1100" b="1" kern="1200" dirty="0" smtClean="0">
                        <a:solidFill>
                          <a:srgbClr val="CC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17" marB="4571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</a:rPr>
                        <a:t>Comité de pilotage</a:t>
                      </a:r>
                    </a:p>
                  </a:txBody>
                  <a:tcPr marL="91439" marR="91439" marT="45717" marB="4571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3" indent="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  <a:tabLst>
                          <a:tab pos="180975" algn="l"/>
                        </a:tabLst>
                        <a:defRPr/>
                      </a:pPr>
                      <a:r>
                        <a:rPr lang="fr-FR" sz="11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Calibri" pitchFamily="34" charset="0"/>
                        </a:rPr>
                        <a:t>Diffusion du projet auprès des équipes de direction</a:t>
                      </a:r>
                    </a:p>
                  </a:txBody>
                  <a:tcPr marL="91439" marR="91439" marT="45717" marB="4571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36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À partir du  13 </a:t>
                      </a:r>
                      <a:r>
                        <a:rPr lang="fr-FR" sz="1100" b="1" kern="12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janvier</a:t>
                      </a:r>
                      <a:endParaRPr lang="fr-FR" sz="11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17" marB="45717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 smtClean="0">
                          <a:solidFill>
                            <a:srgbClr val="CC0066"/>
                          </a:solidFill>
                          <a:latin typeface="+mn-lt"/>
                          <a:ea typeface="+mn-ea"/>
                          <a:cs typeface="+mn-cs"/>
                        </a:rPr>
                        <a:t>Sensibilisation des équipes</a:t>
                      </a:r>
                    </a:p>
                  </a:txBody>
                  <a:tcPr marL="91439" marR="91439" marT="45717" marB="45717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</a:rPr>
                        <a:t>Equipes de direction</a:t>
                      </a:r>
                      <a:endParaRPr lang="fr-FR" sz="11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1439" marR="91439" marT="45717" marB="45717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3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Calibri" pitchFamily="34" charset="0"/>
                        </a:rPr>
                        <a:t>Sensibilisation des enseignants par les équipes de direction.</a:t>
                      </a:r>
                    </a:p>
                  </a:txBody>
                  <a:tcPr marL="91439" marR="91439" marT="45717" marB="45717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490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du</a:t>
                      </a:r>
                      <a:r>
                        <a:rPr lang="fr-FR" sz="1100" b="1" kern="12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13 janvier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au  14 février</a:t>
                      </a:r>
                      <a:endParaRPr lang="fr-FR" sz="11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17" marB="4571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 smtClean="0">
                          <a:solidFill>
                            <a:srgbClr val="CC0066"/>
                          </a:solidFill>
                          <a:latin typeface="+mn-lt"/>
                          <a:ea typeface="+mn-ea"/>
                          <a:cs typeface="+mn-cs"/>
                        </a:rPr>
                        <a:t>Lancement</a:t>
                      </a:r>
                      <a:r>
                        <a:rPr lang="fr-FR" sz="1100" b="1" kern="1200" baseline="0" dirty="0" smtClean="0">
                          <a:solidFill>
                            <a:srgbClr val="CC0066"/>
                          </a:solidFill>
                          <a:latin typeface="+mn-lt"/>
                          <a:ea typeface="+mn-ea"/>
                          <a:cs typeface="+mn-cs"/>
                        </a:rPr>
                        <a:t> des projets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baseline="0" dirty="0" smtClean="0">
                          <a:solidFill>
                            <a:srgbClr val="CC0066"/>
                          </a:solidFill>
                          <a:latin typeface="+mn-lt"/>
                          <a:ea typeface="+mn-ea"/>
                          <a:cs typeface="+mn-cs"/>
                        </a:rPr>
                        <a:t>Réalisations </a:t>
                      </a:r>
                      <a:endParaRPr lang="fr-FR" sz="1100" b="1" kern="1200" dirty="0" smtClean="0">
                        <a:solidFill>
                          <a:srgbClr val="CC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17" marB="4571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</a:rPr>
                        <a:t>Equipes enseignantes</a:t>
                      </a:r>
                      <a:endParaRPr lang="fr-FR" sz="11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1439" marR="91439" marT="45717" marB="4571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1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</a:rPr>
                        <a:t>Lancement des</a:t>
                      </a:r>
                      <a:r>
                        <a:rPr lang="fr-FR" sz="11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</a:rPr>
                        <a:t> réalisations, productions, actions ..</a:t>
                      </a:r>
                      <a:endParaRPr lang="fr-FR" sz="11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1439" marR="91439" marT="45717" marB="4571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66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Vendredi</a:t>
                      </a:r>
                      <a:r>
                        <a:rPr lang="fr-FR" sz="1100" b="1" kern="12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 février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(date limite)</a:t>
                      </a:r>
                    </a:p>
                  </a:txBody>
                  <a:tcPr marL="91439" marR="91439" marT="45717" marB="45717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 smtClean="0">
                          <a:solidFill>
                            <a:srgbClr val="CC0066"/>
                          </a:solidFill>
                          <a:latin typeface="+mn-lt"/>
                          <a:ea typeface="+mn-ea"/>
                          <a:cs typeface="+mn-cs"/>
                        </a:rPr>
                        <a:t>Retour des</a:t>
                      </a:r>
                      <a:r>
                        <a:rPr lang="fr-FR" sz="1100" b="1" kern="1200" baseline="0" dirty="0" smtClean="0">
                          <a:solidFill>
                            <a:srgbClr val="CC0066"/>
                          </a:solidFill>
                          <a:latin typeface="+mn-lt"/>
                          <a:ea typeface="+mn-ea"/>
                          <a:cs typeface="+mn-cs"/>
                        </a:rPr>
                        <a:t> « fiches d’inscription» établissement + réalisations concours</a:t>
                      </a:r>
                      <a:endParaRPr lang="fr-FR" sz="1100" b="1" kern="1200" dirty="0" smtClean="0">
                        <a:solidFill>
                          <a:srgbClr val="CC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17" marB="45717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</a:rPr>
                        <a:t>Equipes de direction</a:t>
                      </a:r>
                    </a:p>
                  </a:txBody>
                  <a:tcPr marL="91439" marR="91439" marT="45717" marB="45717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3" indent="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  <a:tabLst>
                          <a:tab pos="180975" algn="l"/>
                        </a:tabLst>
                        <a:defRPr/>
                      </a:pPr>
                      <a:r>
                        <a:rPr lang="fr-FR" sz="11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Calibri" pitchFamily="34" charset="0"/>
                        </a:rPr>
                        <a:t>Retour </a:t>
                      </a:r>
                      <a:r>
                        <a:rPr lang="fr-FR" sz="11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Calibri" pitchFamily="34" charset="0"/>
                        </a:rPr>
                        <a:t>: à </a:t>
                      </a:r>
                      <a:r>
                        <a:rPr lang="fr-FR" sz="11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Calibri" pitchFamily="34" charset="0"/>
                          <a:hlinkClick r:id="rId2"/>
                        </a:rPr>
                        <a:t>dominique.pinchera@ac-versailles.fr</a:t>
                      </a:r>
                      <a:endParaRPr lang="fr-FR" sz="1100" baseline="0" dirty="0" smtClean="0">
                        <a:solidFill>
                          <a:schemeClr val="accent4">
                            <a:lumMod val="7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marL="91439" marR="91439" marT="45717" marB="45717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du 10 </a:t>
                      </a:r>
                      <a:r>
                        <a:rPr lang="fr-FR" sz="11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mars</a:t>
                      </a:r>
                      <a:endParaRPr lang="fr-FR" sz="11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au  15 mars</a:t>
                      </a:r>
                    </a:p>
                  </a:txBody>
                  <a:tcPr marL="91439" marR="91439" marT="45717" marB="45717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Semaine</a:t>
                      </a:r>
                      <a:r>
                        <a:rPr lang="fr-FR" sz="14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de l’orientation et de la persévérance scolaire</a:t>
                      </a:r>
                      <a:endParaRPr lang="fr-FR" sz="14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17" marB="45717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Mercredi 12 mars</a:t>
                      </a:r>
                    </a:p>
                  </a:txBody>
                  <a:tcPr marL="91439" marR="91439" marT="45717" marB="4571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 smtClean="0">
                          <a:solidFill>
                            <a:srgbClr val="CC0066"/>
                          </a:solidFill>
                          <a:latin typeface="+mn-lt"/>
                          <a:ea typeface="+mn-ea"/>
                          <a:cs typeface="+mn-cs"/>
                        </a:rPr>
                        <a:t>Conférence sur le décrochage scolaire</a:t>
                      </a:r>
                    </a:p>
                  </a:txBody>
                  <a:tcPr marL="91439" marR="91439" marT="45717" marB="4571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</a:rPr>
                        <a:t>DSDEN 78</a:t>
                      </a:r>
                    </a:p>
                  </a:txBody>
                  <a:tcPr marL="91439" marR="91439" marT="45717" marB="4571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3" indent="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  <a:tabLst>
                          <a:tab pos="180975" algn="l"/>
                        </a:tabLst>
                        <a:defRPr/>
                      </a:pPr>
                      <a:r>
                        <a:rPr lang="fr-FR" sz="11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Calibri" pitchFamily="34" charset="0"/>
                        </a:rPr>
                        <a:t>Mercredi 12 mars 2014 de 9h à 12h</a:t>
                      </a:r>
                    </a:p>
                    <a:p>
                      <a:pPr marL="0" lvl="3" indent="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  <a:tabLst>
                          <a:tab pos="180975" algn="l"/>
                        </a:tabLst>
                        <a:defRPr/>
                      </a:pPr>
                      <a:r>
                        <a:rPr lang="fr-FR" sz="11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Calibri" pitchFamily="34" charset="0"/>
                        </a:rPr>
                        <a:t>Lycée Condorcet à Limay (</a:t>
                      </a:r>
                      <a:r>
                        <a:rPr lang="fr-FR" sz="11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Calibri" pitchFamily="34" charset="0"/>
                        </a:rPr>
                        <a:t>5 per. / établissement)</a:t>
                      </a:r>
                    </a:p>
                  </a:txBody>
                  <a:tcPr marL="91439" marR="91439" marT="45717" marB="4571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19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Mercredi 12 mars</a:t>
                      </a:r>
                    </a:p>
                  </a:txBody>
                  <a:tcPr marL="91439" marR="91439" marT="45717" marB="45717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 smtClean="0">
                          <a:solidFill>
                            <a:srgbClr val="CC0066"/>
                          </a:solidFill>
                          <a:latin typeface="+mn-lt"/>
                          <a:ea typeface="+mn-ea"/>
                          <a:cs typeface="+mn-cs"/>
                        </a:rPr>
                        <a:t>Conférence débat parents d’élèves</a:t>
                      </a:r>
                    </a:p>
                  </a:txBody>
                  <a:tcPr marL="91439" marR="91439" marT="45717" marB="45717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</a:rPr>
                        <a:t>Comité de pilotage</a:t>
                      </a:r>
                    </a:p>
                  </a:txBody>
                  <a:tcPr marL="91439" marR="91439" marT="45717" marB="45717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Calibri" pitchFamily="34" charset="0"/>
                        </a:rPr>
                        <a:t>Mercredi 12 mars 2014 de 20h à 21h30</a:t>
                      </a:r>
                    </a:p>
                    <a:p>
                      <a:pPr marL="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Calibri" pitchFamily="34" charset="0"/>
                        </a:rPr>
                        <a:t>Salle</a:t>
                      </a:r>
                      <a:r>
                        <a:rPr lang="fr-FR" sz="11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Calibri" pitchFamily="34" charset="0"/>
                        </a:rPr>
                        <a:t> Jacques Brel – Mantes-la-Ville</a:t>
                      </a:r>
                      <a:endParaRPr lang="fr-FR" sz="1100" dirty="0" smtClean="0">
                        <a:solidFill>
                          <a:schemeClr val="accent4">
                            <a:lumMod val="7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marL="91439" marR="91439" marT="45717" marB="45717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272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du 13 au  15 </a:t>
                      </a:r>
                      <a:r>
                        <a:rPr lang="fr-FR" sz="1100" b="1" kern="12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mars</a:t>
                      </a:r>
                      <a:endParaRPr lang="fr-FR" sz="11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17" marB="4571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 smtClean="0">
                          <a:solidFill>
                            <a:srgbClr val="CC0066"/>
                          </a:solidFill>
                          <a:latin typeface="+mn-lt"/>
                          <a:ea typeface="+mn-ea"/>
                          <a:cs typeface="+mn-cs"/>
                        </a:rPr>
                        <a:t>Salon de l’orientation de la CAMY</a:t>
                      </a:r>
                    </a:p>
                  </a:txBody>
                  <a:tcPr marL="91439" marR="91439" marT="45717" marB="4571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</a:rPr>
                        <a:t>Classes de 3ème</a:t>
                      </a:r>
                    </a:p>
                  </a:txBody>
                  <a:tcPr marL="91439" marR="91439" marT="45717" marB="4571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3" indent="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  <a:tabLst>
                          <a:tab pos="180975" algn="l"/>
                        </a:tabLst>
                        <a:defRPr/>
                      </a:pPr>
                      <a:r>
                        <a:rPr lang="fr-FR" sz="11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Calibri" pitchFamily="34" charset="0"/>
                        </a:rPr>
                        <a:t>Visite du salon par les classes de 3ème</a:t>
                      </a:r>
                    </a:p>
                  </a:txBody>
                  <a:tcPr marL="91439" marR="91439" marT="45717" marB="4571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66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Samedi 15 mars</a:t>
                      </a:r>
                    </a:p>
                  </a:txBody>
                  <a:tcPr marL="91439" marR="91439" marT="45717" marB="45717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 smtClean="0">
                          <a:solidFill>
                            <a:srgbClr val="CC0066"/>
                          </a:solidFill>
                          <a:latin typeface="+mn-lt"/>
                          <a:ea typeface="+mn-ea"/>
                          <a:cs typeface="+mn-cs"/>
                        </a:rPr>
                        <a:t>Remise des récompenses </a:t>
                      </a:r>
                      <a:r>
                        <a:rPr lang="fr-FR" sz="1100" b="1" kern="1200" baseline="0" dirty="0" smtClean="0">
                          <a:solidFill>
                            <a:srgbClr val="CC0066"/>
                          </a:solidFill>
                          <a:latin typeface="+mn-lt"/>
                          <a:ea typeface="+mn-ea"/>
                          <a:cs typeface="+mn-cs"/>
                        </a:rPr>
                        <a:t> au salon de l’orientation de la CAMY</a:t>
                      </a:r>
                      <a:endParaRPr lang="fr-FR" sz="1100" b="1" kern="1200" dirty="0" smtClean="0">
                        <a:solidFill>
                          <a:srgbClr val="CC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17" marB="45717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</a:rPr>
                        <a:t>Comité de pilotage</a:t>
                      </a:r>
                    </a:p>
                  </a:txBody>
                  <a:tcPr marL="91439" marR="91439" marT="45717" marB="45717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3" indent="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  <a:tabLst>
                          <a:tab pos="180975" algn="l"/>
                        </a:tabLst>
                        <a:defRPr/>
                      </a:pPr>
                      <a:r>
                        <a:rPr lang="fr-FR" sz="11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Calibri" pitchFamily="34" charset="0"/>
                        </a:rPr>
                        <a:t>Remise des récompenses aux vainqueurs des différents concours</a:t>
                      </a:r>
                    </a:p>
                  </a:txBody>
                  <a:tcPr marL="91439" marR="91439" marT="45717" marB="45717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8" name="Pentagon 7"/>
          <p:cNvSpPr/>
          <p:nvPr/>
        </p:nvSpPr>
        <p:spPr>
          <a:xfrm>
            <a:off x="214313" y="4895973"/>
            <a:ext cx="8643938" cy="1845395"/>
          </a:xfrm>
          <a:prstGeom prst="homePlate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anchor="ctr"/>
          <a:lstStyle/>
          <a:p>
            <a:pPr marL="0"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 smtClean="0">
                <a:solidFill>
                  <a:schemeClr val="accent4">
                    <a:lumMod val="75000"/>
                  </a:schemeClr>
                </a:solidFill>
                <a:cs typeface="Calibri" pitchFamily="34" charset="0"/>
              </a:rPr>
              <a:t>Comité de pilotage</a:t>
            </a:r>
            <a:endParaRPr lang="fr-FR" sz="800" dirty="0">
              <a:solidFill>
                <a:schemeClr val="accent4">
                  <a:lumMod val="75000"/>
                </a:schemeClr>
              </a:solidFill>
              <a:cs typeface="Calibri" pitchFamily="34" charset="0"/>
            </a:endParaRPr>
          </a:p>
          <a:p>
            <a:pPr marL="180975" lvl="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 smtClean="0">
                <a:solidFill>
                  <a:schemeClr val="accent4">
                    <a:lumMod val="75000"/>
                  </a:schemeClr>
                </a:solidFill>
              </a:rPr>
              <a:t>Catherine </a:t>
            </a:r>
            <a:r>
              <a:rPr lang="fr-FR" sz="1000" b="1" dirty="0" smtClean="0">
                <a:solidFill>
                  <a:schemeClr val="accent4">
                    <a:lumMod val="75000"/>
                  </a:schemeClr>
                </a:solidFill>
              </a:rPr>
              <a:t>ABERGEL</a:t>
            </a:r>
            <a:r>
              <a:rPr lang="fr-FR" sz="1000" dirty="0" smtClean="0">
                <a:solidFill>
                  <a:schemeClr val="accent4">
                    <a:lumMod val="75000"/>
                  </a:schemeClr>
                </a:solidFill>
              </a:rPr>
              <a:t>,	Collège A. Thierry, Limay		01 </a:t>
            </a:r>
            <a:r>
              <a:rPr lang="fr-FR" sz="1000" dirty="0">
                <a:solidFill>
                  <a:schemeClr val="accent4">
                    <a:lumMod val="75000"/>
                  </a:schemeClr>
                </a:solidFill>
              </a:rPr>
              <a:t>34 77 57 82</a:t>
            </a:r>
            <a:r>
              <a:rPr lang="fr-FR" sz="1000" dirty="0" smtClean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fr-FR" sz="1000" dirty="0" smtClean="0">
                <a:solidFill>
                  <a:schemeClr val="accent4">
                    <a:lumMod val="75000"/>
                  </a:schemeClr>
                </a:solidFill>
                <a:hlinkClick r:id="rId3"/>
              </a:rPr>
              <a:t>catherine.abergel@ac-versailles.fr</a:t>
            </a:r>
            <a:endParaRPr lang="fr-FR" sz="1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180975" lvl="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 smtClean="0">
                <a:solidFill>
                  <a:schemeClr val="accent4">
                    <a:lumMod val="75000"/>
                  </a:schemeClr>
                </a:solidFill>
              </a:rPr>
              <a:t>Laurent </a:t>
            </a:r>
            <a:r>
              <a:rPr lang="fr-FR" sz="1000" b="1" dirty="0" smtClean="0">
                <a:solidFill>
                  <a:schemeClr val="accent4">
                    <a:lumMod val="75000"/>
                  </a:schemeClr>
                </a:solidFill>
              </a:rPr>
              <a:t>BONSERGENT</a:t>
            </a:r>
            <a:r>
              <a:rPr lang="fr-FR" sz="1000" dirty="0" smtClean="0">
                <a:solidFill>
                  <a:schemeClr val="accent4">
                    <a:lumMod val="75000"/>
                  </a:schemeClr>
                </a:solidFill>
              </a:rPr>
              <a:t>,	Collège </a:t>
            </a:r>
            <a:r>
              <a:rPr lang="fr-FR" sz="1000" dirty="0" err="1" smtClean="0">
                <a:solidFill>
                  <a:schemeClr val="accent4">
                    <a:lumMod val="75000"/>
                  </a:schemeClr>
                </a:solidFill>
              </a:rPr>
              <a:t>Gassicourt</a:t>
            </a:r>
            <a:r>
              <a:rPr lang="fr-FR" sz="1000" dirty="0" smtClean="0">
                <a:solidFill>
                  <a:schemeClr val="accent4">
                    <a:lumMod val="75000"/>
                  </a:schemeClr>
                </a:solidFill>
              </a:rPr>
              <a:t>, MLJ		01 </a:t>
            </a:r>
            <a:r>
              <a:rPr lang="fr-FR" sz="1000" dirty="0">
                <a:solidFill>
                  <a:schemeClr val="accent4">
                    <a:lumMod val="75000"/>
                  </a:schemeClr>
                </a:solidFill>
              </a:rPr>
              <a:t>30 94 02 55 	</a:t>
            </a:r>
            <a:r>
              <a:rPr lang="fr-FR" sz="1000" dirty="0" smtClean="0">
                <a:solidFill>
                  <a:schemeClr val="accent4">
                    <a:lumMod val="75000"/>
                  </a:schemeClr>
                </a:solidFill>
                <a:hlinkClick r:id="rId4"/>
              </a:rPr>
              <a:t>laurent.bonsergent@ac-versailles.fr</a:t>
            </a:r>
            <a:endParaRPr lang="fr-FR" sz="1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180975" lvl="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 smtClean="0">
                <a:solidFill>
                  <a:schemeClr val="accent4">
                    <a:lumMod val="75000"/>
                  </a:schemeClr>
                </a:solidFill>
              </a:rPr>
              <a:t>Dorine </a:t>
            </a:r>
            <a:r>
              <a:rPr lang="fr-FR" sz="1000" b="1" dirty="0" smtClean="0">
                <a:solidFill>
                  <a:schemeClr val="accent4">
                    <a:lumMod val="75000"/>
                  </a:schemeClr>
                </a:solidFill>
              </a:rPr>
              <a:t>MOEVI</a:t>
            </a:r>
            <a:r>
              <a:rPr lang="fr-FR" sz="1000" dirty="0" smtClean="0">
                <a:solidFill>
                  <a:schemeClr val="accent4">
                    <a:lumMod val="75000"/>
                  </a:schemeClr>
                </a:solidFill>
              </a:rPr>
              <a:t>,	Collège </a:t>
            </a:r>
            <a:r>
              <a:rPr lang="fr-FR" sz="1000" dirty="0" err="1" smtClean="0">
                <a:solidFill>
                  <a:schemeClr val="accent4">
                    <a:lumMod val="75000"/>
                  </a:schemeClr>
                </a:solidFill>
              </a:rPr>
              <a:t>Gassicourt</a:t>
            </a:r>
            <a:r>
              <a:rPr lang="fr-FR" sz="1000" dirty="0">
                <a:solidFill>
                  <a:schemeClr val="accent4">
                    <a:lumMod val="75000"/>
                  </a:schemeClr>
                </a:solidFill>
              </a:rPr>
              <a:t>, MLJ	 </a:t>
            </a:r>
            <a:r>
              <a:rPr lang="fr-FR" sz="1000" dirty="0" smtClean="0">
                <a:solidFill>
                  <a:schemeClr val="accent4">
                    <a:lumMod val="75000"/>
                  </a:schemeClr>
                </a:solidFill>
              </a:rPr>
              <a:t>	01 </a:t>
            </a:r>
            <a:r>
              <a:rPr lang="fr-FR" sz="1000" dirty="0">
                <a:solidFill>
                  <a:schemeClr val="accent4">
                    <a:lumMod val="75000"/>
                  </a:schemeClr>
                </a:solidFill>
              </a:rPr>
              <a:t>30 94 02 55 </a:t>
            </a:r>
            <a:r>
              <a:rPr lang="fr-FR" sz="1000" dirty="0" smtClean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fr-FR" sz="1000" dirty="0" smtClean="0">
                <a:solidFill>
                  <a:schemeClr val="accent4">
                    <a:lumMod val="75000"/>
                  </a:schemeClr>
                </a:solidFill>
                <a:hlinkClick r:id="rId5"/>
              </a:rPr>
              <a:t>dorine.moevi@ac-versailles.fr</a:t>
            </a:r>
            <a:endParaRPr lang="fr-FR" sz="1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180975" lvl="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 smtClean="0">
                <a:solidFill>
                  <a:schemeClr val="accent4">
                    <a:lumMod val="75000"/>
                  </a:schemeClr>
                </a:solidFill>
              </a:rPr>
              <a:t>Marie-Thérèse </a:t>
            </a:r>
            <a:r>
              <a:rPr lang="fr-FR" sz="1000" b="1" dirty="0" smtClean="0">
                <a:solidFill>
                  <a:schemeClr val="accent4">
                    <a:lumMod val="75000"/>
                  </a:schemeClr>
                </a:solidFill>
              </a:rPr>
              <a:t>DUMAS</a:t>
            </a:r>
            <a:r>
              <a:rPr lang="fr-FR" sz="1000" dirty="0" smtClean="0">
                <a:solidFill>
                  <a:schemeClr val="accent4">
                    <a:lumMod val="75000"/>
                  </a:schemeClr>
                </a:solidFill>
              </a:rPr>
              <a:t>	Collège La Vaucouleurs, MLV	</a:t>
            </a:r>
            <a:r>
              <a:rPr lang="fr-FR" sz="1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sz="1000" dirty="0" smtClean="0">
                <a:solidFill>
                  <a:schemeClr val="accent4">
                    <a:lumMod val="75000"/>
                  </a:schemeClr>
                </a:solidFill>
              </a:rPr>
              <a:t>	01 </a:t>
            </a:r>
            <a:r>
              <a:rPr lang="fr-FR" sz="1000" dirty="0">
                <a:solidFill>
                  <a:schemeClr val="accent4">
                    <a:lumMod val="75000"/>
                  </a:schemeClr>
                </a:solidFill>
              </a:rPr>
              <a:t>30 92 42 44	</a:t>
            </a:r>
            <a:r>
              <a:rPr lang="fr-FR" sz="1000" dirty="0" smtClean="0">
                <a:solidFill>
                  <a:schemeClr val="accent4">
                    <a:lumMod val="75000"/>
                  </a:schemeClr>
                </a:solidFill>
                <a:hlinkClick r:id="rId6"/>
              </a:rPr>
              <a:t>marie-ther.dumas@ac-versailles.fr</a:t>
            </a:r>
            <a:endParaRPr lang="fr-FR" sz="1000" dirty="0">
              <a:solidFill>
                <a:schemeClr val="accent4">
                  <a:lumMod val="75000"/>
                </a:schemeClr>
              </a:solidFill>
            </a:endParaRPr>
          </a:p>
          <a:p>
            <a:pPr marL="180975" lvl="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 smtClean="0">
                <a:solidFill>
                  <a:schemeClr val="accent4">
                    <a:lumMod val="75000"/>
                  </a:schemeClr>
                </a:solidFill>
              </a:rPr>
              <a:t>Pierre </a:t>
            </a:r>
            <a:r>
              <a:rPr lang="fr-FR" sz="1000" b="1" dirty="0" smtClean="0">
                <a:solidFill>
                  <a:schemeClr val="accent4">
                    <a:lumMod val="75000"/>
                  </a:schemeClr>
                </a:solidFill>
              </a:rPr>
              <a:t>CLEMENT</a:t>
            </a:r>
            <a:r>
              <a:rPr lang="fr-FR" sz="1000" dirty="0" smtClean="0">
                <a:solidFill>
                  <a:schemeClr val="accent4">
                    <a:lumMod val="75000"/>
                  </a:schemeClr>
                </a:solidFill>
              </a:rPr>
              <a:t>	Collège </a:t>
            </a:r>
            <a:r>
              <a:rPr lang="fr-FR" sz="1000" dirty="0">
                <a:solidFill>
                  <a:schemeClr val="accent4">
                    <a:lumMod val="75000"/>
                  </a:schemeClr>
                </a:solidFill>
              </a:rPr>
              <a:t>La Vaucouleurs, MLV	 </a:t>
            </a:r>
            <a:r>
              <a:rPr lang="fr-FR" sz="1000" dirty="0" smtClean="0">
                <a:solidFill>
                  <a:schemeClr val="accent4">
                    <a:lumMod val="75000"/>
                  </a:schemeClr>
                </a:solidFill>
              </a:rPr>
              <a:t>	01 </a:t>
            </a:r>
            <a:r>
              <a:rPr lang="fr-FR" sz="1000" dirty="0">
                <a:solidFill>
                  <a:schemeClr val="accent4">
                    <a:lumMod val="75000"/>
                  </a:schemeClr>
                </a:solidFill>
              </a:rPr>
              <a:t>30 92 42 44	</a:t>
            </a:r>
            <a:r>
              <a:rPr lang="fr-FR" sz="1000" dirty="0" smtClean="0">
                <a:solidFill>
                  <a:schemeClr val="accent4">
                    <a:lumMod val="75000"/>
                  </a:schemeClr>
                </a:solidFill>
                <a:hlinkClick r:id="rId7"/>
              </a:rPr>
              <a:t>pierre.clement@ac-versailles.fr</a:t>
            </a:r>
            <a:r>
              <a:rPr lang="fr-FR" sz="1000" dirty="0" smtClean="0">
                <a:solidFill>
                  <a:schemeClr val="accent4">
                    <a:lumMod val="75000"/>
                  </a:schemeClr>
                </a:solidFill>
              </a:rPr>
              <a:t>;</a:t>
            </a:r>
          </a:p>
          <a:p>
            <a:pPr marL="180975" lvl="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 smtClean="0">
                <a:solidFill>
                  <a:schemeClr val="accent4">
                    <a:lumMod val="75000"/>
                  </a:schemeClr>
                </a:solidFill>
              </a:rPr>
              <a:t>Nadège </a:t>
            </a:r>
            <a:r>
              <a:rPr lang="fr-FR" sz="1000" b="1" dirty="0" smtClean="0">
                <a:solidFill>
                  <a:schemeClr val="accent4">
                    <a:lumMod val="75000"/>
                  </a:schemeClr>
                </a:solidFill>
              </a:rPr>
              <a:t>RICHET</a:t>
            </a:r>
            <a:r>
              <a:rPr lang="fr-FR" sz="1000" dirty="0" smtClean="0">
                <a:solidFill>
                  <a:schemeClr val="accent4">
                    <a:lumMod val="75000"/>
                  </a:schemeClr>
                </a:solidFill>
              </a:rPr>
              <a:t>	Collège CLEMENCEAU, MLJ		</a:t>
            </a:r>
            <a:r>
              <a:rPr lang="fr-FR" sz="1000" dirty="0" smtClean="0"/>
              <a:t> </a:t>
            </a:r>
            <a:r>
              <a:rPr lang="fr-FR" sz="1000" dirty="0">
                <a:solidFill>
                  <a:schemeClr val="accent4">
                    <a:lumMod val="75000"/>
                  </a:schemeClr>
                </a:solidFill>
              </a:rPr>
              <a:t>01 30 63 93 93	</a:t>
            </a:r>
            <a:r>
              <a:rPr lang="fr-FR" sz="1000" dirty="0" smtClean="0">
                <a:solidFill>
                  <a:schemeClr val="accent4">
                    <a:lumMod val="75000"/>
                  </a:schemeClr>
                </a:solidFill>
                <a:hlinkClick r:id="rId8"/>
              </a:rPr>
              <a:t>nadege.richet@ac-versailles.fr</a:t>
            </a:r>
            <a:endParaRPr lang="fr-FR" sz="1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180975" lvl="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 smtClean="0">
                <a:solidFill>
                  <a:schemeClr val="accent4">
                    <a:lumMod val="75000"/>
                  </a:schemeClr>
                </a:solidFill>
              </a:rPr>
              <a:t>Aude </a:t>
            </a:r>
            <a:r>
              <a:rPr lang="fr-FR" sz="1000" b="1" dirty="0" smtClean="0">
                <a:solidFill>
                  <a:schemeClr val="accent4">
                    <a:lumMod val="75000"/>
                  </a:schemeClr>
                </a:solidFill>
              </a:rPr>
              <a:t>TERZI</a:t>
            </a:r>
            <a:r>
              <a:rPr lang="fr-FR" sz="1000" dirty="0" smtClean="0">
                <a:solidFill>
                  <a:schemeClr val="accent4">
                    <a:lumMod val="75000"/>
                  </a:schemeClr>
                </a:solidFill>
              </a:rPr>
              <a:t>		Collège CHENIER, MLJ	</a:t>
            </a:r>
            <a:r>
              <a:rPr lang="fr-FR" sz="1000" dirty="0"/>
              <a:t> </a:t>
            </a:r>
            <a:r>
              <a:rPr lang="fr-FR" sz="1000" dirty="0" smtClean="0"/>
              <a:t>	</a:t>
            </a:r>
            <a:r>
              <a:rPr lang="fr-FR" sz="1000" dirty="0" smtClean="0">
                <a:solidFill>
                  <a:schemeClr val="accent4">
                    <a:lumMod val="75000"/>
                  </a:schemeClr>
                </a:solidFill>
              </a:rPr>
              <a:t>01 </a:t>
            </a:r>
            <a:r>
              <a:rPr lang="fr-FR" sz="1000" dirty="0">
                <a:solidFill>
                  <a:schemeClr val="accent4">
                    <a:lumMod val="75000"/>
                  </a:schemeClr>
                </a:solidFill>
              </a:rPr>
              <a:t>30 94 26 84 </a:t>
            </a:r>
            <a:r>
              <a:rPr lang="fr-FR" sz="1000" dirty="0" smtClean="0">
                <a:solidFill>
                  <a:schemeClr val="accent4">
                    <a:lumMod val="75000"/>
                  </a:schemeClr>
                </a:solidFill>
              </a:rPr>
              <a:t> 	</a:t>
            </a:r>
            <a:r>
              <a:rPr lang="fr-FR" sz="1000" dirty="0" smtClean="0">
                <a:solidFill>
                  <a:schemeClr val="accent4">
                    <a:lumMod val="75000"/>
                  </a:schemeClr>
                </a:solidFill>
                <a:hlinkClick r:id="rId9"/>
              </a:rPr>
              <a:t>aude.terzi@ac-versailles.fr</a:t>
            </a:r>
            <a:endParaRPr lang="fr-FR" sz="1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180975" lvl="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 smtClean="0">
                <a:solidFill>
                  <a:schemeClr val="accent4">
                    <a:lumMod val="75000"/>
                  </a:schemeClr>
                </a:solidFill>
              </a:rPr>
              <a:t>Dominique </a:t>
            </a:r>
            <a:r>
              <a:rPr lang="fr-FR" sz="1000" b="1" dirty="0" smtClean="0">
                <a:solidFill>
                  <a:schemeClr val="accent4">
                    <a:lumMod val="75000"/>
                  </a:schemeClr>
                </a:solidFill>
              </a:rPr>
              <a:t>PAURIOL</a:t>
            </a:r>
            <a:r>
              <a:rPr lang="fr-FR" sz="1000" dirty="0" smtClean="0">
                <a:solidFill>
                  <a:schemeClr val="accent4">
                    <a:lumMod val="75000"/>
                  </a:schemeClr>
                </a:solidFill>
              </a:rPr>
              <a:t>	Collège </a:t>
            </a:r>
            <a:r>
              <a:rPr lang="fr-FR" sz="1000" dirty="0">
                <a:solidFill>
                  <a:schemeClr val="accent4">
                    <a:lumMod val="75000"/>
                  </a:schemeClr>
                </a:solidFill>
              </a:rPr>
              <a:t>Les Plaisances, MLV	</a:t>
            </a:r>
            <a:r>
              <a:rPr lang="fr-FR" sz="1000" dirty="0" smtClean="0">
                <a:solidFill>
                  <a:schemeClr val="accent4">
                    <a:lumMod val="75000"/>
                  </a:schemeClr>
                </a:solidFill>
              </a:rPr>
              <a:t>	01 </a:t>
            </a:r>
            <a:r>
              <a:rPr lang="fr-FR" sz="1000" dirty="0">
                <a:solidFill>
                  <a:schemeClr val="accent4">
                    <a:lumMod val="75000"/>
                  </a:schemeClr>
                </a:solidFill>
              </a:rPr>
              <a:t>34 77 25 </a:t>
            </a:r>
            <a:r>
              <a:rPr lang="fr-FR" sz="1000" dirty="0" smtClean="0">
                <a:solidFill>
                  <a:schemeClr val="accent4">
                    <a:lumMod val="75000"/>
                  </a:schemeClr>
                </a:solidFill>
              </a:rPr>
              <a:t>40</a:t>
            </a:r>
            <a:r>
              <a:rPr lang="fr-FR" sz="1000" dirty="0" smtClean="0"/>
              <a:t>	</a:t>
            </a:r>
            <a:r>
              <a:rPr lang="fr-FR" sz="1000" dirty="0" smtClean="0">
                <a:solidFill>
                  <a:schemeClr val="accent4">
                    <a:lumMod val="75000"/>
                  </a:schemeClr>
                </a:solidFill>
                <a:hlinkClick r:id="rId10"/>
              </a:rPr>
              <a:t>dominique.pauriol@ac-versailles.fr</a:t>
            </a:r>
            <a:r>
              <a:rPr lang="fr-FR" sz="1000" dirty="0" smtClean="0">
                <a:solidFill>
                  <a:schemeClr val="accent4">
                    <a:lumMod val="75000"/>
                  </a:schemeClr>
                </a:solidFill>
              </a:rPr>
              <a:t>;</a:t>
            </a:r>
          </a:p>
          <a:p>
            <a:pPr marL="180975" lvl="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 smtClean="0">
                <a:solidFill>
                  <a:schemeClr val="accent4">
                    <a:lumMod val="75000"/>
                  </a:schemeClr>
                </a:solidFill>
              </a:rPr>
              <a:t>Marc </a:t>
            </a:r>
            <a:r>
              <a:rPr lang="fr-FR" sz="1000" b="1" dirty="0" smtClean="0">
                <a:solidFill>
                  <a:schemeClr val="accent4">
                    <a:lumMod val="75000"/>
                  </a:schemeClr>
                </a:solidFill>
              </a:rPr>
              <a:t>FERRALIS</a:t>
            </a:r>
            <a:r>
              <a:rPr lang="fr-FR" sz="1000" dirty="0" smtClean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fr-FR" sz="1000" dirty="0">
                <a:solidFill>
                  <a:schemeClr val="accent4">
                    <a:lumMod val="75000"/>
                  </a:schemeClr>
                </a:solidFill>
                <a:cs typeface="Calibri" pitchFamily="34" charset="0"/>
              </a:rPr>
              <a:t> Lycée Saint Ex, </a:t>
            </a:r>
            <a:r>
              <a:rPr lang="fr-FR" sz="1000" dirty="0" smtClean="0">
                <a:solidFill>
                  <a:schemeClr val="accent4">
                    <a:lumMod val="75000"/>
                  </a:schemeClr>
                </a:solidFill>
                <a:cs typeface="Calibri" pitchFamily="34" charset="0"/>
              </a:rPr>
              <a:t>MLJ		</a:t>
            </a:r>
            <a:r>
              <a:rPr lang="fr-FR" sz="1000" dirty="0">
                <a:solidFill>
                  <a:schemeClr val="accent4">
                    <a:lumMod val="75000"/>
                  </a:schemeClr>
                </a:solidFill>
              </a:rPr>
              <a:t> 01 30 63 21 21	 </a:t>
            </a:r>
            <a:r>
              <a:rPr lang="fr-FR" sz="1000" dirty="0" smtClean="0">
                <a:solidFill>
                  <a:schemeClr val="accent4">
                    <a:lumMod val="75000"/>
                  </a:schemeClr>
                </a:solidFill>
                <a:hlinkClick r:id="rId11"/>
              </a:rPr>
              <a:t>Marc-Camille.Ferralis@ac-versailles.fr</a:t>
            </a:r>
            <a:endParaRPr lang="fr-FR" sz="1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180975" lvl="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 smtClean="0">
                <a:solidFill>
                  <a:schemeClr val="accent4">
                    <a:lumMod val="75000"/>
                  </a:schemeClr>
                </a:solidFill>
              </a:rPr>
              <a:t>Claire </a:t>
            </a:r>
            <a:r>
              <a:rPr lang="fr-FR" sz="1000" b="1" dirty="0" smtClean="0">
                <a:solidFill>
                  <a:schemeClr val="accent4">
                    <a:lumMod val="75000"/>
                  </a:schemeClr>
                </a:solidFill>
              </a:rPr>
              <a:t>DIEUPART-RUE</a:t>
            </a:r>
            <a:r>
              <a:rPr lang="fr-FR" sz="1000" dirty="0" smtClean="0">
                <a:solidFill>
                  <a:schemeClr val="accent4">
                    <a:lumMod val="75000"/>
                  </a:schemeClr>
                </a:solidFill>
              </a:rPr>
              <a:t>L	</a:t>
            </a:r>
            <a:r>
              <a:rPr lang="fr-FR" sz="1000" dirty="0">
                <a:solidFill>
                  <a:schemeClr val="accent4">
                    <a:lumMod val="75000"/>
                  </a:schemeClr>
                </a:solidFill>
              </a:rPr>
              <a:t>CIO Mantes, MLJ	 </a:t>
            </a:r>
            <a:r>
              <a:rPr lang="fr-FR" sz="1000" dirty="0" smtClean="0">
                <a:solidFill>
                  <a:schemeClr val="accent4">
                    <a:lumMod val="75000"/>
                  </a:schemeClr>
                </a:solidFill>
              </a:rPr>
              <a:t>		01 </a:t>
            </a:r>
            <a:r>
              <a:rPr lang="fr-FR" sz="1000" dirty="0">
                <a:solidFill>
                  <a:schemeClr val="accent4">
                    <a:lumMod val="75000"/>
                  </a:schemeClr>
                </a:solidFill>
              </a:rPr>
              <a:t>30 94 13 03 	</a:t>
            </a:r>
            <a:r>
              <a:rPr lang="fr-FR" sz="1000" dirty="0" smtClean="0">
                <a:solidFill>
                  <a:schemeClr val="accent4">
                    <a:lumMod val="75000"/>
                  </a:schemeClr>
                </a:solidFill>
                <a:hlinkClick r:id="rId12"/>
              </a:rPr>
              <a:t>claire.dieupart-ruel@ac-versailles.fr</a:t>
            </a:r>
            <a:endParaRPr lang="fr-FR" sz="1000" dirty="0" smtClean="0">
              <a:solidFill>
                <a:schemeClr val="accent4">
                  <a:lumMod val="75000"/>
                </a:schemeClr>
              </a:solidFill>
              <a:cs typeface="Calibri" pitchFamily="34" charset="0"/>
            </a:endParaRPr>
          </a:p>
          <a:p>
            <a:pPr marL="180975" lvl="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 smtClean="0">
                <a:solidFill>
                  <a:schemeClr val="accent4">
                    <a:lumMod val="75000"/>
                  </a:schemeClr>
                </a:solidFill>
                <a:cs typeface="Calibri" pitchFamily="34" charset="0"/>
              </a:rPr>
              <a:t>Dominique </a:t>
            </a:r>
            <a:r>
              <a:rPr lang="fr-FR" sz="1000" b="1" dirty="0">
                <a:solidFill>
                  <a:schemeClr val="accent4">
                    <a:lumMod val="75000"/>
                  </a:schemeClr>
                </a:solidFill>
                <a:cs typeface="Calibri" pitchFamily="34" charset="0"/>
              </a:rPr>
              <a:t>PINCHERA</a:t>
            </a:r>
            <a:r>
              <a:rPr lang="fr-FR" sz="1000" dirty="0">
                <a:solidFill>
                  <a:schemeClr val="accent4">
                    <a:lumMod val="75000"/>
                  </a:schemeClr>
                </a:solidFill>
                <a:cs typeface="Calibri" pitchFamily="34" charset="0"/>
              </a:rPr>
              <a:t>, 	Lycée Saint Ex, MLJ	</a:t>
            </a:r>
            <a:r>
              <a:rPr lang="fr-FR" sz="1000" dirty="0" smtClean="0">
                <a:solidFill>
                  <a:schemeClr val="accent4">
                    <a:lumMod val="75000"/>
                  </a:schemeClr>
                </a:solidFill>
                <a:cs typeface="Calibri" pitchFamily="34" charset="0"/>
              </a:rPr>
              <a:t>	</a:t>
            </a:r>
            <a:r>
              <a:rPr lang="fr-FR" sz="1000" dirty="0" smtClean="0">
                <a:solidFill>
                  <a:schemeClr val="accent4">
                    <a:lumMod val="75000"/>
                  </a:schemeClr>
                </a:solidFill>
              </a:rPr>
              <a:t>01 </a:t>
            </a:r>
            <a:r>
              <a:rPr lang="fr-FR" sz="1000" dirty="0">
                <a:solidFill>
                  <a:schemeClr val="accent4">
                    <a:lumMod val="75000"/>
                  </a:schemeClr>
                </a:solidFill>
              </a:rPr>
              <a:t>30 63 21 21	</a:t>
            </a:r>
            <a:r>
              <a:rPr lang="fr-FR" sz="1000" dirty="0">
                <a:solidFill>
                  <a:schemeClr val="accent4">
                    <a:lumMod val="75000"/>
                  </a:schemeClr>
                </a:solidFill>
                <a:hlinkClick r:id="rId2"/>
              </a:rPr>
              <a:t>dominique.pinchera@ac-versailles.fr </a:t>
            </a:r>
            <a:endParaRPr lang="fr-FR" sz="1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180975" lvl="4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2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975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6" descr="data:image/jpeg;base64,/9j/4AAQSkZJRgABAQAAAQABAAD/2wCEAAkGBhMSERIUExQSExUVGBkWFxcYGB8YGRodGhoYIRoYHB0aIyYeGx4kHR4UIi8gIycpLCwsFR4xNzwqNScrLikBCQoKDgwOGg8PGjUjHyQ1LDUsLzUvNCktLCo0NDY1Ly0sNCo1NSwsLzIvNCksKSwpLCwsLCw0NSwsNSw0LCwsLP/AABEIAJMAbwMBIgACEQEDEQH/xAAcAAEAAwEBAQEBAAAAAAAAAAAABAUGAwIHAQj/xABBEAACAQIEBAQDBAYHCQAAAAABAhEAAwQSITEFBhNRIjJBYXGBkRQjQqEHMzRSsdEVFhdUYnLxJDVzg5KTssHh/8QAGgEAAgMBAQAAAAAAAAAAAAAAAAMCBAUBBv/EAC0RAAICAQMCBAUEAwAAAAAAAAABAgMRBCExEhMFIkFRMnGhsfAjYZHBFEKB/9oADAMBAAIRAxEAPwD7jSlKAFKUoAUpSgBSlKAFKVX4zjdu3pOY9hSrbq6Y9VjwicISm8RWT3xfEZLTRudBVNwnAvcMsWCj866PzOfRB8zXXD8zL+JI+Fedt1Wi1OojOduy9MNL/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/7UdtdL+HqcqYp/ycVjwazjfM6jqJIthGyMxYRMKe+m+xg/lXfB8HRVD3WEHUdtfesJcSWv3GdLYGMIZ7gzIubDrqwkTuANdyK3l+2FwNlQcwCIAYiRlGsHUfCvL3aWM65a63zbZjF8JYNWu1qSojt7v1J6X8ONilcr9vDXNJWTtG9UvDuGG9mhgsdxVhY5dKspzqYM7VTq1Op1MFiiLg/kPlXXW/jeSLicLcwzhlMjv/6NaHAY0XUDD5iveLw4dGU+oqg4FeKXWQ7GfyqxCL8P1MYRf6c/T2Ytv/IrbfxL6o0tKUr0Bnis8nMwbFNYa2oCNely0wLSYds0RpPV76ZPfTQ1jsRw1zjuIEIxVsL4DGhe4CGAOxMW0/Km1JPORc29sF3b5lwxtm8rgrmFskKc2YgELEZtQQRpsZr2nF8ObtywGXOoLMgXsAT6QxAKSBqMy96yvAcKejZI+0MTi7LObtvIZWzbU5QADkEASRuGrtiBdXFYxbK34a3iHbNb8tzp2RbNpwJIeDpMzbpvajloj1vGS/tcesuLZt5W+96JzAoysVmIIkGMpgxoaqsbzELiovTC9QYklp8vQuKp9Nc0z7R61UctYU5QVS6F+3W38auDH2W0GY5/FGfMJ712t8OuN0lyPrb4kNVI1a6mQa7ZvTvS79PGdcq/dP7M7CxxkpfnKLLl/j2GGHuXCwKhwp8JJJIBAyxJ0g7bVa8avq+HDqQytBBGxB2NfO+BMEsHMcWp6tts/SGZXVFHkKyU/CdJma3d4u2Bsm4uVyqFlAiDGogbfCsS2FcPD511/wCqa35+yL0JSlqE5euGVeEwtx5yTpvBirDh/Dry3ELAwDrrNQMLibluckid9KmYfit4uoJMEidK8vo3po9Dn1dWfTjn8yalvcecYx9TT1lT+0tHc/wrR43FC2hY/KqLl+wXuM59J+pr0Hif6t1NEec5+SRQ03khOb4NJSlZjHcxMuKYQwS2pBGhzkMkkD00MT71vxi5cFBywaelZ21zgGYKLNzMcgG0ZnyHKW8ogOp39D8+GF5wM/eIZOWQsQqyQWmZb8On0qXakR64mppVFheag9lrvTceNLaqSJY3MmUyNAPEPoar+C84TZthkuOyrbD3TouYhMxLbDzD/wCUdqQdyJraVRcV5qWw7IbbsRlgLqzAgksq7kAAie4jSouP5xCqw6boxW6yHwtItMVdon0OUwf3xQqpP0BziibxvhJb7xPN6jvUfAcey+G6Jj19fnS9zgFbKLF5zFxgFGYkWywB02zFWAB9u9WAwlrEW0uQPEoYFTI17Eb1i6nw26ux36Z9LfKfDLtWphKPbs3X1R1Tidk/iWuOI43aUaQx7Coz8rr6OfpXWxy3bHmJak9zxKXlVcV++RnTplv1NlY9y5in7AfQVo8HhBbUKK6WrKqIUACvdWtHoew3ZY+qb5f9IVdf1rpisRQqE/BbBdnNtCz+Yxqdt/oPpXvCcRW411Rp03yGY1OVW0+Tfka4jjKZnEPKZpgTsQBt3JMf5TWolJcFTKYxHBsPBZ7aQAJJ9AkEH2jKuv8AhHaqKzxPBsQzpbAzM4JVlIW3JVoI3Pj0MTBNaC7iEuPdsGf1aljIiLnUWO8+E/UVn8dybbFp4vO1wWriBrmTWQ0FsqiMsnyxodZpsMcSZCX7ImDiWACMnhCQGZcrCMugnTwsMu2/hrjbxPDxmUoLcSCGRl8NoAzEbQBvvkj0rzhuVrD5mF28Q+pnKA7at1B4ezemntUvHcqWbrtcLuMy3FMZIh52JUkES0QfXWa75E+Wc83sjliOJYC6WZ8rGVUllYHdgBqNB4XB9PCZr9xHFMF5WWQOqpORoUNBcHTZzG25FcOI8t4ZdXuXJLSAMrEkG85VVymSQ9wd4AjXWpdzleywb7y4M2kysgxoRI3Gh1o8nuw83sjx18APH4B5mmCI6kFmP7szJPpJNXWBydNOmITKMoiNPTQ1nb3LVkOttrl5hcRkYSmUhQM5aFBBZfCYgRO1aPB4fp20TMz5VC5miTA3MACflUJ4xsyUc54O1KUpQwUpSgDGcK5Ge09libX3bE+GR+GyMw7semZ9PF6xrbcW5fa9Yu25Q57heGnKQfwmNfpV7Smu2TeWQVcUsGJu8i3Yuw9qW0khpIIvgltzIF0RqfJvrUi5yY5efuD4rpkg5ouPmnbzR4Drso+A11K735nO1Exr8jPOjWvIyAwZWUVZXT8REN7AVMvcoThBhx0oDXDGXw+NHA0j0ZgflWmpXHdNh24mFt8nh2ugXMMzMH1GrHTEoS3wa7l/5ZHtXrE8naujXLOa4c6SDJI6gzmfxA3VXT0UfKdi+DX1u3nsZlNy9ZBMj9UR94V7QzXG+NQbGCxxFtrgdrgLSSF0BaySBqdJDkHQ6fCrCnJ79QrpS2wSDyU83iDaGczAkZtZl9N22O/zrTcLwnSs27engULpJGg95P1rLLhsfmVS95UyP4oV2zFNz4hs22+oO29arhhc2bedSj5RmUnNBjUT60mxvG7yMglnZEmlKUgaKUpQApSlAClKUAQONcVGHtG4RIkDePifgBJ+Vcm5gti7ctkN92FzNGkswAA77j605j6PRm+WCBg0qJOknaDpE1WcUXDI2MYm6bnSF11UiYQggrOgMhd6dCKa4/Nhcm0y4tcbtsYGb9WLxMEKFaYknQEgHQ9qj/1ltlA6hmQ2rt7MNotFZB+M6R2qJeTDWluFjcVVtph3EkyuQkEgayFZtfjRbWFRbtks8WbVxHJ/cuZS/igAny/CaOmPsznUywu8ftKboJabQBaB3y6DufEv1qbhcStxFddVYBh8DWdd8Ixu3JuFbtpLpYbFSwAyjeSUT8qveGKgs2+mSUyjKT2jSoyikiUW2yVSlKWTFKUoAUpSgBSlKAInFOGLftm25YAyPDAOqkeoPoTUXEcu23a8xa596hRhIgZggJGkzCJuSNNqkcX4xawto3bzZEBALQTqTA296ov7T+Hf3gf9LfypsI2NZimQk4rkt+IcAt3luBi46jBmykTomSBIOhWR8/SvOJ5ctubxLXAbwKtBGkhBKyN/Au8+teeC82YbFsy4e51ColoUwJ2kkR/pXfjHH7GFCtfuC2GMAn1PyqMpSr+LYnCvuvEFlv23ODcsWzbKFrhm2LU+GYViwbyxMntHtVnYshFVRJCgDX2+GlZ3+0fh/wDeF+h/lWisXw6qymVYAg+xqHcU/XI2emsp3nFr5rB0pSlAoUpSgBSlKAFKUoAxX6YP913P89r/AMxXxHhPCnxFwW0jM2w9Sew996/o7mXhlvEWDbu2+qhZSVlhtqNU13isrheQsENTgolSD95eI2222J9fSK0tNq41VuL5KV+nlZNSXB6/RJwxsPZxFpihPVDSAwYSijIwYCCMsxr5qm/pUwwbh9wkgZCrCROuYQB2nUfOpHD8P9nYrZwxVE0T9YFymdAsEToJP+KvPGOB2sTrdtXHLRnTqXwmk7KsLI01jvWfqZO1tr1NTw+cdPbCcm8Rae2/3wfBTX9LcC/ZrH/DT+ArG/1DwUfsR/7t/wDlW6wVoLbRQMoCgRqY0211+tVKapQbbNvxnxSnXRgq01jPOP6bO1KUqyedFKUoAUpSgBSlKAK3j2FW5aAcSA6sNSNVMqdOxAqi/oe10lEMJg6Ow8p02PuaUoA4NhFN0g5iCgbzNvmOu/5VNxHCrfUkBhmnNDsAZd5kAwTqdfh2FKUARzgFJg54WVHjbZSInXU6nU61qsEsW0A9FH8K/aUAdqUpQApSlAH/2Q=="/>
          <p:cNvSpPr>
            <a:spLocks noChangeAspect="1" noChangeArrowheads="1"/>
          </p:cNvSpPr>
          <p:nvPr/>
        </p:nvSpPr>
        <p:spPr bwMode="auto">
          <a:xfrm>
            <a:off x="0" y="-681038"/>
            <a:ext cx="1057275" cy="140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 sz="1800">
              <a:latin typeface="Calibri" charset="0"/>
            </a:endParaRPr>
          </a:p>
        </p:txBody>
      </p:sp>
      <p:sp>
        <p:nvSpPr>
          <p:cNvPr id="47107" name="AutoShape 8" descr="data:image/jpeg;base64,/9j/4AAQSkZJRgABAQAAAQABAAD/2wCEAAkGBhMSERIUExQSExUVGBkWFxcYGB8YGRodGhoYIRoYHB0aIyYeGx4kHR4UIi8gIycpLCwsFR4xNzwqNScrLikBCQoKDgwOGg8PGjUjHyQ1LDUsLzUvNCktLCo0NDY1Ly0sNCo1NSwsLzIvNCksKSwpLCwsLCw0NSwsNSw0LCwsLP/AABEIAJMAbwMBIgACEQEDEQH/xAAcAAEAAwEBAQEBAAAAAAAAAAAABAUGAwIHAQj/xABBEAACAQIEBAQDBAYHCQAAAAABAhEAAwQSITEFBhNRIjJBYXGBkRQjQqEHMzRSsdEVFhdUYnLxJDVzg5KTssHh/8QAGgEAAgMBAQAAAAAAAAAAAAAAAAMCBAUBBv/EAC0RAAICAQMCBAUEAwAAAAAAAAABAgMRBCExEhMFIkFRMnGhsfAjYZHBFEKB/9oADAMBAAIRAxEAPwD7jSlKAFKUoAUpSgBSlKAFKVX4zjdu3pOY9hSrbq6Y9VjwicISm8RWT3xfEZLTRudBVNwnAvcMsWCj866PzOfRB8zXXD8zL+JI+Fedt1Wi1OojOduy9MNL/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/7UdtdL+HqcqYp/ycVjwazjfM6jqJIthGyMxYRMKe+m+xg/lXfB8HRVD3WEHUdtfesJcSWv3GdLYGMIZ7gzIubDrqwkTuANdyK3l+2FwNlQcwCIAYiRlGsHUfCvL3aWM65a63zbZjF8JYNWu1qSojt7v1J6X8ONilcr9vDXNJWTtG9UvDuGG9mhgsdxVhY5dKspzqYM7VTq1Op1MFiiLg/kPlXXW/jeSLicLcwzhlMjv/6NaHAY0XUDD5iveLw4dGU+oqg4FeKXWQ7GfyqxCL8P1MYRf6c/T2Ytv/IrbfxL6o0tKUr0Bnis8nMwbFNYa2oCNely0wLSYds0RpPV76ZPfTQ1jsRw1zjuIEIxVsL4DGhe4CGAOxMW0/Km1JPORc29sF3b5lwxtm8rgrmFskKc2YgELEZtQQRpsZr2nF8ObtywGXOoLMgXsAT6QxAKSBqMy96yvAcKejZI+0MTi7LObtvIZWzbU5QADkEASRuGrtiBdXFYxbK34a3iHbNb8tzp2RbNpwJIeDpMzbpvajloj1vGS/tcesuLZt5W+96JzAoysVmIIkGMpgxoaqsbzELiovTC9QYklp8vQuKp9Nc0z7R61UctYU5QVS6F+3W38auDH2W0GY5/FGfMJ712t8OuN0lyPrb4kNVI1a6mQa7ZvTvS79PGdcq/dP7M7CxxkpfnKLLl/j2GGHuXCwKhwp8JJJIBAyxJ0g7bVa8avq+HDqQytBBGxB2NfO+BMEsHMcWp6tts/SGZXVFHkKyU/CdJma3d4u2Bsm4uVyqFlAiDGogbfCsS2FcPD511/wCqa35+yL0JSlqE5euGVeEwtx5yTpvBirDh/Dry3ELAwDrrNQMLibluckid9KmYfit4uoJMEidK8vo3po9Dn1dWfTjn8yalvcecYx9TT1lT+0tHc/wrR43FC2hY/KqLl+wXuM59J+pr0Hif6t1NEec5+SRQ03khOb4NJSlZjHcxMuKYQwS2pBGhzkMkkD00MT71vxi5cFBywaelZ21zgGYKLNzMcgG0ZnyHKW8ogOp39D8+GF5wM/eIZOWQsQqyQWmZb8On0qXakR64mppVFheag9lrvTceNLaqSJY3MmUyNAPEPoar+C84TZthkuOyrbD3TouYhMxLbDzD/wCUdqQdyJraVRcV5qWw7IbbsRlgLqzAgksq7kAAie4jSouP5xCqw6boxW6yHwtItMVdon0OUwf3xQqpP0BziibxvhJb7xPN6jvUfAcey+G6Jj19fnS9zgFbKLF5zFxgFGYkWywB02zFWAB9u9WAwlrEW0uQPEoYFTI17Eb1i6nw26ux36Z9LfKfDLtWphKPbs3X1R1Tidk/iWuOI43aUaQx7Coz8rr6OfpXWxy3bHmJak9zxKXlVcV++RnTplv1NlY9y5in7AfQVo8HhBbUKK6WrKqIUACvdWtHoew3ZY+qb5f9IVdf1rpisRQqE/BbBdnNtCz+Yxqdt/oPpXvCcRW411Rp03yGY1OVW0+Tfka4jjKZnEPKZpgTsQBt3JMf5TWolJcFTKYxHBsPBZ7aQAJJ9AkEH2jKuv8AhHaqKzxPBsQzpbAzM4JVlIW3JVoI3Pj0MTBNaC7iEuPdsGf1aljIiLnUWO8+E/UVn8dybbFp4vO1wWriBrmTWQ0FsqiMsnyxodZpsMcSZCX7ImDiWACMnhCQGZcrCMugnTwsMu2/hrjbxPDxmUoLcSCGRl8NoAzEbQBvvkj0rzhuVrD5mF28Q+pnKA7at1B4ezemntUvHcqWbrtcLuMy3FMZIh52JUkES0QfXWa75E+Wc83sjliOJYC6WZ8rGVUllYHdgBqNB4XB9PCZr9xHFMF5WWQOqpORoUNBcHTZzG25FcOI8t4ZdXuXJLSAMrEkG85VVymSQ9wd4AjXWpdzleywb7y4M2kysgxoRI3Gh1o8nuw83sjx18APH4B5mmCI6kFmP7szJPpJNXWBydNOmITKMoiNPTQ1nb3LVkOttrl5hcRkYSmUhQM5aFBBZfCYgRO1aPB4fp20TMz5VC5miTA3MACflUJ4xsyUc54O1KUpQwUpSgDGcK5Ge09libX3bE+GR+GyMw7semZ9PF6xrbcW5fa9Yu25Q57heGnKQfwmNfpV7Smu2TeWQVcUsGJu8i3Yuw9qW0khpIIvgltzIF0RqfJvrUi5yY5efuD4rpkg5ouPmnbzR4Drso+A11K735nO1Exr8jPOjWvIyAwZWUVZXT8REN7AVMvcoThBhx0oDXDGXw+NHA0j0ZgflWmpXHdNh24mFt8nh2ugXMMzMH1GrHTEoS3wa7l/5ZHtXrE8naujXLOa4c6SDJI6gzmfxA3VXT0UfKdi+DX1u3nsZlNy9ZBMj9UR94V7QzXG+NQbGCxxFtrgdrgLSSF0BaySBqdJDkHQ6fCrCnJ79QrpS2wSDyU83iDaGczAkZtZl9N22O/zrTcLwnSs27engULpJGg95P1rLLhsfmVS95UyP4oV2zFNz4hs22+oO29arhhc2bedSj5RmUnNBjUT60mxvG7yMglnZEmlKUgaKUpQApSlAClKUAQONcVGHtG4RIkDePifgBJ+Vcm5gti7ctkN92FzNGkswAA77j605j6PRm+WCBg0qJOknaDpE1WcUXDI2MYm6bnSF11UiYQggrOgMhd6dCKa4/Nhcm0y4tcbtsYGb9WLxMEKFaYknQEgHQ9qj/1ltlA6hmQ2rt7MNotFZB+M6R2qJeTDWluFjcVVtph3EkyuQkEgayFZtfjRbWFRbtks8WbVxHJ/cuZS/igAny/CaOmPsznUywu8ftKboJabQBaB3y6DufEv1qbhcStxFddVYBh8DWdd8Ixu3JuFbtpLpYbFSwAyjeSUT8qveGKgs2+mSUyjKT2jSoyikiUW2yVSlKWTFKUoAUpSgBSlKAInFOGLftm25YAyPDAOqkeoPoTUXEcu23a8xa596hRhIgZggJGkzCJuSNNqkcX4xawto3bzZEBALQTqTA296ov7T+Hf3gf9LfypsI2NZimQk4rkt+IcAt3luBi46jBmykTomSBIOhWR8/SvOJ5ctubxLXAbwKtBGkhBKyN/Au8+teeC82YbFsy4e51ColoUwJ2kkR/pXfjHH7GFCtfuC2GMAn1PyqMpSr+LYnCvuvEFlv23ODcsWzbKFrhm2LU+GYViwbyxMntHtVnYshFVRJCgDX2+GlZ3+0fh/wDeF+h/lWisXw6qymVYAg+xqHcU/XI2emsp3nFr5rB0pSlAoUpSgBSlKAFKUoAxX6YP913P89r/AMxXxHhPCnxFwW0jM2w9Sew996/o7mXhlvEWDbu2+qhZSVlhtqNU13isrheQsENTgolSD95eI2222J9fSK0tNq41VuL5KV+nlZNSXB6/RJwxsPZxFpihPVDSAwYSijIwYCCMsxr5qm/pUwwbh9wkgZCrCROuYQB2nUfOpHD8P9nYrZwxVE0T9YFymdAsEToJP+KvPGOB2sTrdtXHLRnTqXwmk7KsLI01jvWfqZO1tr1NTw+cdPbCcm8Rae2/3wfBTX9LcC/ZrH/DT+ArG/1DwUfsR/7t/wDlW6wVoLbRQMoCgRqY0211+tVKapQbbNvxnxSnXRgq01jPOP6bO1KUqyedFKUoAUpSgBSlKAK3j2FW5aAcSA6sNSNVMqdOxAqi/oe10lEMJg6Ow8p02PuaUoA4NhFN0g5iCgbzNvmOu/5VNxHCrfUkBhmnNDsAZd5kAwTqdfh2FKUARzgFJg54WVHjbZSInXU6nU61qsEsW0A9FH8K/aUAdqUpQApSlAH/2Q=="/>
          <p:cNvSpPr>
            <a:spLocks noChangeAspect="1" noChangeArrowheads="1"/>
          </p:cNvSpPr>
          <p:nvPr/>
        </p:nvSpPr>
        <p:spPr bwMode="auto">
          <a:xfrm>
            <a:off x="0" y="-681038"/>
            <a:ext cx="1057275" cy="140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 sz="1800">
              <a:latin typeface="Calibri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716463" y="1125538"/>
            <a:ext cx="4214812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rgbClr val="FF0000"/>
              </a:solidFill>
              <a:ea typeface="ＭＳ Ｐゴシック" charset="-128"/>
            </a:endParaRPr>
          </a:p>
        </p:txBody>
      </p:sp>
      <p:graphicFrame>
        <p:nvGraphicFramePr>
          <p:cNvPr id="24" name="Tableau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6636202"/>
              </p:ext>
            </p:extLst>
          </p:nvPr>
        </p:nvGraphicFramePr>
        <p:xfrm>
          <a:off x="250825" y="980729"/>
          <a:ext cx="8664575" cy="5204184"/>
        </p:xfrm>
        <a:graphic>
          <a:graphicData uri="http://schemas.openxmlformats.org/drawingml/2006/table">
            <a:tbl>
              <a:tblPr/>
              <a:tblGrid>
                <a:gridCol w="288252"/>
                <a:gridCol w="2232723"/>
                <a:gridCol w="1152128"/>
                <a:gridCol w="4991472"/>
              </a:tblGrid>
              <a:tr h="2172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4A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Action</a:t>
                      </a: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4A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Publics</a:t>
                      </a: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4A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Description</a:t>
                      </a:r>
                    </a:p>
                  </a:txBody>
                  <a:tcPr marL="36000" marR="36000" marT="36000" marB="36000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4A7B"/>
                    </a:solidFill>
                  </a:tcPr>
                </a:tc>
              </a:tr>
              <a:tr h="282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1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Concours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«Dessine ton métier du futur » 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6</a:t>
                      </a:r>
                      <a:r>
                        <a:rPr kumimoji="0" lang="fr-FR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ème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Arts plastiques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Réalisation d’une œuvre graphique sur le thème « dessine un métier du futur »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2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2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Concours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«Fiche métier»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5</a:t>
                      </a:r>
                      <a:r>
                        <a:rPr kumimoji="0" lang="fr-FR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ème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Technologie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Réalisation d’une fiche sur le métier de son choix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2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3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Concours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«La lettre de motivation impossible»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4</a:t>
                      </a:r>
                      <a:r>
                        <a:rPr kumimoji="0" lang="fr-FR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ème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Lettres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Réalisation d’une lettre de motivation pour postuler sur un métier imaginaire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48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4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Rencontres entre pairs 3</a:t>
                      </a:r>
                      <a:r>
                        <a:rPr kumimoji="0" lang="fr-FR" sz="11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ème</a:t>
                      </a:r>
                      <a:r>
                        <a:rPr kumimoji="0" 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 / 2</a:t>
                      </a:r>
                      <a:r>
                        <a:rPr kumimoji="0" lang="fr-FR" sz="11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nde</a:t>
                      </a:r>
                      <a:r>
                        <a:rPr kumimoji="0" 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 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3</a:t>
                      </a:r>
                      <a:r>
                        <a:rPr kumimoji="0" lang="fr-FR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èmes</a:t>
                      </a: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 / 2</a:t>
                      </a:r>
                      <a:r>
                        <a:rPr kumimoji="0" lang="fr-FR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ndes</a:t>
                      </a: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 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3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80975" algn="l"/>
                        </a:tabLst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Présentation par les anciens élèves de leur lycée et formation dans leur collège d’origine 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966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5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« Un métier à la bouche »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demi-pensionnaires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3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Dépôt d’un set dans chaque plateau repas que les élèves seront invités à lire pendant le déjeuner. Réalisation des maquettes « sets-métiers » par les élèves des modules l’alternance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66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6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Conférence « décrochage scolaire »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Professionnels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Lycée Condorcet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80975" algn="l"/>
                        </a:tabLst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Information / formation des équipes sur le thème du décrochage scolaire: aspects social, psychologique, éducatif, … Présentation des dispositifs de raccrochage scolaire au collège sur le bassin : ADMF, DRSA,…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2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7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Ateliers débats parents / partenaires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Parents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Partenaires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80975" algn="l"/>
                        </a:tabLst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Information / échange avec les parents d’élèves, les partenaires sur les enjeux de la formation et du décrochage scolaire (aspect social, psychologique, éducatif, …)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8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8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Arbres de la persévérance </a:t>
                      </a:r>
                    </a:p>
                  </a:txBody>
                  <a:tcPr marL="36000" marR="0" marT="3600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Elèves du collège </a:t>
                      </a:r>
                    </a:p>
                  </a:txBody>
                  <a:tcPr marL="36000" marR="0" marT="3600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80975" algn="l"/>
                        </a:tabLst>
                        <a:defRPr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Travail en classe sur les questions « mon projet pour l’avenir » </a:t>
                      </a:r>
                    </a:p>
                    <a:p>
                      <a:pPr marL="0" marR="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80975" algn="l"/>
                        </a:tabLst>
                        <a:defRPr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Passage par classe pour accrocher la feuille de la persévérance dans l’arbre se trouvant dans le hall du collège</a:t>
                      </a:r>
                    </a:p>
                  </a:txBody>
                  <a:tcPr marL="36000" marR="0" marT="3600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48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9</a:t>
                      </a: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Conseil pédagogique</a:t>
                      </a:r>
                    </a:p>
                  </a:txBody>
                  <a:tcPr marL="36000" marR="0" marT="3600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Equipes pédagogiques</a:t>
                      </a:r>
                    </a:p>
                  </a:txBody>
                  <a:tcPr marL="36000" marR="0" marT="3600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80975" algn="l"/>
                        </a:tabLst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Dans chaque établissement, organisation d’un conseil pédagogique sur le thème du décrochage scolaire et de sa prise en charge</a:t>
                      </a:r>
                    </a:p>
                  </a:txBody>
                  <a:tcPr marL="36000" marR="0" marT="3600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48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10</a:t>
                      </a: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solidFill>
                            <a:srgbClr val="604A7B"/>
                          </a:solidFill>
                          <a:latin typeface="Eras Demi ITC" panose="020B0805030504020804" pitchFamily="34" charset="0"/>
                        </a:rPr>
                        <a:t>Projection « Pour ton bien »</a:t>
                      </a:r>
                      <a:endParaRPr lang="fr-FR" sz="1100" dirty="0" smtClean="0">
                        <a:solidFill>
                          <a:srgbClr val="604A7B"/>
                        </a:solidFill>
                        <a:latin typeface="Calibri" pitchFamily="34" charset="0"/>
                      </a:endParaRPr>
                    </a:p>
                  </a:txBody>
                  <a:tcPr marL="36000" marR="0" marT="3600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6</a:t>
                      </a:r>
                      <a:r>
                        <a:rPr kumimoji="0" lang="fr-FR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ème</a:t>
                      </a: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 </a:t>
                      </a:r>
                    </a:p>
                  </a:txBody>
                  <a:tcPr marL="36000" marR="0" marT="3600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80975" algn="l"/>
                        </a:tabLst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Projection du film « Pour ton bien » au Chaplin, pour les classes de 6ème</a:t>
                      </a:r>
                    </a:p>
                  </a:txBody>
                  <a:tcPr marL="36000" marR="0" marT="3600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8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11</a:t>
                      </a: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Parrainage</a:t>
                      </a:r>
                    </a:p>
                  </a:txBody>
                  <a:tcPr marL="36000" marR="0" marT="3600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Tous publics</a:t>
                      </a:r>
                    </a:p>
                  </a:txBody>
                  <a:tcPr marL="36000" marR="0" marT="3600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80975" algn="l"/>
                        </a:tabLst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Identification et mobilisation d’une marraine ou d’un parrain mobilisateur pour chaque bassin </a:t>
                      </a:r>
                    </a:p>
                  </a:txBody>
                  <a:tcPr marL="36000" marR="0" marT="3600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8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12</a:t>
                      </a: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Communication 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Tous publics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80975" algn="l"/>
                        </a:tabLst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Communication de la </a:t>
                      </a: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semaine</a:t>
                      </a: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, dans la presse écrite et audiovisuelle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242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4D43F55D-4DE6-9840-9818-46696C58E083}" type="slidenum">
              <a:rPr lang="fr-FR">
                <a:ea typeface="ＭＳ Ｐゴシック" pitchFamily="34" charset="-128"/>
              </a:rPr>
              <a:pPr>
                <a:defRPr/>
              </a:pPr>
              <a:t>4</a:t>
            </a:fld>
            <a:endParaRPr lang="fr-FR">
              <a:ea typeface="ＭＳ Ｐゴシック" pitchFamily="3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9113" y="188640"/>
            <a:ext cx="8643937" cy="642937"/>
          </a:xfrm>
          <a:prstGeom prst="rect">
            <a:avLst/>
          </a:prstGeom>
          <a:solidFill>
            <a:srgbClr val="EAEAEA"/>
          </a:solidFill>
          <a:ln>
            <a:solidFill>
              <a:srgbClr val="EA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rgbClr val="CC0066"/>
              </a:solidFill>
            </a:endParaRPr>
          </a:p>
        </p:txBody>
      </p:sp>
      <p:sp>
        <p:nvSpPr>
          <p:cNvPr id="11" name="Forme en L 5"/>
          <p:cNvSpPr/>
          <p:nvPr/>
        </p:nvSpPr>
        <p:spPr bwMode="auto">
          <a:xfrm rot="5400000">
            <a:off x="352426" y="76200"/>
            <a:ext cx="366712" cy="642937"/>
          </a:xfrm>
          <a:prstGeom prst="corner">
            <a:avLst>
              <a:gd name="adj1" fmla="val 16359"/>
              <a:gd name="adj2" fmla="val 16633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cs typeface="Calibri"/>
            </a:endParaRP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327025" y="323850"/>
            <a:ext cx="12859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chemeClr val="accent4">
                    <a:lumMod val="75000"/>
                  </a:schemeClr>
                </a:solidFill>
                <a:latin typeface="Eras Demi ITC" pitchFamily="34" charset="0"/>
              </a:rPr>
              <a:t>Actions</a:t>
            </a:r>
            <a:endParaRPr lang="fr-FR" sz="2400" dirty="0">
              <a:solidFill>
                <a:schemeClr val="accent4">
                  <a:lumMod val="75000"/>
                </a:schemeClr>
              </a:solidFill>
              <a:latin typeface="Eras Demi ITC" pitchFamily="34" charset="0"/>
            </a:endParaRP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4853880" y="188640"/>
            <a:ext cx="4038600" cy="261938"/>
          </a:xfrm>
          <a:prstGeom prst="rect">
            <a:avLst/>
          </a:prstGeom>
          <a:solidFill>
            <a:srgbClr val="604A7B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sz="1000">
                <a:solidFill>
                  <a:srgbClr val="EAEAEA"/>
                </a:solidFill>
                <a:latin typeface="Calibri" charset="0"/>
              </a:rPr>
              <a:t>Liste non exhaustive, à compléter à l’initiative des établissements</a:t>
            </a:r>
          </a:p>
        </p:txBody>
      </p:sp>
      <p:sp>
        <p:nvSpPr>
          <p:cNvPr id="14" name="Forme en L 13"/>
          <p:cNvSpPr/>
          <p:nvPr/>
        </p:nvSpPr>
        <p:spPr bwMode="auto">
          <a:xfrm rot="16200000">
            <a:off x="8727827" y="693737"/>
            <a:ext cx="184150" cy="142875"/>
          </a:xfrm>
          <a:prstGeom prst="corner">
            <a:avLst>
              <a:gd name="adj1" fmla="val 16359"/>
              <a:gd name="adj2" fmla="val 16633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6" descr="data:image/jpeg;base64,/9j/4AAQSkZJRgABAQAAAQABAAD/2wCEAAkGBhMSERIUExQSExUVGBkWFxcYGB8YGRodGhoYIRoYHB0aIyYeGx4kHR4UIi8gIycpLCwsFR4xNzwqNScrLikBCQoKDgwOGg8PGjUjHyQ1LDUsLzUvNCktLCo0NDY1Ly0sNCo1NSwsLzIvNCksKSwpLCwsLCw0NSwsNSw0LCwsLP/AABEIAJMAbwMBIgACEQEDEQH/xAAcAAEAAwEBAQEBAAAAAAAAAAAABAUGAwIHAQj/xABBEAACAQIEBAQDBAYHCQAAAAABAhEAAwQSITEFBhNRIjJBYXGBkRQjQqEHMzRSsdEVFhdUYnLxJDVzg5KTssHh/8QAGgEAAgMBAQAAAAAAAAAAAAAAAAMCBAUBBv/EAC0RAAICAQMCBAUEAwAAAAAAAAABAgMRBCExEhMFIkFRMnGhsfAjYZHBFEKB/9oADAMBAAIRAxEAPwD7jSlKAFKUoAUpSgBSlKAFKVX4zjdu3pOY9hSrbq6Y9VjwicISm8RWT3xfEZLTRudBVNwnAvcMsWCj866PzOfRB8zXXD8zL+JI+Fedt1Wi1OojOduy9MNL/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/7UdtdL+HqcqYp/ycVjwazjfM6jqJIthGyMxYRMKe+m+xg/lXfB8HRVD3WEHUdtfesJcSWv3GdLYGMIZ7gzIubDrqwkTuANdyK3l+2FwNlQcwCIAYiRlGsHUfCvL3aWM65a63zbZjF8JYNWu1qSojt7v1J6X8ONilcr9vDXNJWTtG9UvDuGG9mhgsdxVhY5dKspzqYM7VTq1Op1MFiiLg/kPlXXW/jeSLicLcwzhlMjv/6NaHAY0XUDD5iveLw4dGU+oqg4FeKXWQ7GfyqxCL8P1MYRf6c/T2Ytv/IrbfxL6o0tKUr0Bnis8nMwbFNYa2oCNely0wLSYds0RpPV76ZPfTQ1jsRw1zjuIEIxVsL4DGhe4CGAOxMW0/Km1JPORc29sF3b5lwxtm8rgrmFskKc2YgELEZtQQRpsZr2nF8ObtywGXOoLMgXsAT6QxAKSBqMy96yvAcKejZI+0MTi7LObtvIZWzbU5QADkEASRuGrtiBdXFYxbK34a3iHbNb8tzp2RbNpwJIeDpMzbpvajloj1vGS/tcesuLZt5W+96JzAoysVmIIkGMpgxoaqsbzELiovTC9QYklp8vQuKp9Nc0z7R61UctYU5QVS6F+3W38auDH2W0GY5/FGfMJ712t8OuN0lyPrb4kNVI1a6mQa7ZvTvS79PGdcq/dP7M7CxxkpfnKLLl/j2GGHuXCwKhwp8JJJIBAyxJ0g7bVa8avq+HDqQytBBGxB2NfO+BMEsHMcWp6tts/SGZXVFHkKyU/CdJma3d4u2Bsm4uVyqFlAiDGogbfCsS2FcPD511/wCqa35+yL0JSlqE5euGVeEwtx5yTpvBirDh/Dry3ELAwDrrNQMLibluckid9KmYfit4uoJMEidK8vo3po9Dn1dWfTjn8yalvcecYx9TT1lT+0tHc/wrR43FC2hY/KqLl+wXuM59J+pr0Hif6t1NEec5+SRQ03khOb4NJSlZjHcxMuKYQwS2pBGhzkMkkD00MT71vxi5cFBywaelZ21zgGYKLNzMcgG0ZnyHKW8ogOp39D8+GF5wM/eIZOWQsQqyQWmZb8On0qXakR64mppVFheag9lrvTceNLaqSJY3MmUyNAPEPoar+C84TZthkuOyrbD3TouYhMxLbDzD/wCUdqQdyJraVRcV5qWw7IbbsRlgLqzAgksq7kAAie4jSouP5xCqw6boxW6yHwtItMVdon0OUwf3xQqpP0BziibxvhJb7xPN6jvUfAcey+G6Jj19fnS9zgFbKLF5zFxgFGYkWywB02zFWAB9u9WAwlrEW0uQPEoYFTI17Eb1i6nw26ux36Z9LfKfDLtWphKPbs3X1R1Tidk/iWuOI43aUaQx7Coz8rr6OfpXWxy3bHmJak9zxKXlVcV++RnTplv1NlY9y5in7AfQVo8HhBbUKK6WrKqIUACvdWtHoew3ZY+qb5f9IVdf1rpisRQqE/BbBdnNtCz+Yxqdt/oPpXvCcRW411Rp03yGY1OVW0+Tfka4jjKZnEPKZpgTsQBt3JMf5TWolJcFTKYxHBsPBZ7aQAJJ9AkEH2jKuv8AhHaqKzxPBsQzpbAzM4JVlIW3JVoI3Pj0MTBNaC7iEuPdsGf1aljIiLnUWO8+E/UVn8dybbFp4vO1wWriBrmTWQ0FsqiMsnyxodZpsMcSZCX7ImDiWACMnhCQGZcrCMugnTwsMu2/hrjbxPDxmUoLcSCGRl8NoAzEbQBvvkj0rzhuVrD5mF28Q+pnKA7at1B4ezemntUvHcqWbrtcLuMy3FMZIh52JUkES0QfXWa75E+Wc83sjliOJYC6WZ8rGVUllYHdgBqNB4XB9PCZr9xHFMF5WWQOqpORoUNBcHTZzG25FcOI8t4ZdXuXJLSAMrEkG85VVymSQ9wd4AjXWpdzleywb7y4M2kysgxoRI3Gh1o8nuw83sjx18APH4B5mmCI6kFmP7szJPpJNXWBydNOmITKMoiNPTQ1nb3LVkOttrl5hcRkYSmUhQM5aFBBZfCYgRO1aPB4fp20TMz5VC5miTA3MACflUJ4xsyUc54O1KUpQwUpSgDGcK5Ge09libX3bE+GR+GyMw7semZ9PF6xrbcW5fa9Yu25Q57heGnKQfwmNfpV7Smu2TeWQVcUsGJu8i3Yuw9qW0khpIIvgltzIF0RqfJvrUi5yY5efuD4rpkg5ouPmnbzR4Drso+A11K735nO1Exr8jPOjWvIyAwZWUVZXT8REN7AVMvcoThBhx0oDXDGXw+NHA0j0ZgflWmpXHdNh24mFt8nh2ugXMMzMH1GrHTEoS3wa7l/5ZHtXrE8naujXLOa4c6SDJI6gzmfxA3VXT0UfKdi+DX1u3nsZlNy9ZBMj9UR94V7QzXG+NQbGCxxFtrgdrgLSSF0BaySBqdJDkHQ6fCrCnJ79QrpS2wSDyU83iDaGczAkZtZl9N22O/zrTcLwnSs27engULpJGg95P1rLLhsfmVS95UyP4oV2zFNz4hs22+oO29arhhc2bedSj5RmUnNBjUT60mxvG7yMglnZEmlKUgaKUpQApSlAClKUAQONcVGHtG4RIkDePifgBJ+Vcm5gti7ctkN92FzNGkswAA77j605j6PRm+WCBg0qJOknaDpE1WcUXDI2MYm6bnSF11UiYQggrOgMhd6dCKa4/Nhcm0y4tcbtsYGb9WLxMEKFaYknQEgHQ9qj/1ltlA6hmQ2rt7MNotFZB+M6R2qJeTDWluFjcVVtph3EkyuQkEgayFZtfjRbWFRbtks8WbVxHJ/cuZS/igAny/CaOmPsznUywu8ftKboJabQBaB3y6DufEv1qbhcStxFddVYBh8DWdd8Ixu3JuFbtpLpYbFSwAyjeSUT8qveGKgs2+mSUyjKT2jSoyikiUW2yVSlKWTFKUoAUpSgBSlKAInFOGLftm25YAyPDAOqkeoPoTUXEcu23a8xa596hRhIgZggJGkzCJuSNNqkcX4xawto3bzZEBALQTqTA296ov7T+Hf3gf9LfypsI2NZimQk4rkt+IcAt3luBi46jBmykTomSBIOhWR8/SvOJ5ctubxLXAbwKtBGkhBKyN/Au8+teeC82YbFsy4e51ColoUwJ2kkR/pXfjHH7GFCtfuC2GMAn1PyqMpSr+LYnCvuvEFlv23ODcsWzbKFrhm2LU+GYViwbyxMntHtVnYshFVRJCgDX2+GlZ3+0fh/wDeF+h/lWisXw6qymVYAg+xqHcU/XI2emsp3nFr5rB0pSlAoUpSgBSlKAFKUoAxX6YP913P89r/AMxXxHhPCnxFwW0jM2w9Sew996/o7mXhlvEWDbu2+qhZSVlhtqNU13isrheQsENTgolSD95eI2222J9fSK0tNq41VuL5KV+nlZNSXB6/RJwxsPZxFpihPVDSAwYSijIwYCCMsxr5qm/pUwwbh9wkgZCrCROuYQB2nUfOpHD8P9nYrZwxVE0T9YFymdAsEToJP+KvPGOB2sTrdtXHLRnTqXwmk7KsLI01jvWfqZO1tr1NTw+cdPbCcm8Rae2/3wfBTX9LcC/ZrH/DT+ArG/1DwUfsR/7t/wDlW6wVoLbRQMoCgRqY0211+tVKapQbbNvxnxSnXRgq01jPOP6bO1KUqyedFKUoAUpSgBSlKAK3j2FW5aAcSA6sNSNVMqdOxAqi/oe10lEMJg6Ow8p02PuaUoA4NhFN0g5iCgbzNvmOu/5VNxHCrfUkBhmnNDsAZd5kAwTqdfh2FKUARzgFJg54WVHjbZSInXU6nU61qsEsW0A9FH8K/aUAdqUpQApSlAH/2Q=="/>
          <p:cNvSpPr>
            <a:spLocks noChangeAspect="1" noChangeArrowheads="1"/>
          </p:cNvSpPr>
          <p:nvPr/>
        </p:nvSpPr>
        <p:spPr bwMode="auto">
          <a:xfrm>
            <a:off x="0" y="-681038"/>
            <a:ext cx="1057275" cy="140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7171" name="AutoShape 8" descr="data:image/jpeg;base64,/9j/4AAQSkZJRgABAQAAAQABAAD/2wCEAAkGBhMSERIUExQSExUVGBkWFxcYGB8YGRodGhoYIRoYHB0aIyYeGx4kHR4UIi8gIycpLCwsFR4xNzwqNScrLikBCQoKDgwOGg8PGjUjHyQ1LDUsLzUvNCktLCo0NDY1Ly0sNCo1NSwsLzIvNCksKSwpLCwsLCw0NSwsNSw0LCwsLP/AABEIAJMAbwMBIgACEQEDEQH/xAAcAAEAAwEBAQEBAAAAAAAAAAAABAUGAwIHAQj/xABBEAACAQIEBAQDBAYHCQAAAAABAhEAAwQSITEFBhNRIjJBYXGBkRQjQqEHMzRSsdEVFhdUYnLxJDVzg5KTssHh/8QAGgEAAgMBAQAAAAAAAAAAAAAAAAMCBAUBBv/EAC0RAAICAQMCBAUEAwAAAAAAAAABAgMRBCExEhMFIkFRMnGhsfAjYZHBFEKB/9oADAMBAAIRAxEAPwD7jSlKAFKUoAUpSgBSlKAFKVX4zjdu3pOY9hSrbq6Y9VjwicISm8RWT3xfEZLTRudBVNwnAvcMsWCj866PzOfRB8zXXD8zL+JI+Fedt1Wi1OojOduy9MNL/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/7UdtdL+HqcqYp/ycVjwazjfM6jqJIthGyMxYRMKe+m+xg/lXfB8HRVD3WEHUdtfesJcSWv3GdLYGMIZ7gzIubDrqwkTuANdyK3l+2FwNlQcwCIAYiRlGsHUfCvL3aWM65a63zbZjF8JYNWu1qSojt7v1J6X8ONilcr9vDXNJWTtG9UvDuGG9mhgsdxVhY5dKspzqYM7VTq1Op1MFiiLg/kPlXXW/jeSLicLcwzhlMjv/6NaHAY0XUDD5iveLw4dGU+oqg4FeKXWQ7GfyqxCL8P1MYRf6c/T2Ytv/IrbfxL6o0tKUr0Bnis8nMwbFNYa2oCNely0wLSYds0RpPV76ZPfTQ1jsRw1zjuIEIxVsL4DGhe4CGAOxMW0/Km1JPORc29sF3b5lwxtm8rgrmFskKc2YgELEZtQQRpsZr2nF8ObtywGXOoLMgXsAT6QxAKSBqMy96yvAcKejZI+0MTi7LObtvIZWzbU5QADkEASRuGrtiBdXFYxbK34a3iHbNb8tzp2RbNpwJIeDpMzbpvajloj1vGS/tcesuLZt5W+96JzAoysVmIIkGMpgxoaqsbzELiovTC9QYklp8vQuKp9Nc0z7R61UctYU5QVS6F+3W38auDH2W0GY5/FGfMJ712t8OuN0lyPrb4kNVI1a6mQa7ZvTvS79PGdcq/dP7M7CxxkpfnKLLl/j2GGHuXCwKhwp8JJJIBAyxJ0g7bVa8avq+HDqQytBBGxB2NfO+BMEsHMcWp6tts/SGZXVFHkKyU/CdJma3d4u2Bsm4uVyqFlAiDGogbfCsS2FcPD511/wCqa35+yL0JSlqE5euGVeEwtx5yTpvBirDh/Dry3ELAwDrrNQMLibluckid9KmYfit4uoJMEidK8vo3po9Dn1dWfTjn8yalvcecYx9TT1lT+0tHc/wrR43FC2hY/KqLl+wXuM59J+pr0Hif6t1NEec5+SRQ03khOb4NJSlZjHcxMuKYQwS2pBGhzkMkkD00MT71vxi5cFBywaelZ21zgGYKLNzMcgG0ZnyHKW8ogOp39D8+GF5wM/eIZOWQsQqyQWmZb8On0qXakR64mppVFheag9lrvTceNLaqSJY3MmUyNAPEPoar+C84TZthkuOyrbD3TouYhMxLbDzD/wCUdqQdyJraVRcV5qWw7IbbsRlgLqzAgksq7kAAie4jSouP5xCqw6boxW6yHwtItMVdon0OUwf3xQqpP0BziibxvhJb7xPN6jvUfAcey+G6Jj19fnS9zgFbKLF5zFxgFGYkWywB02zFWAB9u9WAwlrEW0uQPEoYFTI17Eb1i6nw26ux36Z9LfKfDLtWphKPbs3X1R1Tidk/iWuOI43aUaQx7Coz8rr6OfpXWxy3bHmJak9zxKXlVcV++RnTplv1NlY9y5in7AfQVo8HhBbUKK6WrKqIUACvdWtHoew3ZY+qb5f9IVdf1rpisRQqE/BbBdnNtCz+Yxqdt/oPpXvCcRW411Rp03yGY1OVW0+Tfka4jjKZnEPKZpgTsQBt3JMf5TWolJcFTKYxHBsPBZ7aQAJJ9AkEH2jKuv8AhHaqKzxPBsQzpbAzM4JVlIW3JVoI3Pj0MTBNaC7iEuPdsGf1aljIiLnUWO8+E/UVn8dybbFp4vO1wWriBrmTWQ0FsqiMsnyxodZpsMcSZCX7ImDiWACMnhCQGZcrCMugnTwsMu2/hrjbxPDxmUoLcSCGRl8NoAzEbQBvvkj0rzhuVrD5mF28Q+pnKA7at1B4ezemntUvHcqWbrtcLuMy3FMZIh52JUkES0QfXWa75E+Wc83sjliOJYC6WZ8rGVUllYHdgBqNB4XB9PCZr9xHFMF5WWQOqpORoUNBcHTZzG25FcOI8t4ZdXuXJLSAMrEkG85VVymSQ9wd4AjXWpdzleywb7y4M2kysgxoRI3Gh1o8nuw83sjx18APH4B5mmCI6kFmP7szJPpJNXWBydNOmITKMoiNPTQ1nb3LVkOttrl5hcRkYSmUhQM5aFBBZfCYgRO1aPB4fp20TMz5VC5miTA3MACflUJ4xsyUc54O1KUpQwUpSgDGcK5Ge09libX3bE+GR+GyMw7semZ9PF6xrbcW5fa9Yu25Q57heGnKQfwmNfpV7Smu2TeWQVcUsGJu8i3Yuw9qW0khpIIvgltzIF0RqfJvrUi5yY5efuD4rpkg5ouPmnbzR4Drso+A11K735nO1Exr8jPOjWvIyAwZWUVZXT8REN7AVMvcoThBhx0oDXDGXw+NHA0j0ZgflWmpXHdNh24mFt8nh2ugXMMzMH1GrHTEoS3wa7l/5ZHtXrE8naujXLOa4c6SDJI6gzmfxA3VXT0UfKdi+DX1u3nsZlNy9ZBMj9UR94V7QzXG+NQbGCxxFtrgdrgLSSF0BaySBqdJDkHQ6fCrCnJ79QrpS2wSDyU83iDaGczAkZtZl9N22O/zrTcLwnSs27engULpJGg95P1rLLhsfmVS95UyP4oV2zFNz4hs22+oO29arhhc2bedSj5RmUnNBjUT60mxvG7yMglnZEmlKUgaKUpQApSlAClKUAQONcVGHtG4RIkDePifgBJ+Vcm5gti7ctkN92FzNGkswAA77j605j6PRm+WCBg0qJOknaDpE1WcUXDI2MYm6bnSF11UiYQggrOgMhd6dCKa4/Nhcm0y4tcbtsYGb9WLxMEKFaYknQEgHQ9qj/1ltlA6hmQ2rt7MNotFZB+M6R2qJeTDWluFjcVVtph3EkyuQkEgayFZtfjRbWFRbtks8WbVxHJ/cuZS/igAny/CaOmPsznUywu8ftKboJabQBaB3y6DufEv1qbhcStxFddVYBh8DWdd8Ixu3JuFbtpLpYbFSwAyjeSUT8qveGKgs2+mSUyjKT2jSoyikiUW2yVSlKWTFKUoAUpSgBSlKAInFOGLftm25YAyPDAOqkeoPoTUXEcu23a8xa596hRhIgZggJGkzCJuSNNqkcX4xawto3bzZEBALQTqTA296ov7T+Hf3gf9LfypsI2NZimQk4rkt+IcAt3luBi46jBmykTomSBIOhWR8/SvOJ5ctubxLXAbwKtBGkhBKyN/Au8+teeC82YbFsy4e51ColoUwJ2kkR/pXfjHH7GFCtfuC2GMAn1PyqMpSr+LYnCvuvEFlv23ODcsWzbKFrhm2LU+GYViwbyxMntHtVnYshFVRJCgDX2+GlZ3+0fh/wDeF+h/lWisXw6qymVYAg+xqHcU/XI2emsp3nFr5rB0pSlAoUpSgBSlKAFKUoAxX6YP913P89r/AMxXxHhPCnxFwW0jM2w9Sew996/o7mXhlvEWDbu2+qhZSVlhtqNU13isrheQsENTgolSD95eI2222J9fSK0tNq41VuL5KV+nlZNSXB6/RJwxsPZxFpihPVDSAwYSijIwYCCMsxr5qm/pUwwbh9wkgZCrCROuYQB2nUfOpHD8P9nYrZwxVE0T9YFymdAsEToJP+KvPGOB2sTrdtXHLRnTqXwmk7KsLI01jvWfqZO1tr1NTw+cdPbCcm8Rae2/3wfBTX9LcC/ZrH/DT+ArG/1DwUfsR/7t/wDlW6wVoLbRQMoCgRqY0211+tVKapQbbNvxnxSnXRgq01jPOP6bO1KUqyedFKUoAUpSgBSlKAK3j2FW5aAcSA6sNSNVMqdOxAqi/oe10lEMJg6Ow8p02PuaUoA4NhFN0g5iCgbzNvmOu/5VNxHCrfUkBhmnNDsAZd5kAwTqdfh2FKUARzgFJg54WVHjbZSInXU6nU61qsEsW0A9FH8K/aUAdqUpQApSlAH/2Q=="/>
          <p:cNvSpPr>
            <a:spLocks noChangeAspect="1" noChangeArrowheads="1"/>
          </p:cNvSpPr>
          <p:nvPr/>
        </p:nvSpPr>
        <p:spPr bwMode="auto">
          <a:xfrm>
            <a:off x="0" y="-681038"/>
            <a:ext cx="1057275" cy="140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14313" y="214313"/>
            <a:ext cx="8715375" cy="642937"/>
          </a:xfrm>
          <a:prstGeom prst="rect">
            <a:avLst/>
          </a:prstGeom>
          <a:solidFill>
            <a:srgbClr val="EAEAEA"/>
          </a:solidFill>
          <a:ln>
            <a:solidFill>
              <a:srgbClr val="EA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CC0066"/>
              </a:solidFill>
              <a:ea typeface="ＭＳ Ｐゴシック" charset="-128"/>
            </a:endParaRPr>
          </a:p>
        </p:txBody>
      </p:sp>
      <p:sp>
        <p:nvSpPr>
          <p:cNvPr id="8" name="Forme en L 7"/>
          <p:cNvSpPr/>
          <p:nvPr/>
        </p:nvSpPr>
        <p:spPr bwMode="auto">
          <a:xfrm rot="5400000">
            <a:off x="352426" y="76200"/>
            <a:ext cx="366712" cy="642937"/>
          </a:xfrm>
          <a:prstGeom prst="corner">
            <a:avLst>
              <a:gd name="adj1" fmla="val 16359"/>
              <a:gd name="adj2" fmla="val 16633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" name="Forme en L 9"/>
          <p:cNvSpPr/>
          <p:nvPr/>
        </p:nvSpPr>
        <p:spPr bwMode="auto">
          <a:xfrm rot="16200000">
            <a:off x="8766176" y="693737"/>
            <a:ext cx="184150" cy="142875"/>
          </a:xfrm>
          <a:prstGeom prst="corner">
            <a:avLst>
              <a:gd name="adj1" fmla="val 16359"/>
              <a:gd name="adj2" fmla="val 16633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7175" name="ZoneTexte 11"/>
          <p:cNvSpPr txBox="1">
            <a:spLocks noChangeArrowheads="1"/>
          </p:cNvSpPr>
          <p:nvPr/>
        </p:nvSpPr>
        <p:spPr bwMode="auto">
          <a:xfrm>
            <a:off x="327025" y="323850"/>
            <a:ext cx="8602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200" dirty="0">
                <a:solidFill>
                  <a:srgbClr val="604A7B"/>
                </a:solidFill>
                <a:latin typeface="Eras Demi ITC" panose="020B0805030504020804" pitchFamily="34" charset="0"/>
              </a:rPr>
              <a:t>1</a:t>
            </a:r>
            <a:r>
              <a:rPr lang="fr-FR" sz="2200" dirty="0" smtClean="0">
                <a:solidFill>
                  <a:srgbClr val="604A7B"/>
                </a:solidFill>
                <a:latin typeface="Eras Demi ITC" panose="020B0805030504020804" pitchFamily="34" charset="0"/>
              </a:rPr>
              <a:t>/Concours </a:t>
            </a:r>
            <a:r>
              <a:rPr lang="fr-FR" sz="2200" dirty="0">
                <a:solidFill>
                  <a:srgbClr val="604A7B"/>
                </a:solidFill>
                <a:latin typeface="Eras Demi ITC" panose="020B0805030504020804" pitchFamily="34" charset="0"/>
              </a:rPr>
              <a:t>« dessine ton métier du futur » </a:t>
            </a:r>
            <a:r>
              <a:rPr lang="fr-FR" sz="2400" dirty="0">
                <a:solidFill>
                  <a:srgbClr val="604A7B"/>
                </a:solidFill>
                <a:latin typeface="Calibri" pitchFamily="34" charset="0"/>
              </a:rPr>
              <a:t>  </a:t>
            </a:r>
          </a:p>
        </p:txBody>
      </p:sp>
      <p:sp>
        <p:nvSpPr>
          <p:cNvPr id="7184" name="Rectangle 19"/>
          <p:cNvSpPr>
            <a:spLocks noChangeArrowheads="1"/>
          </p:cNvSpPr>
          <p:nvPr/>
        </p:nvSpPr>
        <p:spPr bwMode="auto">
          <a:xfrm>
            <a:off x="7643813" y="214313"/>
            <a:ext cx="1285875" cy="400050"/>
          </a:xfrm>
          <a:prstGeom prst="rect">
            <a:avLst/>
          </a:prstGeom>
          <a:solidFill>
            <a:srgbClr val="604A7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EAEAEA"/>
                </a:solidFill>
                <a:latin typeface="Calibri" pitchFamily="34" charset="0"/>
              </a:rPr>
              <a:t>6</a:t>
            </a:r>
            <a:r>
              <a:rPr lang="fr-FR" sz="2000" baseline="30000">
                <a:solidFill>
                  <a:srgbClr val="EAEAEA"/>
                </a:solidFill>
                <a:latin typeface="Calibri" pitchFamily="34" charset="0"/>
              </a:rPr>
              <a:t>ème</a:t>
            </a:r>
            <a:r>
              <a:rPr lang="fr-FR" sz="2000">
                <a:solidFill>
                  <a:srgbClr val="EAEAEA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92088" y="1008063"/>
            <a:ext cx="1022350" cy="592137"/>
          </a:xfrm>
          <a:prstGeom prst="rect">
            <a:avLst/>
          </a:prstGeom>
          <a:solidFill>
            <a:srgbClr val="6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>
              <a:lnSpc>
                <a:spcPct val="80000"/>
              </a:lnSpc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Publics</a:t>
            </a:r>
          </a:p>
        </p:txBody>
      </p:sp>
      <p:sp>
        <p:nvSpPr>
          <p:cNvPr id="39" name="Pentagon 7"/>
          <p:cNvSpPr/>
          <p:nvPr/>
        </p:nvSpPr>
        <p:spPr>
          <a:xfrm>
            <a:off x="1285875" y="1008063"/>
            <a:ext cx="3130550" cy="592137"/>
          </a:xfrm>
          <a:prstGeom prst="homePlate">
            <a:avLst>
              <a:gd name="adj" fmla="val 0"/>
            </a:avLst>
          </a:prstGeom>
          <a:noFill/>
          <a:ln w="9525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88900" lvl="3" indent="-88900" algn="just">
              <a:buFont typeface="Arial" charset="0"/>
              <a:buChar char="•"/>
              <a:tabLst>
                <a:tab pos="88900" algn="l"/>
                <a:tab pos="271463" algn="l"/>
              </a:tabLst>
              <a:defRPr/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Les classes de 6</a:t>
            </a:r>
            <a:r>
              <a:rPr lang="fr-FR" sz="1100" baseline="300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ème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 des collèges du bassin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92088" y="2362200"/>
            <a:ext cx="1019175" cy="2247900"/>
          </a:xfrm>
          <a:prstGeom prst="rect">
            <a:avLst/>
          </a:prstGeom>
          <a:solidFill>
            <a:srgbClr val="6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>
              <a:lnSpc>
                <a:spcPct val="80000"/>
              </a:lnSpc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Organisation</a:t>
            </a:r>
          </a:p>
          <a:p>
            <a:pPr marL="0" lvl="1" algn="ctr">
              <a:lnSpc>
                <a:spcPct val="80000"/>
              </a:lnSpc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Modalités</a:t>
            </a:r>
          </a:p>
        </p:txBody>
      </p:sp>
      <p:sp>
        <p:nvSpPr>
          <p:cNvPr id="44" name="Pentagon 9"/>
          <p:cNvSpPr/>
          <p:nvPr/>
        </p:nvSpPr>
        <p:spPr>
          <a:xfrm>
            <a:off x="1285875" y="2362200"/>
            <a:ext cx="3121025" cy="2247900"/>
          </a:xfrm>
          <a:prstGeom prst="homePlate">
            <a:avLst>
              <a:gd name="adj" fmla="val 0"/>
            </a:avLst>
          </a:prstGeom>
          <a:noFill/>
          <a:ln w="9525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88900" lvl="3" indent="-88900" algn="just">
              <a:buFont typeface="Arial" charset="0"/>
              <a:buChar char="•"/>
              <a:tabLst>
                <a:tab pos="88900" algn="l"/>
                <a:tab pos="271463" algn="l"/>
              </a:tabLst>
              <a:defRPr/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En amont de la semaine, les élèves de 6</a:t>
            </a:r>
            <a:r>
              <a:rPr lang="fr-FR" sz="1100" baseline="300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ème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 réalisent une production graphique individuelle</a:t>
            </a:r>
          </a:p>
          <a:p>
            <a:pPr marL="88900" lvl="3" indent="-88900" algn="just">
              <a:buFont typeface="Arial" charset="0"/>
              <a:buChar char="•"/>
              <a:tabLst>
                <a:tab pos="88900" algn="l"/>
                <a:tab pos="271463" algn="l"/>
              </a:tabLst>
              <a:defRPr/>
            </a:pPr>
            <a:r>
              <a:rPr lang="fr-FR" sz="1100" b="1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Au plus tard le 14/02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 : un dessin par classe est sélectionné et envoyé à l’établissement centralisateur</a:t>
            </a:r>
          </a:p>
          <a:p>
            <a:pPr marL="88900" lvl="3" indent="-88900" algn="just">
              <a:buFont typeface="Arial" charset="0"/>
              <a:buChar char="•"/>
              <a:tabLst>
                <a:tab pos="88900" algn="l"/>
                <a:tab pos="271463" algn="l"/>
              </a:tabLst>
              <a:defRPr/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Mise en ligne des sélections</a:t>
            </a:r>
          </a:p>
          <a:p>
            <a:pPr marL="88900" lvl="3" indent="-88900" algn="just">
              <a:buFont typeface="Arial" charset="0"/>
              <a:buChar char="•"/>
              <a:tabLst>
                <a:tab pos="88900" algn="l"/>
                <a:tab pos="271463" algn="l"/>
              </a:tabLst>
              <a:defRPr/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Exposition de tous les travaux au sein de chaque établissement</a:t>
            </a:r>
          </a:p>
          <a:p>
            <a:pPr marL="88900" lvl="3" indent="-88900" algn="just">
              <a:buFont typeface="Arial" charset="0"/>
              <a:buChar char="•"/>
              <a:tabLst>
                <a:tab pos="88900" algn="l"/>
                <a:tab pos="271463" algn="l"/>
              </a:tabLst>
              <a:defRPr/>
            </a:pPr>
            <a:r>
              <a:rPr lang="fr-FR" sz="1100" b="1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12 mars 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: exposition des productions à la CAMY</a:t>
            </a:r>
          </a:p>
          <a:p>
            <a:pPr marL="88900" lvl="3" indent="-88900" algn="just">
              <a:buFont typeface="Arial" charset="0"/>
              <a:buChar char="•"/>
              <a:tabLst>
                <a:tab pos="88900" algn="l"/>
                <a:tab pos="271463" algn="l"/>
              </a:tabLst>
              <a:defRPr/>
            </a:pPr>
            <a:r>
              <a:rPr lang="fr-FR" sz="1100" b="1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13-14 mars 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: sélection par les exposants 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(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vote)</a:t>
            </a:r>
          </a:p>
          <a:p>
            <a:pPr marL="88900" lvl="3" indent="-88900" algn="just">
              <a:buFont typeface="Arial" charset="0"/>
              <a:buChar char="•"/>
              <a:tabLst>
                <a:tab pos="88900" algn="l"/>
                <a:tab pos="271463" algn="l"/>
              </a:tabLst>
              <a:defRPr/>
            </a:pPr>
            <a:r>
              <a:rPr lang="fr-FR" sz="1100" b="1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15 mars 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: Remise du 1</a:t>
            </a:r>
            <a:r>
              <a:rPr lang="fr-FR" sz="1100" baseline="300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er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 prix lors de la cérémonie de clôture du salon de l’orientation CAMY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92088" y="4725144"/>
            <a:ext cx="1019175" cy="757238"/>
          </a:xfrm>
          <a:prstGeom prst="rect">
            <a:avLst/>
          </a:prstGeom>
          <a:solidFill>
            <a:srgbClr val="6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>
              <a:lnSpc>
                <a:spcPct val="80000"/>
              </a:lnSpc>
              <a:defRPr/>
            </a:pPr>
            <a:r>
              <a:rPr lang="fr-FR" sz="1200" b="1" dirty="0">
                <a:solidFill>
                  <a:schemeClr val="bg1"/>
                </a:solidFill>
                <a:ea typeface="ＭＳ Ｐゴシック" charset="-128"/>
              </a:rPr>
              <a:t>Pilotage</a:t>
            </a:r>
          </a:p>
        </p:txBody>
      </p:sp>
      <p:sp>
        <p:nvSpPr>
          <p:cNvPr id="51" name="Pentagon 9"/>
          <p:cNvSpPr/>
          <p:nvPr/>
        </p:nvSpPr>
        <p:spPr>
          <a:xfrm>
            <a:off x="1285875" y="4725144"/>
            <a:ext cx="3121025" cy="757238"/>
          </a:xfrm>
          <a:prstGeom prst="homePlate">
            <a:avLst>
              <a:gd name="adj" fmla="val 0"/>
            </a:avLst>
          </a:prstGeom>
          <a:noFill/>
          <a:ln w="9525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>
                <a:solidFill>
                  <a:srgbClr val="CC0066"/>
                </a:solidFill>
                <a:ea typeface="ＭＳ Ｐゴシック" charset="-128"/>
              </a:rPr>
              <a:t>Pilote bassin : Dominique PINCHERA</a:t>
            </a:r>
          </a:p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Les 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équipes de direction des établissements</a:t>
            </a:r>
          </a:p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Les équipes enseignantes 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d’arts plastiques</a:t>
            </a:r>
            <a:endParaRPr lang="fr-FR" sz="1100" dirty="0">
              <a:solidFill>
                <a:schemeClr val="accent4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92088" y="1680638"/>
            <a:ext cx="1022350" cy="571500"/>
          </a:xfrm>
          <a:prstGeom prst="rect">
            <a:avLst/>
          </a:prstGeom>
          <a:solidFill>
            <a:srgbClr val="6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>
              <a:lnSpc>
                <a:spcPct val="80000"/>
              </a:lnSpc>
              <a:defRPr/>
            </a:pPr>
            <a:r>
              <a:rPr lang="fr-FR" sz="1200" b="1" dirty="0">
                <a:solidFill>
                  <a:schemeClr val="bg1"/>
                </a:solidFill>
                <a:ea typeface="ＭＳ Ｐゴシック" charset="-128"/>
              </a:rPr>
              <a:t>Objectifs</a:t>
            </a:r>
          </a:p>
        </p:txBody>
      </p:sp>
      <p:sp>
        <p:nvSpPr>
          <p:cNvPr id="54" name="Pentagon 7"/>
          <p:cNvSpPr/>
          <p:nvPr/>
        </p:nvSpPr>
        <p:spPr>
          <a:xfrm>
            <a:off x="1285875" y="1680638"/>
            <a:ext cx="3130550" cy="571500"/>
          </a:xfrm>
          <a:prstGeom prst="homePlate">
            <a:avLst>
              <a:gd name="adj" fmla="val 0"/>
            </a:avLst>
          </a:prstGeom>
          <a:noFill/>
          <a:ln w="9525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Proposer aux élèves de 6</a:t>
            </a:r>
            <a:r>
              <a:rPr lang="fr-FR" sz="1100" baseline="300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ème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 une action relative au PDMF</a:t>
            </a:r>
          </a:p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Questionner les élèves sur les métiers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92088" y="5575300"/>
            <a:ext cx="1019175" cy="862013"/>
          </a:xfrm>
          <a:prstGeom prst="rect">
            <a:avLst/>
          </a:prstGeom>
          <a:solidFill>
            <a:srgbClr val="6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>
              <a:lnSpc>
                <a:spcPct val="80000"/>
              </a:lnSpc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Réalisation</a:t>
            </a:r>
          </a:p>
          <a:p>
            <a:pPr marL="0" lvl="1" algn="ctr">
              <a:lnSpc>
                <a:spcPct val="80000"/>
              </a:lnSpc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Production</a:t>
            </a:r>
          </a:p>
          <a:p>
            <a:pPr marL="0" lvl="1" algn="ctr">
              <a:lnSpc>
                <a:spcPct val="80000"/>
              </a:lnSpc>
              <a:defRPr/>
            </a:pPr>
            <a:endParaRPr lang="fr-FR" sz="1200" b="1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59" name="Pentagon 9"/>
          <p:cNvSpPr/>
          <p:nvPr/>
        </p:nvSpPr>
        <p:spPr>
          <a:xfrm>
            <a:off x="1285875" y="5575300"/>
            <a:ext cx="3121025" cy="862013"/>
          </a:xfrm>
          <a:prstGeom prst="homePlate">
            <a:avLst>
              <a:gd name="adj" fmla="val 0"/>
            </a:avLst>
          </a:prstGeom>
          <a:noFill/>
          <a:ln w="9525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Une feuille A4 par élève 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(au dos, élève, classe enseignant)</a:t>
            </a:r>
            <a:endParaRPr lang="fr-FR" sz="1100" dirty="0">
              <a:solidFill>
                <a:schemeClr val="accent4">
                  <a:lumMod val="75000"/>
                </a:schemeClr>
              </a:solidFill>
              <a:ea typeface="ＭＳ Ｐゴシック" charset="-128"/>
            </a:endParaRPr>
          </a:p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Technique 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graphique libre</a:t>
            </a:r>
          </a:p>
        </p:txBody>
      </p:sp>
      <p:sp>
        <p:nvSpPr>
          <p:cNvPr id="60" name="Rectangle 59"/>
          <p:cNvSpPr/>
          <p:nvPr/>
        </p:nvSpPr>
        <p:spPr>
          <a:xfrm>
            <a:off x="4716016" y="3606800"/>
            <a:ext cx="4248150" cy="381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lnSpc>
                <a:spcPct val="80000"/>
              </a:lnSpc>
              <a:spcAft>
                <a:spcPts val="600"/>
              </a:spcAft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Calendrier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746179" y="5816600"/>
            <a:ext cx="1019175" cy="633413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lnSpc>
                <a:spcPct val="80000"/>
              </a:lnSpc>
              <a:spcAft>
                <a:spcPts val="600"/>
              </a:spcAft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Envoi postal</a:t>
            </a:r>
          </a:p>
          <a:p>
            <a:pPr marL="0" lvl="1" algn="ctr">
              <a:lnSpc>
                <a:spcPct val="80000"/>
              </a:lnSpc>
              <a:spcAft>
                <a:spcPts val="600"/>
              </a:spcAft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ou Internet</a:t>
            </a:r>
          </a:p>
        </p:txBody>
      </p:sp>
      <p:sp>
        <p:nvSpPr>
          <p:cNvPr id="62" name="Pentagon 9"/>
          <p:cNvSpPr/>
          <p:nvPr/>
        </p:nvSpPr>
        <p:spPr>
          <a:xfrm>
            <a:off x="5839966" y="5816600"/>
            <a:ext cx="3143250" cy="633413"/>
          </a:xfrm>
          <a:prstGeom prst="homePlate">
            <a:avLst>
              <a:gd name="adj" fmla="val 0"/>
            </a:avLst>
          </a:prstGeom>
          <a:noFill/>
          <a:ln w="9525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Lycée Saint Exupéry 8 rue Marcel </a:t>
            </a:r>
            <a:r>
              <a:rPr lang="fr-FR" sz="1100" dirty="0" err="1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Fouque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 78200 Mantes-la-Jolie</a:t>
            </a:r>
            <a:endParaRPr lang="fr-FR" sz="1100" dirty="0">
              <a:solidFill>
                <a:schemeClr val="accent4">
                  <a:lumMod val="75000"/>
                </a:schemeClr>
              </a:solidFill>
              <a:ea typeface="ＭＳ Ｐゴシック" charset="-128"/>
            </a:endParaRPr>
          </a:p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Mail : </a:t>
            </a:r>
            <a:r>
              <a:rPr lang="fr-FR" sz="1100" dirty="0" smtClean="0">
                <a:solidFill>
                  <a:srgbClr val="CC0066"/>
                </a:solidFill>
                <a:ea typeface="ＭＳ Ｐゴシック" charset="-128"/>
              </a:rPr>
              <a:t>dominique.pinchera@ac-versailles.fr</a:t>
            </a:r>
            <a:endParaRPr lang="fr-FR" sz="1100" dirty="0">
              <a:solidFill>
                <a:srgbClr val="CC0066"/>
              </a:solidFill>
              <a:ea typeface="ＭＳ Ｐゴシック" charset="-128"/>
            </a:endParaRPr>
          </a:p>
        </p:txBody>
      </p:sp>
      <p:sp>
        <p:nvSpPr>
          <p:cNvPr id="64" name="Espace réservé du numéro de diapositive 38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0F867B1-78BB-4715-8775-7C01BAAD7173}" type="slidenum">
              <a:rPr lang="fr-FR">
                <a:latin typeface="Calibri" pitchFamily="34" charset="0"/>
                <a:ea typeface="ＭＳ Ｐゴシック" pitchFamily="34" charset="-128"/>
              </a:rPr>
              <a:pPr/>
              <a:t>5</a:t>
            </a:fld>
            <a:endParaRPr lang="fr-FR"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78" name="Image 5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5043" y="1164634"/>
            <a:ext cx="2361120" cy="173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Image 5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2083" y="1343875"/>
            <a:ext cx="1291431" cy="195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Image 5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0252" y="1904565"/>
            <a:ext cx="1974601" cy="160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" name="Flèche vers la droite 34"/>
          <p:cNvSpPr/>
          <p:nvPr/>
        </p:nvSpPr>
        <p:spPr>
          <a:xfrm>
            <a:off x="4746265" y="4067857"/>
            <a:ext cx="4191000" cy="741337"/>
          </a:xfrm>
          <a:prstGeom prst="rightArrow">
            <a:avLst>
              <a:gd name="adj1" fmla="val 50000"/>
              <a:gd name="adj2" fmla="val 4881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>
              <a:lnSpc>
                <a:spcPct val="80000"/>
              </a:lnSpc>
              <a:defRPr/>
            </a:pPr>
            <a:endParaRPr lang="fr-FR" sz="1200" b="1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94" name="ZoneTexte 36"/>
          <p:cNvSpPr txBox="1">
            <a:spLocks noChangeArrowheads="1"/>
          </p:cNvSpPr>
          <p:nvPr/>
        </p:nvSpPr>
        <p:spPr bwMode="auto">
          <a:xfrm>
            <a:off x="4774753" y="4735823"/>
            <a:ext cx="1872903" cy="230832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9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Réalisation</a:t>
            </a:r>
            <a:endParaRPr lang="fr-FR" sz="900" dirty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95" name="ZoneTexte 36"/>
          <p:cNvSpPr txBox="1">
            <a:spLocks noChangeArrowheads="1"/>
          </p:cNvSpPr>
          <p:nvPr/>
        </p:nvSpPr>
        <p:spPr bwMode="auto">
          <a:xfrm>
            <a:off x="4734649" y="4278288"/>
            <a:ext cx="2633087" cy="30284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fr-FR" sz="9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JANVIER / FEVRIER</a:t>
            </a:r>
            <a:endParaRPr lang="fr-FR" sz="900" b="1" dirty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96" name="ZoneTexte 36"/>
          <p:cNvSpPr txBox="1">
            <a:spLocks noChangeArrowheads="1"/>
          </p:cNvSpPr>
          <p:nvPr/>
        </p:nvSpPr>
        <p:spPr bwMode="auto">
          <a:xfrm>
            <a:off x="7367736" y="4278288"/>
            <a:ext cx="1156370" cy="30284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fr-FR" sz="9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10 – 15 MARS</a:t>
            </a:r>
          </a:p>
          <a:p>
            <a:pPr algn="ctr"/>
            <a:r>
              <a:rPr lang="fr-FR" sz="9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Semaine</a:t>
            </a:r>
            <a:endParaRPr lang="fr-FR" sz="900" b="1" dirty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97" name="ZoneTexte 36"/>
          <p:cNvSpPr txBox="1">
            <a:spLocks noChangeArrowheads="1"/>
          </p:cNvSpPr>
          <p:nvPr/>
        </p:nvSpPr>
        <p:spPr bwMode="auto">
          <a:xfrm>
            <a:off x="6495801" y="5013176"/>
            <a:ext cx="691927" cy="369332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9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14 février</a:t>
            </a:r>
          </a:p>
          <a:p>
            <a:pPr algn="ctr"/>
            <a:r>
              <a:rPr lang="fr-FR" sz="9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Envoi</a:t>
            </a:r>
            <a:endParaRPr lang="fr-FR" sz="900" dirty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98" name="Connecteur droit 97"/>
          <p:cNvCxnSpPr>
            <a:stCxn id="97" idx="0"/>
          </p:cNvCxnSpPr>
          <p:nvPr/>
        </p:nvCxnSpPr>
        <p:spPr>
          <a:xfrm flipH="1" flipV="1">
            <a:off x="6840091" y="4581128"/>
            <a:ext cx="1674" cy="432048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ZoneTexte 36"/>
          <p:cNvSpPr txBox="1">
            <a:spLocks noChangeArrowheads="1"/>
          </p:cNvSpPr>
          <p:nvPr/>
        </p:nvSpPr>
        <p:spPr bwMode="auto">
          <a:xfrm>
            <a:off x="7260703" y="4735823"/>
            <a:ext cx="691927" cy="5078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9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12 mars</a:t>
            </a:r>
          </a:p>
          <a:p>
            <a:pPr algn="ctr"/>
            <a:r>
              <a:rPr lang="fr-FR" sz="9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Exposition CAMY</a:t>
            </a:r>
            <a:endParaRPr lang="fr-FR" sz="900" dirty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100" name="Connecteur droit 99"/>
          <p:cNvCxnSpPr/>
          <p:nvPr/>
        </p:nvCxnSpPr>
        <p:spPr>
          <a:xfrm flipV="1">
            <a:off x="7606666" y="4588326"/>
            <a:ext cx="0" cy="147497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ZoneTexte 36"/>
          <p:cNvSpPr txBox="1">
            <a:spLocks noChangeArrowheads="1"/>
          </p:cNvSpPr>
          <p:nvPr/>
        </p:nvSpPr>
        <p:spPr bwMode="auto">
          <a:xfrm>
            <a:off x="8088341" y="4748754"/>
            <a:ext cx="756763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900" dirty="0" smtClean="0">
                <a:solidFill>
                  <a:schemeClr val="bg1"/>
                </a:solidFill>
                <a:latin typeface="Calibri" pitchFamily="34" charset="0"/>
              </a:rPr>
              <a:t>15 mars</a:t>
            </a:r>
          </a:p>
          <a:p>
            <a:pPr algn="ctr"/>
            <a:r>
              <a:rPr lang="fr-FR" sz="900" dirty="0" smtClean="0">
                <a:solidFill>
                  <a:schemeClr val="bg1"/>
                </a:solidFill>
                <a:latin typeface="Calibri" pitchFamily="34" charset="0"/>
              </a:rPr>
              <a:t>Remise prix</a:t>
            </a:r>
            <a:endParaRPr lang="fr-FR" sz="9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2" name="ZoneTexte 36"/>
          <p:cNvSpPr txBox="1">
            <a:spLocks noChangeArrowheads="1"/>
          </p:cNvSpPr>
          <p:nvPr/>
        </p:nvSpPr>
        <p:spPr bwMode="auto">
          <a:xfrm>
            <a:off x="7698082" y="5316336"/>
            <a:ext cx="75676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9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13-14  mars</a:t>
            </a:r>
          </a:p>
          <a:p>
            <a:pPr algn="ctr"/>
            <a:r>
              <a:rPr lang="fr-FR" sz="9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sélection</a:t>
            </a:r>
            <a:endParaRPr lang="fr-FR" sz="900" dirty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103" name="Connecteur droit 102"/>
          <p:cNvCxnSpPr>
            <a:stCxn id="94" idx="0"/>
          </p:cNvCxnSpPr>
          <p:nvPr/>
        </p:nvCxnSpPr>
        <p:spPr>
          <a:xfrm flipV="1">
            <a:off x="5711205" y="4588326"/>
            <a:ext cx="0" cy="147497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103"/>
          <p:cNvCxnSpPr/>
          <p:nvPr/>
        </p:nvCxnSpPr>
        <p:spPr>
          <a:xfrm flipV="1">
            <a:off x="8388424" y="4581128"/>
            <a:ext cx="0" cy="147497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/>
          <p:cNvCxnSpPr/>
          <p:nvPr/>
        </p:nvCxnSpPr>
        <p:spPr>
          <a:xfrm flipH="1" flipV="1">
            <a:off x="8028384" y="4596780"/>
            <a:ext cx="1" cy="719556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8941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6" descr="data:image/jpeg;base64,/9j/4AAQSkZJRgABAQAAAQABAAD/2wCEAAkGBhMSERIUExQSExUVGBkWFxcYGB8YGRodGhoYIRoYHB0aIyYeGx4kHR4UIi8gIycpLCwsFR4xNzwqNScrLikBCQoKDgwOGg8PGjUjHyQ1LDUsLzUvNCktLCo0NDY1Ly0sNCo1NSwsLzIvNCksKSwpLCwsLCw0NSwsNSw0LCwsLP/AABEIAJMAbwMBIgACEQEDEQH/xAAcAAEAAwEBAQEBAAAAAAAAAAAABAUGAwIHAQj/xABBEAACAQIEBAQDBAYHCQAAAAABAhEAAwQSITEFBhNRIjJBYXGBkRQjQqEHMzRSsdEVFhdUYnLxJDVzg5KTssHh/8QAGgEAAgMBAQAAAAAAAAAAAAAAAAMCBAUBBv/EAC0RAAICAQMCBAUEAwAAAAAAAAABAgMRBCExEhMFIkFRMnGhsfAjYZHBFEKB/9oADAMBAAIRAxEAPwD7jSlKAFKUoAUpSgBSlKAFKVX4zjdu3pOY9hSrbq6Y9VjwicISm8RWT3xfEZLTRudBVNwnAvcMsWCj866PzOfRB8zXXD8zL+JI+Fedt1Wi1OojOduy9MNL/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/7UdtdL+HqcqYp/ycVjwazjfM6jqJIthGyMxYRMKe+m+xg/lXfB8HRVD3WEHUdtfesJcSWv3GdLYGMIZ7gzIubDrqwkTuANdyK3l+2FwNlQcwCIAYiRlGsHUfCvL3aWM65a63zbZjF8JYNWu1qSojt7v1J6X8ONilcr9vDXNJWTtG9UvDuGG9mhgsdxVhY5dKspzqYM7VTq1Op1MFiiLg/kPlXXW/jeSLicLcwzhlMjv/6NaHAY0XUDD5iveLw4dGU+oqg4FeKXWQ7GfyqxCL8P1MYRf6c/T2Ytv/IrbfxL6o0tKUr0Bnis8nMwbFNYa2oCNely0wLSYds0RpPV76ZPfTQ1jsRw1zjuIEIxVsL4DGhe4CGAOxMW0/Km1JPORc29sF3b5lwxtm8rgrmFskKc2YgELEZtQQRpsZr2nF8ObtywGXOoLMgXsAT6QxAKSBqMy96yvAcKejZI+0MTi7LObtvIZWzbU5QADkEASRuGrtiBdXFYxbK34a3iHbNb8tzp2RbNpwJIeDpMzbpvajloj1vGS/tcesuLZt5W+96JzAoysVmIIkGMpgxoaqsbzELiovTC9QYklp8vQuKp9Nc0z7R61UctYU5QVS6F+3W38auDH2W0GY5/FGfMJ712t8OuN0lyPrb4kNVI1a6mQa7ZvTvS79PGdcq/dP7M7CxxkpfnKLLl/j2GGHuXCwKhwp8JJJIBAyxJ0g7bVa8avq+HDqQytBBGxB2NfO+BMEsHMcWp6tts/SGZXVFHkKyU/CdJma3d4u2Bsm4uVyqFlAiDGogbfCsS2FcPD511/wCqa35+yL0JSlqE5euGVeEwtx5yTpvBirDh/Dry3ELAwDrrNQMLibluckid9KmYfit4uoJMEidK8vo3po9Dn1dWfTjn8yalvcecYx9TT1lT+0tHc/wrR43FC2hY/KqLl+wXuM59J+pr0Hif6t1NEec5+SRQ03khOb4NJSlZjHcxMuKYQwS2pBGhzkMkkD00MT71vxi5cFBywaelZ21zgGYKLNzMcgG0ZnyHKW8ogOp39D8+GF5wM/eIZOWQsQqyQWmZb8On0qXakR64mppVFheag9lrvTceNLaqSJY3MmUyNAPEPoar+C84TZthkuOyrbD3TouYhMxLbDzD/wCUdqQdyJraVRcV5qWw7IbbsRlgLqzAgksq7kAAie4jSouP5xCqw6boxW6yHwtItMVdon0OUwf3xQqpP0BziibxvhJb7xPN6jvUfAcey+G6Jj19fnS9zgFbKLF5zFxgFGYkWywB02zFWAB9u9WAwlrEW0uQPEoYFTI17Eb1i6nw26ux36Z9LfKfDLtWphKPbs3X1R1Tidk/iWuOI43aUaQx7Coz8rr6OfpXWxy3bHmJak9zxKXlVcV++RnTplv1NlY9y5in7AfQVo8HhBbUKK6WrKqIUACvdWtHoew3ZY+qb5f9IVdf1rpisRQqE/BbBdnNtCz+Yxqdt/oPpXvCcRW411Rp03yGY1OVW0+Tfka4jjKZnEPKZpgTsQBt3JMf5TWolJcFTKYxHBsPBZ7aQAJJ9AkEH2jKuv8AhHaqKzxPBsQzpbAzM4JVlIW3JVoI3Pj0MTBNaC7iEuPdsGf1aljIiLnUWO8+E/UVn8dybbFp4vO1wWriBrmTWQ0FsqiMsnyxodZpsMcSZCX7ImDiWACMnhCQGZcrCMugnTwsMu2/hrjbxPDxmUoLcSCGRl8NoAzEbQBvvkj0rzhuVrD5mF28Q+pnKA7at1B4ezemntUvHcqWbrtcLuMy3FMZIh52JUkES0QfXWa75E+Wc83sjliOJYC6WZ8rGVUllYHdgBqNB4XB9PCZr9xHFMF5WWQOqpORoUNBcHTZzG25FcOI8t4ZdXuXJLSAMrEkG85VVymSQ9wd4AjXWpdzleywb7y4M2kysgxoRI3Gh1o8nuw83sjx18APH4B5mmCI6kFmP7szJPpJNXWBydNOmITKMoiNPTQ1nb3LVkOttrl5hcRkYSmUhQM5aFBBZfCYgRO1aPB4fp20TMz5VC5miTA3MACflUJ4xsyUc54O1KUpQwUpSgDGcK5Ge09libX3bE+GR+GyMw7semZ9PF6xrbcW5fa9Yu25Q57heGnKQfwmNfpV7Smu2TeWQVcUsGJu8i3Yuw9qW0khpIIvgltzIF0RqfJvrUi5yY5efuD4rpkg5ouPmnbzR4Drso+A11K735nO1Exr8jPOjWvIyAwZWUVZXT8REN7AVMvcoThBhx0oDXDGXw+NHA0j0ZgflWmpXHdNh24mFt8nh2ugXMMzMH1GrHTEoS3wa7l/5ZHtXrE8naujXLOa4c6SDJI6gzmfxA3VXT0UfKdi+DX1u3nsZlNy9ZBMj9UR94V7QzXG+NQbGCxxFtrgdrgLSSF0BaySBqdJDkHQ6fCrCnJ79QrpS2wSDyU83iDaGczAkZtZl9N22O/zrTcLwnSs27engULpJGg95P1rLLhsfmVS95UyP4oV2zFNz4hs22+oO29arhhc2bedSj5RmUnNBjUT60mxvG7yMglnZEmlKUgaKUpQApSlAClKUAQONcVGHtG4RIkDePifgBJ+Vcm5gti7ctkN92FzNGkswAA77j605j6PRm+WCBg0qJOknaDpE1WcUXDI2MYm6bnSF11UiYQggrOgMhd6dCKa4/Nhcm0y4tcbtsYGb9WLxMEKFaYknQEgHQ9qj/1ltlA6hmQ2rt7MNotFZB+M6R2qJeTDWluFjcVVtph3EkyuQkEgayFZtfjRbWFRbtks8WbVxHJ/cuZS/igAny/CaOmPsznUywu8ftKboJabQBaB3y6DufEv1qbhcStxFddVYBh8DWdd8Ixu3JuFbtpLpYbFSwAyjeSUT8qveGKgs2+mSUyjKT2jSoyikiUW2yVSlKWTFKUoAUpSgBSlKAInFOGLftm25YAyPDAOqkeoPoTUXEcu23a8xa596hRhIgZggJGkzCJuSNNqkcX4xawto3bzZEBALQTqTA296ov7T+Hf3gf9LfypsI2NZimQk4rkt+IcAt3luBi46jBmykTomSBIOhWR8/SvOJ5ctubxLXAbwKtBGkhBKyN/Au8+teeC82YbFsy4e51ColoUwJ2kkR/pXfjHH7GFCtfuC2GMAn1PyqMpSr+LYnCvuvEFlv23ODcsWzbKFrhm2LU+GYViwbyxMntHtVnYshFVRJCgDX2+GlZ3+0fh/wDeF+h/lWisXw6qymVYAg+xqHcU/XI2emsp3nFr5rB0pSlAoUpSgBSlKAFKUoAxX6YP913P89r/AMxXxHhPCnxFwW0jM2w9Sew996/o7mXhlvEWDbu2+qhZSVlhtqNU13isrheQsENTgolSD95eI2222J9fSK0tNq41VuL5KV+nlZNSXB6/RJwxsPZxFpihPVDSAwYSijIwYCCMsxr5qm/pUwwbh9wkgZCrCROuYQB2nUfOpHD8P9nYrZwxVE0T9YFymdAsEToJP+KvPGOB2sTrdtXHLRnTqXwmk7KsLI01jvWfqZO1tr1NTw+cdPbCcm8Rae2/3wfBTX9LcC/ZrH/DT+ArG/1DwUfsR/7t/wDlW6wVoLbRQMoCgRqY0211+tVKapQbbNvxnxSnXRgq01jPOP6bO1KUqyedFKUoAUpSgBSlKAK3j2FW5aAcSA6sNSNVMqdOxAqi/oe10lEMJg6Ow8p02PuaUoA4NhFN0g5iCgbzNvmOu/5VNxHCrfUkBhmnNDsAZd5kAwTqdfh2FKUARzgFJg54WVHjbZSInXU6nU61qsEsW0A9FH8K/aUAdqUpQApSlAH/2Q=="/>
          <p:cNvSpPr>
            <a:spLocks noChangeAspect="1" noChangeArrowheads="1"/>
          </p:cNvSpPr>
          <p:nvPr/>
        </p:nvSpPr>
        <p:spPr bwMode="auto">
          <a:xfrm>
            <a:off x="0" y="-681038"/>
            <a:ext cx="1057275" cy="140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9219" name="AutoShape 8" descr="data:image/jpeg;base64,/9j/4AAQSkZJRgABAQAAAQABAAD/2wCEAAkGBhMSERIUExQSExUVGBkWFxcYGB8YGRodGhoYIRoYHB0aIyYeGx4kHR4UIi8gIycpLCwsFR4xNzwqNScrLikBCQoKDgwOGg8PGjUjHyQ1LDUsLzUvNCktLCo0NDY1Ly0sNCo1NSwsLzIvNCksKSwpLCwsLCw0NSwsNSw0LCwsLP/AABEIAJMAbwMBIgACEQEDEQH/xAAcAAEAAwEBAQEBAAAAAAAAAAAABAUGAwIHAQj/xABBEAACAQIEBAQDBAYHCQAAAAABAhEAAwQSITEFBhNRIjJBYXGBkRQjQqEHMzRSsdEVFhdUYnLxJDVzg5KTssHh/8QAGgEAAgMBAQAAAAAAAAAAAAAAAAMCBAUBBv/EAC0RAAICAQMCBAUEAwAAAAAAAAABAgMRBCExEhMFIkFRMnGhsfAjYZHBFEKB/9oADAMBAAIRAxEAPwD7jSlKAFKUoAUpSgBSlKAFKVX4zjdu3pOY9hSrbq6Y9VjwicISm8RWT3xfEZLTRudBVNwnAvcMsWCj866PzOfRB8zXXD8zL+JI+Fedt1Wi1OojOduy9MNL/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/7UdtdL+HqcqYp/ycVjwazjfM6jqJIthGyMxYRMKe+m+xg/lXfB8HRVD3WEHUdtfesJcSWv3GdLYGMIZ7gzIubDrqwkTuANdyK3l+2FwNlQcwCIAYiRlGsHUfCvL3aWM65a63zbZjF8JYNWu1qSojt7v1J6X8ONilcr9vDXNJWTtG9UvDuGG9mhgsdxVhY5dKspzqYM7VTq1Op1MFiiLg/kPlXXW/jeSLicLcwzhlMjv/6NaHAY0XUDD5iveLw4dGU+oqg4FeKXWQ7GfyqxCL8P1MYRf6c/T2Ytv/IrbfxL6o0tKUr0Bnis8nMwbFNYa2oCNely0wLSYds0RpPV76ZPfTQ1jsRw1zjuIEIxVsL4DGhe4CGAOxMW0/Km1JPORc29sF3b5lwxtm8rgrmFskKc2YgELEZtQQRpsZr2nF8ObtywGXOoLMgXsAT6QxAKSBqMy96yvAcKejZI+0MTi7LObtvIZWzbU5QADkEASRuGrtiBdXFYxbK34a3iHbNb8tzp2RbNpwJIeDpMzbpvajloj1vGS/tcesuLZt5W+96JzAoysVmIIkGMpgxoaqsbzELiovTC9QYklp8vQuKp9Nc0z7R61UctYU5QVS6F+3W38auDH2W0GY5/FGfMJ712t8OuN0lyPrb4kNVI1a6mQa7ZvTvS79PGdcq/dP7M7CxxkpfnKLLl/j2GGHuXCwKhwp8JJJIBAyxJ0g7bVa8avq+HDqQytBBGxB2NfO+BMEsHMcWp6tts/SGZXVFHkKyU/CdJma3d4u2Bsm4uVyqFlAiDGogbfCsS2FcPD511/wCqa35+yL0JSlqE5euGVeEwtx5yTpvBirDh/Dry3ELAwDrrNQMLibluckid9KmYfit4uoJMEidK8vo3po9Dn1dWfTjn8yalvcecYx9TT1lT+0tHc/wrR43FC2hY/KqLl+wXuM59J+pr0Hif6t1NEec5+SRQ03khOb4NJSlZjHcxMuKYQwS2pBGhzkMkkD00MT71vxi5cFBywaelZ21zgGYKLNzMcgG0ZnyHKW8ogOp39D8+GF5wM/eIZOWQsQqyQWmZb8On0qXakR64mppVFheag9lrvTceNLaqSJY3MmUyNAPEPoar+C84TZthkuOyrbD3TouYhMxLbDzD/wCUdqQdyJraVRcV5qWw7IbbsRlgLqzAgksq7kAAie4jSouP5xCqw6boxW6yHwtItMVdon0OUwf3xQqpP0BziibxvhJb7xPN6jvUfAcey+G6Jj19fnS9zgFbKLF5zFxgFGYkWywB02zFWAB9u9WAwlrEW0uQPEoYFTI17Eb1i6nw26ux36Z9LfKfDLtWphKPbs3X1R1Tidk/iWuOI43aUaQx7Coz8rr6OfpXWxy3bHmJak9zxKXlVcV++RnTplv1NlY9y5in7AfQVo8HhBbUKK6WrKqIUACvdWtHoew3ZY+qb5f9IVdf1rpisRQqE/BbBdnNtCz+Yxqdt/oPpXvCcRW411Rp03yGY1OVW0+Tfka4jjKZnEPKZpgTsQBt3JMf5TWolJcFTKYxHBsPBZ7aQAJJ9AkEH2jKuv8AhHaqKzxPBsQzpbAzM4JVlIW3JVoI3Pj0MTBNaC7iEuPdsGf1aljIiLnUWO8+E/UVn8dybbFp4vO1wWriBrmTWQ0FsqiMsnyxodZpsMcSZCX7ImDiWACMnhCQGZcrCMugnTwsMu2/hrjbxPDxmUoLcSCGRl8NoAzEbQBvvkj0rzhuVrD5mF28Q+pnKA7at1B4ezemntUvHcqWbrtcLuMy3FMZIh52JUkES0QfXWa75E+Wc83sjliOJYC6WZ8rGVUllYHdgBqNB4XB9PCZr9xHFMF5WWQOqpORoUNBcHTZzG25FcOI8t4ZdXuXJLSAMrEkG85VVymSQ9wd4AjXWpdzleywb7y4M2kysgxoRI3Gh1o8nuw83sjx18APH4B5mmCI6kFmP7szJPpJNXWBydNOmITKMoiNPTQ1nb3LVkOttrl5hcRkYSmUhQM5aFBBZfCYgRO1aPB4fp20TMz5VC5miTA3MACflUJ4xsyUc54O1KUpQwUpSgDGcK5Ge09libX3bE+GR+GyMw7semZ9PF6xrbcW5fa9Yu25Q57heGnKQfwmNfpV7Smu2TeWQVcUsGJu8i3Yuw9qW0khpIIvgltzIF0RqfJvrUi5yY5efuD4rpkg5ouPmnbzR4Drso+A11K735nO1Exr8jPOjWvIyAwZWUVZXT8REN7AVMvcoThBhx0oDXDGXw+NHA0j0ZgflWmpXHdNh24mFt8nh2ugXMMzMH1GrHTEoS3wa7l/5ZHtXrE8naujXLOa4c6SDJI6gzmfxA3VXT0UfKdi+DX1u3nsZlNy9ZBMj9UR94V7QzXG+NQbGCxxFtrgdrgLSSF0BaySBqdJDkHQ6fCrCnJ79QrpS2wSDyU83iDaGczAkZtZl9N22O/zrTcLwnSs27engULpJGg95P1rLLhsfmVS95UyP4oV2zFNz4hs22+oO29arhhc2bedSj5RmUnNBjUT60mxvG7yMglnZEmlKUgaKUpQApSlAClKUAQONcVGHtG4RIkDePifgBJ+Vcm5gti7ctkN92FzNGkswAA77j605j6PRm+WCBg0qJOknaDpE1WcUXDI2MYm6bnSF11UiYQggrOgMhd6dCKa4/Nhcm0y4tcbtsYGb9WLxMEKFaYknQEgHQ9qj/1ltlA6hmQ2rt7MNotFZB+M6R2qJeTDWluFjcVVtph3EkyuQkEgayFZtfjRbWFRbtks8WbVxHJ/cuZS/igAny/CaOmPsznUywu8ftKboJabQBaB3y6DufEv1qbhcStxFddVYBh8DWdd8Ixu3JuFbtpLpYbFSwAyjeSUT8qveGKgs2+mSUyjKT2jSoyikiUW2yVSlKWTFKUoAUpSgBSlKAInFOGLftm25YAyPDAOqkeoPoTUXEcu23a8xa596hRhIgZggJGkzCJuSNNqkcX4xawto3bzZEBALQTqTA296ov7T+Hf3gf9LfypsI2NZimQk4rkt+IcAt3luBi46jBmykTomSBIOhWR8/SvOJ5ctubxLXAbwKtBGkhBKyN/Au8+teeC82YbFsy4e51ColoUwJ2kkR/pXfjHH7GFCtfuC2GMAn1PyqMpSr+LYnCvuvEFlv23ODcsWzbKFrhm2LU+GYViwbyxMntHtVnYshFVRJCgDX2+GlZ3+0fh/wDeF+h/lWisXw6qymVYAg+xqHcU/XI2emsp3nFr5rB0pSlAoUpSgBSlKAFKUoAxX6YP913P89r/AMxXxHhPCnxFwW0jM2w9Sew996/o7mXhlvEWDbu2+qhZSVlhtqNU13isrheQsENTgolSD95eI2222J9fSK0tNq41VuL5KV+nlZNSXB6/RJwxsPZxFpihPVDSAwYSijIwYCCMsxr5qm/pUwwbh9wkgZCrCROuYQB2nUfOpHD8P9nYrZwxVE0T9YFymdAsEToJP+KvPGOB2sTrdtXHLRnTqXwmk7KsLI01jvWfqZO1tr1NTw+cdPbCcm8Rae2/3wfBTX9LcC/ZrH/DT+ArG/1DwUfsR/7t/wDlW6wVoLbRQMoCgRqY0211+tVKapQbbNvxnxSnXRgq01jPOP6bO1KUqyedFKUoAUpSgBSlKAK3j2FW5aAcSA6sNSNVMqdOxAqi/oe10lEMJg6Ow8p02PuaUoA4NhFN0g5iCgbzNvmOu/5VNxHCrfUkBhmnNDsAZd5kAwTqdfh2FKUARzgFJg54WVHjbZSInXU6nU61qsEsW0A9FH8K/aUAdqUpQApSlAH/2Q=="/>
          <p:cNvSpPr>
            <a:spLocks noChangeAspect="1" noChangeArrowheads="1"/>
          </p:cNvSpPr>
          <p:nvPr/>
        </p:nvSpPr>
        <p:spPr bwMode="auto">
          <a:xfrm>
            <a:off x="0" y="-681038"/>
            <a:ext cx="1057275" cy="140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14313" y="214313"/>
            <a:ext cx="8715375" cy="642937"/>
          </a:xfrm>
          <a:prstGeom prst="rect">
            <a:avLst/>
          </a:prstGeom>
          <a:solidFill>
            <a:srgbClr val="EAEAEA"/>
          </a:solidFill>
          <a:ln>
            <a:solidFill>
              <a:srgbClr val="EA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CC0066"/>
              </a:solidFill>
              <a:ea typeface="ＭＳ Ｐゴシック" charset="-128"/>
            </a:endParaRPr>
          </a:p>
        </p:txBody>
      </p:sp>
      <p:sp>
        <p:nvSpPr>
          <p:cNvPr id="8" name="Forme en L 7"/>
          <p:cNvSpPr/>
          <p:nvPr/>
        </p:nvSpPr>
        <p:spPr bwMode="auto">
          <a:xfrm rot="5400000">
            <a:off x="352426" y="76200"/>
            <a:ext cx="366712" cy="642937"/>
          </a:xfrm>
          <a:prstGeom prst="corner">
            <a:avLst>
              <a:gd name="adj1" fmla="val 16359"/>
              <a:gd name="adj2" fmla="val 16633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" name="Forme en L 9"/>
          <p:cNvSpPr/>
          <p:nvPr/>
        </p:nvSpPr>
        <p:spPr bwMode="auto">
          <a:xfrm rot="16200000">
            <a:off x="8766176" y="693737"/>
            <a:ext cx="184150" cy="142875"/>
          </a:xfrm>
          <a:prstGeom prst="corner">
            <a:avLst>
              <a:gd name="adj1" fmla="val 16359"/>
              <a:gd name="adj2" fmla="val 16633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9223" name="ZoneTexte 11"/>
          <p:cNvSpPr txBox="1">
            <a:spLocks noChangeArrowheads="1"/>
          </p:cNvSpPr>
          <p:nvPr/>
        </p:nvSpPr>
        <p:spPr bwMode="auto">
          <a:xfrm>
            <a:off x="327025" y="323850"/>
            <a:ext cx="8602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200" dirty="0">
                <a:solidFill>
                  <a:srgbClr val="604A7B"/>
                </a:solidFill>
                <a:latin typeface="Eras Demi ITC" panose="020B0805030504020804" pitchFamily="34" charset="0"/>
              </a:rPr>
              <a:t>2</a:t>
            </a:r>
            <a:r>
              <a:rPr lang="fr-FR" sz="2200" dirty="0" smtClean="0">
                <a:solidFill>
                  <a:srgbClr val="604A7B"/>
                </a:solidFill>
                <a:latin typeface="Eras Demi ITC" panose="020B0805030504020804" pitchFamily="34" charset="0"/>
              </a:rPr>
              <a:t>/ Concours </a:t>
            </a:r>
            <a:r>
              <a:rPr lang="fr-FR" sz="2200" dirty="0">
                <a:solidFill>
                  <a:srgbClr val="604A7B"/>
                </a:solidFill>
                <a:latin typeface="Eras Demi ITC" panose="020B0805030504020804" pitchFamily="34" charset="0"/>
              </a:rPr>
              <a:t>« Fiche métier »  </a:t>
            </a:r>
            <a:r>
              <a:rPr lang="fr-FR" sz="2400" dirty="0">
                <a:solidFill>
                  <a:srgbClr val="604A7B"/>
                </a:solidFill>
                <a:latin typeface="Eras Demi ITC" panose="020B0805030504020804" pitchFamily="34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2088" y="1008063"/>
            <a:ext cx="1022350" cy="592137"/>
          </a:xfrm>
          <a:prstGeom prst="rect">
            <a:avLst/>
          </a:prstGeom>
          <a:solidFill>
            <a:srgbClr val="6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>
              <a:lnSpc>
                <a:spcPct val="80000"/>
              </a:lnSpc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Publics</a:t>
            </a:r>
          </a:p>
        </p:txBody>
      </p:sp>
      <p:sp>
        <p:nvSpPr>
          <p:cNvPr id="18" name="Pentagon 7"/>
          <p:cNvSpPr/>
          <p:nvPr/>
        </p:nvSpPr>
        <p:spPr>
          <a:xfrm>
            <a:off x="1285875" y="1008063"/>
            <a:ext cx="3130550" cy="592137"/>
          </a:xfrm>
          <a:prstGeom prst="homePlate">
            <a:avLst>
              <a:gd name="adj" fmla="val 0"/>
            </a:avLst>
          </a:prstGeom>
          <a:noFill/>
          <a:ln w="9525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Les  classes de 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5</a:t>
            </a:r>
            <a:r>
              <a:rPr lang="fr-FR" sz="1100" baseline="300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ème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des  collèges du bassin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92088" y="2348880"/>
            <a:ext cx="1019175" cy="2247900"/>
          </a:xfrm>
          <a:prstGeom prst="rect">
            <a:avLst/>
          </a:prstGeom>
          <a:solidFill>
            <a:srgbClr val="6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>
              <a:lnSpc>
                <a:spcPct val="80000"/>
              </a:lnSpc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Organisation</a:t>
            </a:r>
          </a:p>
          <a:p>
            <a:pPr marL="0" lvl="1" algn="ctr">
              <a:lnSpc>
                <a:spcPct val="80000"/>
              </a:lnSpc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Modalités</a:t>
            </a:r>
          </a:p>
        </p:txBody>
      </p:sp>
      <p:sp>
        <p:nvSpPr>
          <p:cNvPr id="22" name="Pentagon 9"/>
          <p:cNvSpPr/>
          <p:nvPr/>
        </p:nvSpPr>
        <p:spPr>
          <a:xfrm>
            <a:off x="1285875" y="2348880"/>
            <a:ext cx="3121025" cy="2247900"/>
          </a:xfrm>
          <a:prstGeom prst="homePlate">
            <a:avLst>
              <a:gd name="adj" fmla="val 0"/>
            </a:avLst>
          </a:prstGeom>
          <a:noFill/>
          <a:ln w="9525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En 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amont 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de la semaine, les élèves de 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5</a:t>
            </a:r>
            <a:r>
              <a:rPr lang="fr-FR" sz="1100" baseline="300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ème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rédigent une « fiche métier »</a:t>
            </a:r>
          </a:p>
          <a:p>
            <a:pPr marL="88900" lvl="3" indent="-88900" algn="just">
              <a:buFont typeface="Arial" charset="0"/>
              <a:buChar char="•"/>
              <a:tabLst>
                <a:tab pos="88900" algn="l"/>
                <a:tab pos="271463" algn="l"/>
              </a:tabLst>
              <a:defRPr/>
            </a:pPr>
            <a:r>
              <a:rPr lang="fr-FR" sz="1100" b="1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Au plus tard le 14/02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 : 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une fiche par 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classe est 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sélectionnée 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et 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envoyée 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à l’établissement centralisateur</a:t>
            </a:r>
          </a:p>
          <a:p>
            <a:pPr marL="88900" lvl="3" indent="-88900" algn="just">
              <a:buFont typeface="Arial" charset="0"/>
              <a:buChar char="•"/>
              <a:tabLst>
                <a:tab pos="88900" algn="l"/>
                <a:tab pos="271463" algn="l"/>
              </a:tabLst>
              <a:defRPr/>
            </a:pP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Mise 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en ligne des sélections</a:t>
            </a:r>
          </a:p>
          <a:p>
            <a:pPr marL="88900" lvl="3" indent="-88900" algn="just">
              <a:buFont typeface="Arial" charset="0"/>
              <a:buChar char="•"/>
              <a:tabLst>
                <a:tab pos="88900" algn="l"/>
                <a:tab pos="271463" algn="l"/>
              </a:tabLst>
              <a:defRPr/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Exposition de tous les travaux au sein de chaque établissement</a:t>
            </a:r>
          </a:p>
          <a:p>
            <a:pPr marL="88900" lvl="3" indent="-88900" algn="just">
              <a:buFont typeface="Arial" charset="0"/>
              <a:buChar char="•"/>
              <a:tabLst>
                <a:tab pos="88900" algn="l"/>
                <a:tab pos="271463" algn="l"/>
              </a:tabLst>
              <a:defRPr/>
            </a:pPr>
            <a:r>
              <a:rPr lang="fr-FR" sz="1100" b="1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12 mars 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: exposition des productions à la CAMY</a:t>
            </a:r>
          </a:p>
          <a:p>
            <a:pPr marL="88900" lvl="3" indent="-88900" algn="just">
              <a:buFont typeface="Arial" charset="0"/>
              <a:buChar char="•"/>
              <a:tabLst>
                <a:tab pos="88900" algn="l"/>
                <a:tab pos="271463" algn="l"/>
              </a:tabLst>
              <a:defRPr/>
            </a:pPr>
            <a:r>
              <a:rPr lang="fr-FR" sz="1100" b="1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13 - 14 </a:t>
            </a:r>
            <a:r>
              <a:rPr lang="fr-FR" sz="1100" b="1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mars 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: sélection par les exposants 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(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vote)</a:t>
            </a:r>
          </a:p>
          <a:p>
            <a:pPr marL="88900" lvl="3" indent="-88900" algn="just">
              <a:buFont typeface="Arial" charset="0"/>
              <a:buChar char="•"/>
              <a:tabLst>
                <a:tab pos="88900" algn="l"/>
                <a:tab pos="271463" algn="l"/>
              </a:tabLst>
              <a:defRPr/>
            </a:pPr>
            <a:r>
              <a:rPr lang="fr-FR" sz="1100" b="1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15 mars 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: Remise du 1</a:t>
            </a:r>
            <a:r>
              <a:rPr lang="fr-FR" sz="1100" baseline="300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er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 prix lors de la cérémonie de clôture du salon de l’orientation CAMY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92088" y="4725144"/>
            <a:ext cx="1019175" cy="591192"/>
          </a:xfrm>
          <a:prstGeom prst="rect">
            <a:avLst/>
          </a:prstGeom>
          <a:solidFill>
            <a:srgbClr val="6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>
              <a:lnSpc>
                <a:spcPct val="80000"/>
              </a:lnSpc>
              <a:defRPr/>
            </a:pPr>
            <a:r>
              <a:rPr lang="fr-FR" sz="1200" b="1" dirty="0">
                <a:solidFill>
                  <a:schemeClr val="bg1"/>
                </a:solidFill>
                <a:ea typeface="ＭＳ Ｐゴシック" charset="-128"/>
              </a:rPr>
              <a:t>Pilotage</a:t>
            </a:r>
          </a:p>
        </p:txBody>
      </p:sp>
      <p:sp>
        <p:nvSpPr>
          <p:cNvPr id="27" name="Pentagon 9"/>
          <p:cNvSpPr/>
          <p:nvPr/>
        </p:nvSpPr>
        <p:spPr>
          <a:xfrm>
            <a:off x="1285875" y="4725144"/>
            <a:ext cx="3121025" cy="591192"/>
          </a:xfrm>
          <a:prstGeom prst="homePlate">
            <a:avLst>
              <a:gd name="adj" fmla="val 0"/>
            </a:avLst>
          </a:prstGeom>
          <a:noFill/>
          <a:ln w="9525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>
                <a:solidFill>
                  <a:srgbClr val="CC0066"/>
                </a:solidFill>
                <a:ea typeface="ＭＳ Ｐゴシック" charset="-128"/>
              </a:rPr>
              <a:t>Pilote bassin : Dominique PINCHERA</a:t>
            </a:r>
          </a:p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Les 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équipes de direction des établissements</a:t>
            </a:r>
          </a:p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Les équipes enseignantes de technologie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92088" y="1680638"/>
            <a:ext cx="1022350" cy="571500"/>
          </a:xfrm>
          <a:prstGeom prst="rect">
            <a:avLst/>
          </a:prstGeom>
          <a:solidFill>
            <a:srgbClr val="6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>
              <a:lnSpc>
                <a:spcPct val="80000"/>
              </a:lnSpc>
              <a:defRPr/>
            </a:pPr>
            <a:r>
              <a:rPr lang="fr-FR" sz="1200" b="1" dirty="0">
                <a:solidFill>
                  <a:schemeClr val="bg1"/>
                </a:solidFill>
                <a:ea typeface="ＭＳ Ｐゴシック" charset="-128"/>
              </a:rPr>
              <a:t>Objectifs</a:t>
            </a:r>
          </a:p>
        </p:txBody>
      </p:sp>
      <p:sp>
        <p:nvSpPr>
          <p:cNvPr id="29" name="Pentagon 7"/>
          <p:cNvSpPr/>
          <p:nvPr/>
        </p:nvSpPr>
        <p:spPr>
          <a:xfrm>
            <a:off x="1285875" y="1680638"/>
            <a:ext cx="3130550" cy="571500"/>
          </a:xfrm>
          <a:prstGeom prst="homePlate">
            <a:avLst>
              <a:gd name="adj" fmla="val 0"/>
            </a:avLst>
          </a:prstGeom>
          <a:noFill/>
          <a:ln w="9525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Connaître des métiers et leurs spécificités</a:t>
            </a:r>
          </a:p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Rédiger une fiche métier</a:t>
            </a:r>
          </a:p>
        </p:txBody>
      </p:sp>
      <p:sp>
        <p:nvSpPr>
          <p:cNvPr id="9232" name="Rectangle 19"/>
          <p:cNvSpPr>
            <a:spLocks noChangeArrowheads="1"/>
          </p:cNvSpPr>
          <p:nvPr/>
        </p:nvSpPr>
        <p:spPr bwMode="auto">
          <a:xfrm>
            <a:off x="7643813" y="214313"/>
            <a:ext cx="1285875" cy="400050"/>
          </a:xfrm>
          <a:prstGeom prst="rect">
            <a:avLst/>
          </a:prstGeom>
          <a:solidFill>
            <a:srgbClr val="604A7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dirty="0">
                <a:solidFill>
                  <a:srgbClr val="EAEAEA"/>
                </a:solidFill>
                <a:latin typeface="Calibri" pitchFamily="34" charset="0"/>
              </a:rPr>
              <a:t>5</a:t>
            </a:r>
            <a:r>
              <a:rPr lang="fr-FR" sz="2000" baseline="30000" dirty="0" smtClean="0">
                <a:solidFill>
                  <a:srgbClr val="EAEAEA"/>
                </a:solidFill>
                <a:latin typeface="Calibri" pitchFamily="34" charset="0"/>
              </a:rPr>
              <a:t>ème</a:t>
            </a:r>
            <a:endParaRPr lang="fr-FR" sz="2000" dirty="0">
              <a:solidFill>
                <a:srgbClr val="EAEAEA"/>
              </a:solidFill>
              <a:latin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2088" y="5382508"/>
            <a:ext cx="1019175" cy="1054805"/>
          </a:xfrm>
          <a:prstGeom prst="rect">
            <a:avLst/>
          </a:prstGeom>
          <a:solidFill>
            <a:srgbClr val="6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>
              <a:lnSpc>
                <a:spcPct val="80000"/>
              </a:lnSpc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Réalisation</a:t>
            </a:r>
          </a:p>
          <a:p>
            <a:pPr marL="0" lvl="1" algn="ctr">
              <a:lnSpc>
                <a:spcPct val="80000"/>
              </a:lnSpc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Production</a:t>
            </a:r>
          </a:p>
          <a:p>
            <a:pPr marL="0" lvl="1" algn="ctr">
              <a:lnSpc>
                <a:spcPct val="80000"/>
              </a:lnSpc>
              <a:defRPr/>
            </a:pPr>
            <a:endParaRPr lang="fr-FR" sz="1200" b="1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3" name="Pentagon 9"/>
          <p:cNvSpPr/>
          <p:nvPr/>
        </p:nvSpPr>
        <p:spPr>
          <a:xfrm>
            <a:off x="1285875" y="5382508"/>
            <a:ext cx="3121025" cy="1054805"/>
          </a:xfrm>
          <a:prstGeom prst="homePlate">
            <a:avLst>
              <a:gd name="adj" fmla="val 0"/>
            </a:avLst>
          </a:prstGeom>
          <a:noFill/>
          <a:ln w="9525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Une feuille A4, maximum, par élève 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(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au dos, élève, classe enseignant)</a:t>
            </a:r>
          </a:p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Présentation 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informatisée</a:t>
            </a:r>
          </a:p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Contenu : spécificités du métier, compétences et formations attendues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716016" y="3606800"/>
            <a:ext cx="4248150" cy="381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lnSpc>
                <a:spcPct val="80000"/>
              </a:lnSpc>
              <a:spcAft>
                <a:spcPts val="600"/>
              </a:spcAft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Calendrier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746179" y="5816600"/>
            <a:ext cx="1019175" cy="633413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lnSpc>
                <a:spcPct val="80000"/>
              </a:lnSpc>
              <a:spcAft>
                <a:spcPts val="600"/>
              </a:spcAft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Envoi postal</a:t>
            </a:r>
          </a:p>
          <a:p>
            <a:pPr marL="0" lvl="1" algn="ctr">
              <a:lnSpc>
                <a:spcPct val="80000"/>
              </a:lnSpc>
              <a:spcAft>
                <a:spcPts val="600"/>
              </a:spcAft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ou Internet</a:t>
            </a:r>
          </a:p>
        </p:txBody>
      </p:sp>
      <p:sp>
        <p:nvSpPr>
          <p:cNvPr id="38" name="Pentagon 9"/>
          <p:cNvSpPr/>
          <p:nvPr/>
        </p:nvSpPr>
        <p:spPr>
          <a:xfrm>
            <a:off x="5839966" y="5816600"/>
            <a:ext cx="3143250" cy="633413"/>
          </a:xfrm>
          <a:prstGeom prst="homePlate">
            <a:avLst>
              <a:gd name="adj" fmla="val 0"/>
            </a:avLst>
          </a:prstGeom>
          <a:noFill/>
          <a:ln w="9525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Lycée Saint Exupéry 8 rue Marcel </a:t>
            </a:r>
            <a:r>
              <a:rPr lang="fr-FR" sz="1100" dirty="0" err="1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Fouque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 78200 Mantes-la-Jolie</a:t>
            </a:r>
            <a:endParaRPr lang="fr-FR" sz="1100" dirty="0">
              <a:solidFill>
                <a:schemeClr val="accent4">
                  <a:lumMod val="75000"/>
                </a:schemeClr>
              </a:solidFill>
              <a:ea typeface="ＭＳ Ｐゴシック" charset="-128"/>
            </a:endParaRPr>
          </a:p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Mail : </a:t>
            </a:r>
            <a:r>
              <a:rPr lang="fr-FR" sz="1100" dirty="0" smtClean="0">
                <a:solidFill>
                  <a:srgbClr val="CC0066"/>
                </a:solidFill>
                <a:ea typeface="ＭＳ Ｐゴシック" charset="-128"/>
              </a:rPr>
              <a:t>dominique.pinchera@ac-versailles.f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r</a:t>
            </a:r>
            <a:endParaRPr lang="fr-FR" sz="1100" dirty="0">
              <a:solidFill>
                <a:schemeClr val="accent4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9" name="Flèche vers la droite 34"/>
          <p:cNvSpPr/>
          <p:nvPr/>
        </p:nvSpPr>
        <p:spPr>
          <a:xfrm>
            <a:off x="4746265" y="4067857"/>
            <a:ext cx="4191000" cy="741337"/>
          </a:xfrm>
          <a:prstGeom prst="rightArrow">
            <a:avLst>
              <a:gd name="adj1" fmla="val 50000"/>
              <a:gd name="adj2" fmla="val 4881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>
              <a:lnSpc>
                <a:spcPct val="80000"/>
              </a:lnSpc>
              <a:defRPr/>
            </a:pPr>
            <a:endParaRPr lang="fr-FR" sz="1200" b="1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42" name="Espace réservé du numéro de diapositive 38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0F867B1-78BB-4715-8775-7C01BAAD7173}" type="slidenum">
              <a:rPr lang="fr-FR">
                <a:latin typeface="Calibri" pitchFamily="34" charset="0"/>
                <a:ea typeface="ＭＳ Ｐゴシック" pitchFamily="34" charset="-128"/>
              </a:rPr>
              <a:pPr/>
              <a:t>6</a:t>
            </a:fld>
            <a:endParaRPr lang="fr-FR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9" name="ZoneTexte 36"/>
          <p:cNvSpPr txBox="1">
            <a:spLocks noChangeArrowheads="1"/>
          </p:cNvSpPr>
          <p:nvPr/>
        </p:nvSpPr>
        <p:spPr bwMode="auto">
          <a:xfrm>
            <a:off x="4774753" y="4735823"/>
            <a:ext cx="1872903" cy="230832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9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Réalisation</a:t>
            </a:r>
            <a:endParaRPr lang="fr-FR" sz="900" dirty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60" name="ZoneTexte 36"/>
          <p:cNvSpPr txBox="1">
            <a:spLocks noChangeArrowheads="1"/>
          </p:cNvSpPr>
          <p:nvPr/>
        </p:nvSpPr>
        <p:spPr bwMode="auto">
          <a:xfrm>
            <a:off x="4734649" y="4278288"/>
            <a:ext cx="2633087" cy="30284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fr-FR" sz="9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JANVIER / FEVRIER</a:t>
            </a:r>
            <a:endParaRPr lang="fr-FR" sz="900" b="1" dirty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61" name="ZoneTexte 36"/>
          <p:cNvSpPr txBox="1">
            <a:spLocks noChangeArrowheads="1"/>
          </p:cNvSpPr>
          <p:nvPr/>
        </p:nvSpPr>
        <p:spPr bwMode="auto">
          <a:xfrm>
            <a:off x="7367736" y="4278288"/>
            <a:ext cx="1156370" cy="30284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fr-FR" sz="9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10 – 15 MARS</a:t>
            </a:r>
          </a:p>
          <a:p>
            <a:pPr algn="ctr"/>
            <a:r>
              <a:rPr lang="fr-FR" sz="9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Semaine</a:t>
            </a:r>
            <a:endParaRPr lang="fr-FR" sz="900" b="1" dirty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62" name="ZoneTexte 36"/>
          <p:cNvSpPr txBox="1">
            <a:spLocks noChangeArrowheads="1"/>
          </p:cNvSpPr>
          <p:nvPr/>
        </p:nvSpPr>
        <p:spPr bwMode="auto">
          <a:xfrm>
            <a:off x="6495801" y="5013176"/>
            <a:ext cx="691927" cy="369332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9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14 février</a:t>
            </a:r>
          </a:p>
          <a:p>
            <a:pPr algn="ctr"/>
            <a:r>
              <a:rPr lang="fr-FR" sz="9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Envoi</a:t>
            </a:r>
            <a:endParaRPr lang="fr-FR" sz="900" dirty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63" name="Connecteur droit 62"/>
          <p:cNvCxnSpPr>
            <a:stCxn id="62" idx="0"/>
          </p:cNvCxnSpPr>
          <p:nvPr/>
        </p:nvCxnSpPr>
        <p:spPr>
          <a:xfrm flipH="1" flipV="1">
            <a:off x="6840091" y="4581128"/>
            <a:ext cx="1674" cy="432048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ZoneTexte 36"/>
          <p:cNvSpPr txBox="1">
            <a:spLocks noChangeArrowheads="1"/>
          </p:cNvSpPr>
          <p:nvPr/>
        </p:nvSpPr>
        <p:spPr bwMode="auto">
          <a:xfrm>
            <a:off x="7260703" y="4735823"/>
            <a:ext cx="691927" cy="5078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9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12 mars</a:t>
            </a:r>
          </a:p>
          <a:p>
            <a:pPr algn="ctr"/>
            <a:r>
              <a:rPr lang="fr-FR" sz="9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Exposition CAMY</a:t>
            </a:r>
            <a:endParaRPr lang="fr-FR" sz="900" dirty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65" name="Connecteur droit 64"/>
          <p:cNvCxnSpPr/>
          <p:nvPr/>
        </p:nvCxnSpPr>
        <p:spPr>
          <a:xfrm flipV="1">
            <a:off x="7606666" y="4588326"/>
            <a:ext cx="0" cy="147497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ZoneTexte 36"/>
          <p:cNvSpPr txBox="1">
            <a:spLocks noChangeArrowheads="1"/>
          </p:cNvSpPr>
          <p:nvPr/>
        </p:nvSpPr>
        <p:spPr bwMode="auto">
          <a:xfrm>
            <a:off x="8088341" y="4748754"/>
            <a:ext cx="756763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900" dirty="0" smtClean="0">
                <a:solidFill>
                  <a:schemeClr val="bg1"/>
                </a:solidFill>
                <a:latin typeface="Calibri" pitchFamily="34" charset="0"/>
              </a:rPr>
              <a:t>15 mars</a:t>
            </a:r>
          </a:p>
          <a:p>
            <a:pPr algn="ctr"/>
            <a:r>
              <a:rPr lang="fr-FR" sz="900" dirty="0" smtClean="0">
                <a:solidFill>
                  <a:schemeClr val="bg1"/>
                </a:solidFill>
                <a:latin typeface="Calibri" pitchFamily="34" charset="0"/>
              </a:rPr>
              <a:t>Remise prix</a:t>
            </a:r>
            <a:endParaRPr lang="fr-FR" sz="9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7" name="ZoneTexte 36"/>
          <p:cNvSpPr txBox="1">
            <a:spLocks noChangeArrowheads="1"/>
          </p:cNvSpPr>
          <p:nvPr/>
        </p:nvSpPr>
        <p:spPr bwMode="auto">
          <a:xfrm>
            <a:off x="7698082" y="5316336"/>
            <a:ext cx="75676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9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13-14  mars</a:t>
            </a:r>
          </a:p>
          <a:p>
            <a:pPr algn="ctr"/>
            <a:r>
              <a:rPr lang="fr-FR" sz="9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sélection</a:t>
            </a:r>
            <a:endParaRPr lang="fr-FR" sz="900" dirty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69" name="Connecteur droit 68"/>
          <p:cNvCxnSpPr>
            <a:stCxn id="59" idx="0"/>
          </p:cNvCxnSpPr>
          <p:nvPr/>
        </p:nvCxnSpPr>
        <p:spPr>
          <a:xfrm flipV="1">
            <a:off x="5711205" y="4588326"/>
            <a:ext cx="0" cy="147497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Image 4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1849" y="1123950"/>
            <a:ext cx="2951216" cy="194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Image 4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6660" y="1600200"/>
            <a:ext cx="2517778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2" name="Connecteur droit 71"/>
          <p:cNvCxnSpPr/>
          <p:nvPr/>
        </p:nvCxnSpPr>
        <p:spPr>
          <a:xfrm flipV="1">
            <a:off x="8388424" y="4581128"/>
            <a:ext cx="0" cy="147497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 flipH="1" flipV="1">
            <a:off x="8028384" y="4596780"/>
            <a:ext cx="1" cy="719556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9599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6" descr="data:image/jpeg;base64,/9j/4AAQSkZJRgABAQAAAQABAAD/2wCEAAkGBhMSERIUExQSExUVGBkWFxcYGB8YGRodGhoYIRoYHB0aIyYeGx4kHR4UIi8gIycpLCwsFR4xNzwqNScrLikBCQoKDgwOGg8PGjUjHyQ1LDUsLzUvNCktLCo0NDY1Ly0sNCo1NSwsLzIvNCksKSwpLCwsLCw0NSwsNSw0LCwsLP/AABEIAJMAbwMBIgACEQEDEQH/xAAcAAEAAwEBAQEBAAAAAAAAAAAABAUGAwIHAQj/xABBEAACAQIEBAQDBAYHCQAAAAABAhEAAwQSITEFBhNRIjJBYXGBkRQjQqEHMzRSsdEVFhdUYnLxJDVzg5KTssHh/8QAGgEAAgMBAQAAAAAAAAAAAAAAAAMCBAUBBv/EAC0RAAICAQMCBAUEAwAAAAAAAAABAgMRBCExEhMFIkFRMnGhsfAjYZHBFEKB/9oADAMBAAIRAxEAPwD7jSlKAFKUoAUpSgBSlKAFKVX4zjdu3pOY9hSrbq6Y9VjwicISm8RWT3xfEZLTRudBVNwnAvcMsWCj866PzOfRB8zXXD8zL+JI+Fedt1Wi1OojOduy9MNL/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/7UdtdL+HqcqYp/ycVjwazjfM6jqJIthGyMxYRMKe+m+xg/lXfB8HRVD3WEHUdtfesJcSWv3GdLYGMIZ7gzIubDrqwkTuANdyK3l+2FwNlQcwCIAYiRlGsHUfCvL3aWM65a63zbZjF8JYNWu1qSojt7v1J6X8ONilcr9vDXNJWTtG9UvDuGG9mhgsdxVhY5dKspzqYM7VTq1Op1MFiiLg/kPlXXW/jeSLicLcwzhlMjv/6NaHAY0XUDD5iveLw4dGU+oqg4FeKXWQ7GfyqxCL8P1MYRf6c/T2Ytv/IrbfxL6o0tKUr0Bnis8nMwbFNYa2oCNely0wLSYds0RpPV76ZPfTQ1jsRw1zjuIEIxVsL4DGhe4CGAOxMW0/Km1JPORc29sF3b5lwxtm8rgrmFskKc2YgELEZtQQRpsZr2nF8ObtywGXOoLMgXsAT6QxAKSBqMy96yvAcKejZI+0MTi7LObtvIZWzbU5QADkEASRuGrtiBdXFYxbK34a3iHbNb8tzp2RbNpwJIeDpMzbpvajloj1vGS/tcesuLZt5W+96JzAoysVmIIkGMpgxoaqsbzELiovTC9QYklp8vQuKp9Nc0z7R61UctYU5QVS6F+3W38auDH2W0GY5/FGfMJ712t8OuN0lyPrb4kNVI1a6mQa7ZvTvS79PGdcq/dP7M7CxxkpfnKLLl/j2GGHuXCwKhwp8JJJIBAyxJ0g7bVa8avq+HDqQytBBGxB2NfO+BMEsHMcWp6tts/SGZXVFHkKyU/CdJma3d4u2Bsm4uVyqFlAiDGogbfCsS2FcPD511/wCqa35+yL0JSlqE5euGVeEwtx5yTpvBirDh/Dry3ELAwDrrNQMLibluckid9KmYfit4uoJMEidK8vo3po9Dn1dWfTjn8yalvcecYx9TT1lT+0tHc/wrR43FC2hY/KqLl+wXuM59J+pr0Hif6t1NEec5+SRQ03khOb4NJSlZjHcxMuKYQwS2pBGhzkMkkD00MT71vxi5cFBywaelZ21zgGYKLNzMcgG0ZnyHKW8ogOp39D8+GF5wM/eIZOWQsQqyQWmZb8On0qXakR64mppVFheag9lrvTceNLaqSJY3MmUyNAPEPoar+C84TZthkuOyrbD3TouYhMxLbDzD/wCUdqQdyJraVRcV5qWw7IbbsRlgLqzAgksq7kAAie4jSouP5xCqw6boxW6yHwtItMVdon0OUwf3xQqpP0BziibxvhJb7xPN6jvUfAcey+G6Jj19fnS9zgFbKLF5zFxgFGYkWywB02zFWAB9u9WAwlrEW0uQPEoYFTI17Eb1i6nw26ux36Z9LfKfDLtWphKPbs3X1R1Tidk/iWuOI43aUaQx7Coz8rr6OfpXWxy3bHmJak9zxKXlVcV++RnTplv1NlY9y5in7AfQVo8HhBbUKK6WrKqIUACvdWtHoew3ZY+qb5f9IVdf1rpisRQqE/BbBdnNtCz+Yxqdt/oPpXvCcRW411Rp03yGY1OVW0+Tfka4jjKZnEPKZpgTsQBt3JMf5TWolJcFTKYxHBsPBZ7aQAJJ9AkEH2jKuv8AhHaqKzxPBsQzpbAzM4JVlIW3JVoI3Pj0MTBNaC7iEuPdsGf1aljIiLnUWO8+E/UVn8dybbFp4vO1wWriBrmTWQ0FsqiMsnyxodZpsMcSZCX7ImDiWACMnhCQGZcrCMugnTwsMu2/hrjbxPDxmUoLcSCGRl8NoAzEbQBvvkj0rzhuVrD5mF28Q+pnKA7at1B4ezemntUvHcqWbrtcLuMy3FMZIh52JUkES0QfXWa75E+Wc83sjliOJYC6WZ8rGVUllYHdgBqNB4XB9PCZr9xHFMF5WWQOqpORoUNBcHTZzG25FcOI8t4ZdXuXJLSAMrEkG85VVymSQ9wd4AjXWpdzleywb7y4M2kysgxoRI3Gh1o8nuw83sjx18APH4B5mmCI6kFmP7szJPpJNXWBydNOmITKMoiNPTQ1nb3LVkOttrl5hcRkYSmUhQM5aFBBZfCYgRO1aPB4fp20TMz5VC5miTA3MACflUJ4xsyUc54O1KUpQwUpSgDGcK5Ge09libX3bE+GR+GyMw7semZ9PF6xrbcW5fa9Yu25Q57heGnKQfwmNfpV7Smu2TeWQVcUsGJu8i3Yuw9qW0khpIIvgltzIF0RqfJvrUi5yY5efuD4rpkg5ouPmnbzR4Drso+A11K735nO1Exr8jPOjWvIyAwZWUVZXT8REN7AVMvcoThBhx0oDXDGXw+NHA0j0ZgflWmpXHdNh24mFt8nh2ugXMMzMH1GrHTEoS3wa7l/5ZHtXrE8naujXLOa4c6SDJI6gzmfxA3VXT0UfKdi+DX1u3nsZlNy9ZBMj9UR94V7QzXG+NQbGCxxFtrgdrgLSSF0BaySBqdJDkHQ6fCrCnJ79QrpS2wSDyU83iDaGczAkZtZl9N22O/zrTcLwnSs27engULpJGg95P1rLLhsfmVS95UyP4oV2zFNz4hs22+oO29arhhc2bedSj5RmUnNBjUT60mxvG7yMglnZEmlKUgaKUpQApSlAClKUAQONcVGHtG4RIkDePifgBJ+Vcm5gti7ctkN92FzNGkswAA77j605j6PRm+WCBg0qJOknaDpE1WcUXDI2MYm6bnSF11UiYQggrOgMhd6dCKa4/Nhcm0y4tcbtsYGb9WLxMEKFaYknQEgHQ9qj/1ltlA6hmQ2rt7MNotFZB+M6R2qJeTDWluFjcVVtph3EkyuQkEgayFZtfjRbWFRbtks8WbVxHJ/cuZS/igAny/CaOmPsznUywu8ftKboJabQBaB3y6DufEv1qbhcStxFddVYBh8DWdd8Ixu3JuFbtpLpYbFSwAyjeSUT8qveGKgs2+mSUyjKT2jSoyikiUW2yVSlKWTFKUoAUpSgBSlKAInFOGLftm25YAyPDAOqkeoPoTUXEcu23a8xa596hRhIgZggJGkzCJuSNNqkcX4xawto3bzZEBALQTqTA296ov7T+Hf3gf9LfypsI2NZimQk4rkt+IcAt3luBi46jBmykTomSBIOhWR8/SvOJ5ctubxLXAbwKtBGkhBKyN/Au8+teeC82YbFsy4e51ColoUwJ2kkR/pXfjHH7GFCtfuC2GMAn1PyqMpSr+LYnCvuvEFlv23ODcsWzbKFrhm2LU+GYViwbyxMntHtVnYshFVRJCgDX2+GlZ3+0fh/wDeF+h/lWisXw6qymVYAg+xqHcU/XI2emsp3nFr5rB0pSlAoUpSgBSlKAFKUoAxX6YP913P89r/AMxXxHhPCnxFwW0jM2w9Sew996/o7mXhlvEWDbu2+qhZSVlhtqNU13isrheQsENTgolSD95eI2222J9fSK0tNq41VuL5KV+nlZNSXB6/RJwxsPZxFpihPVDSAwYSijIwYCCMsxr5qm/pUwwbh9wkgZCrCROuYQB2nUfOpHD8P9nYrZwxVE0T9YFymdAsEToJP+KvPGOB2sTrdtXHLRnTqXwmk7KsLI01jvWfqZO1tr1NTw+cdPbCcm8Rae2/3wfBTX9LcC/ZrH/DT+ArG/1DwUfsR/7t/wDlW6wVoLbRQMoCgRqY0211+tVKapQbbNvxnxSnXRgq01jPOP6bO1KUqyedFKUoAUpSgBSlKAK3j2FW5aAcSA6sNSNVMqdOxAqi/oe10lEMJg6Ow8p02PuaUoA4NhFN0g5iCgbzNvmOu/5VNxHCrfUkBhmnNDsAZd5kAwTqdfh2FKUARzgFJg54WVHjbZSInXU6nU61qsEsW0A9FH8K/aUAdqUpQApSlAH/2Q=="/>
          <p:cNvSpPr>
            <a:spLocks noChangeAspect="1" noChangeArrowheads="1"/>
          </p:cNvSpPr>
          <p:nvPr/>
        </p:nvSpPr>
        <p:spPr bwMode="auto">
          <a:xfrm>
            <a:off x="0" y="-681038"/>
            <a:ext cx="1057275" cy="140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8195" name="AutoShape 8" descr="data:image/jpeg;base64,/9j/4AAQSkZJRgABAQAAAQABAAD/2wCEAAkGBhMSERIUExQSExUVGBkWFxcYGB8YGRodGhoYIRoYHB0aIyYeGx4kHR4UIi8gIycpLCwsFR4xNzwqNScrLikBCQoKDgwOGg8PGjUjHyQ1LDUsLzUvNCktLCo0NDY1Ly0sNCo1NSwsLzIvNCksKSwpLCwsLCw0NSwsNSw0LCwsLP/AABEIAJMAbwMBIgACEQEDEQH/xAAcAAEAAwEBAQEBAAAAAAAAAAAABAUGAwIHAQj/xABBEAACAQIEBAQDBAYHCQAAAAABAhEAAwQSITEFBhNRIjJBYXGBkRQjQqEHMzRSsdEVFhdUYnLxJDVzg5KTssHh/8QAGgEAAgMBAQAAAAAAAAAAAAAAAAMCBAUBBv/EAC0RAAICAQMCBAUEAwAAAAAAAAABAgMRBCExEhMFIkFRMnGhsfAjYZHBFEKB/9oADAMBAAIRAxEAPwD7jSlKAFKUoAUpSgBSlKAFKVX4zjdu3pOY9hSrbq6Y9VjwicISm8RWT3xfEZLTRudBVNwnAvcMsWCj866PzOfRB8zXXD8zL+JI+Fedt1Wi1OojOduy9MNL/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/7UdtdL+HqcqYp/ycVjwazjfM6jqJIthGyMxYRMKe+m+xg/lXfB8HRVD3WEHUdtfesJcSWv3GdLYGMIZ7gzIubDrqwkTuANdyK3l+2FwNlQcwCIAYiRlGsHUfCvL3aWM65a63zbZjF8JYNWu1qSojt7v1J6X8ONilcr9vDXNJWTtG9UvDuGG9mhgsdxVhY5dKspzqYM7VTq1Op1MFiiLg/kPlXXW/jeSLicLcwzhlMjv/6NaHAY0XUDD5iveLw4dGU+oqg4FeKXWQ7GfyqxCL8P1MYRf6c/T2Ytv/IrbfxL6o0tKUr0Bnis8nMwbFNYa2oCNely0wLSYds0RpPV76ZPfTQ1jsRw1zjuIEIxVsL4DGhe4CGAOxMW0/Km1JPORc29sF3b5lwxtm8rgrmFskKc2YgELEZtQQRpsZr2nF8ObtywGXOoLMgXsAT6QxAKSBqMy96yvAcKejZI+0MTi7LObtvIZWzbU5QADkEASRuGrtiBdXFYxbK34a3iHbNb8tzp2RbNpwJIeDpMzbpvajloj1vGS/tcesuLZt5W+96JzAoysVmIIkGMpgxoaqsbzELiovTC9QYklp8vQuKp9Nc0z7R61UctYU5QVS6F+3W38auDH2W0GY5/FGfMJ712t8OuN0lyPrb4kNVI1a6mQa7ZvTvS79PGdcq/dP7M7CxxkpfnKLLl/j2GGHuXCwKhwp8JJJIBAyxJ0g7bVa8avq+HDqQytBBGxB2NfO+BMEsHMcWp6tts/SGZXVFHkKyU/CdJma3d4u2Bsm4uVyqFlAiDGogbfCsS2FcPD511/wCqa35+yL0JSlqE5euGVeEwtx5yTpvBirDh/Dry3ELAwDrrNQMLibluckid9KmYfit4uoJMEidK8vo3po9Dn1dWfTjn8yalvcecYx9TT1lT+0tHc/wrR43FC2hY/KqLl+wXuM59J+pr0Hif6t1NEec5+SRQ03khOb4NJSlZjHcxMuKYQwS2pBGhzkMkkD00MT71vxi5cFBywaelZ21zgGYKLNzMcgG0ZnyHKW8ogOp39D8+GF5wM/eIZOWQsQqyQWmZb8On0qXakR64mppVFheag9lrvTceNLaqSJY3MmUyNAPEPoar+C84TZthkuOyrbD3TouYhMxLbDzD/wCUdqQdyJraVRcV5qWw7IbbsRlgLqzAgksq7kAAie4jSouP5xCqw6boxW6yHwtItMVdon0OUwf3xQqpP0BziibxvhJb7xPN6jvUfAcey+G6Jj19fnS9zgFbKLF5zFxgFGYkWywB02zFWAB9u9WAwlrEW0uQPEoYFTI17Eb1i6nw26ux36Z9LfKfDLtWphKPbs3X1R1Tidk/iWuOI43aUaQx7Coz8rr6OfpXWxy3bHmJak9zxKXlVcV++RnTplv1NlY9y5in7AfQVo8HhBbUKK6WrKqIUACvdWtHoew3ZY+qb5f9IVdf1rpisRQqE/BbBdnNtCz+Yxqdt/oPpXvCcRW411Rp03yGY1OVW0+Tfka4jjKZnEPKZpgTsQBt3JMf5TWolJcFTKYxHBsPBZ7aQAJJ9AkEH2jKuv8AhHaqKzxPBsQzpbAzM4JVlIW3JVoI3Pj0MTBNaC7iEuPdsGf1aljIiLnUWO8+E/UVn8dybbFp4vO1wWriBrmTWQ0FsqiMsnyxodZpsMcSZCX7ImDiWACMnhCQGZcrCMugnTwsMu2/hrjbxPDxmUoLcSCGRl8NoAzEbQBvvkj0rzhuVrD5mF28Q+pnKA7at1B4ezemntUvHcqWbrtcLuMy3FMZIh52JUkES0QfXWa75E+Wc83sjliOJYC6WZ8rGVUllYHdgBqNB4XB9PCZr9xHFMF5WWQOqpORoUNBcHTZzG25FcOI8t4ZdXuXJLSAMrEkG85VVymSQ9wd4AjXWpdzleywb7y4M2kysgxoRI3Gh1o8nuw83sjx18APH4B5mmCI6kFmP7szJPpJNXWBydNOmITKMoiNPTQ1nb3LVkOttrl5hcRkYSmUhQM5aFBBZfCYgRO1aPB4fp20TMz5VC5miTA3MACflUJ4xsyUc54O1KUpQwUpSgDGcK5Ge09libX3bE+GR+GyMw7semZ9PF6xrbcW5fa9Yu25Q57heGnKQfwmNfpV7Smu2TeWQVcUsGJu8i3Yuw9qW0khpIIvgltzIF0RqfJvrUi5yY5efuD4rpkg5ouPmnbzR4Drso+A11K735nO1Exr8jPOjWvIyAwZWUVZXT8REN7AVMvcoThBhx0oDXDGXw+NHA0j0ZgflWmpXHdNh24mFt8nh2ugXMMzMH1GrHTEoS3wa7l/5ZHtXrE8naujXLOa4c6SDJI6gzmfxA3VXT0UfKdi+DX1u3nsZlNy9ZBMj9UR94V7QzXG+NQbGCxxFtrgdrgLSSF0BaySBqdJDkHQ6fCrCnJ79QrpS2wSDyU83iDaGczAkZtZl9N22O/zrTcLwnSs27engULpJGg95P1rLLhsfmVS95UyP4oV2zFNz4hs22+oO29arhhc2bedSj5RmUnNBjUT60mxvG7yMglnZEmlKUgaKUpQApSlAClKUAQONcVGHtG4RIkDePifgBJ+Vcm5gti7ctkN92FzNGkswAA77j605j6PRm+WCBg0qJOknaDpE1WcUXDI2MYm6bnSF11UiYQggrOgMhd6dCKa4/Nhcm0y4tcbtsYGb9WLxMEKFaYknQEgHQ9qj/1ltlA6hmQ2rt7MNotFZB+M6R2qJeTDWluFjcVVtph3EkyuQkEgayFZtfjRbWFRbtks8WbVxHJ/cuZS/igAny/CaOmPsznUywu8ftKboJabQBaB3y6DufEv1qbhcStxFddVYBh8DWdd8Ixu3JuFbtpLpYbFSwAyjeSUT8qveGKgs2+mSUyjKT2jSoyikiUW2yVSlKWTFKUoAUpSgBSlKAInFOGLftm25YAyPDAOqkeoPoTUXEcu23a8xa596hRhIgZggJGkzCJuSNNqkcX4xawto3bzZEBALQTqTA296ov7T+Hf3gf9LfypsI2NZimQk4rkt+IcAt3luBi46jBmykTomSBIOhWR8/SvOJ5ctubxLXAbwKtBGkhBKyN/Au8+teeC82YbFsy4e51ColoUwJ2kkR/pXfjHH7GFCtfuC2GMAn1PyqMpSr+LYnCvuvEFlv23ODcsWzbKFrhm2LU+GYViwbyxMntHtVnYshFVRJCgDX2+GlZ3+0fh/wDeF+h/lWisXw6qymVYAg+xqHcU/XI2emsp3nFr5rB0pSlAoUpSgBSlKAFKUoAxX6YP913P89r/AMxXxHhPCnxFwW0jM2w9Sew996/o7mXhlvEWDbu2+qhZSVlhtqNU13isrheQsENTgolSD95eI2222J9fSK0tNq41VuL5KV+nlZNSXB6/RJwxsPZxFpihPVDSAwYSijIwYCCMsxr5qm/pUwwbh9wkgZCrCROuYQB2nUfOpHD8P9nYrZwxVE0T9YFymdAsEToJP+KvPGOB2sTrdtXHLRnTqXwmk7KsLI01jvWfqZO1tr1NTw+cdPbCcm8Rae2/3wfBTX9LcC/ZrH/DT+ArG/1DwUfsR/7t/wDlW6wVoLbRQMoCgRqY0211+tVKapQbbNvxnxSnXRgq01jPOP6bO1KUqyedFKUoAUpSgBSlKAK3j2FW5aAcSA6sNSNVMqdOxAqi/oe10lEMJg6Ow8p02PuaUoA4NhFN0g5iCgbzNvmOu/5VNxHCrfUkBhmnNDsAZd5kAwTqdfh2FKUARzgFJg54WVHjbZSInXU6nU61qsEsW0A9FH8K/aUAdqUpQApSlAH/2Q=="/>
          <p:cNvSpPr>
            <a:spLocks noChangeAspect="1" noChangeArrowheads="1"/>
          </p:cNvSpPr>
          <p:nvPr/>
        </p:nvSpPr>
        <p:spPr bwMode="auto">
          <a:xfrm>
            <a:off x="0" y="-681038"/>
            <a:ext cx="1057275" cy="140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14313" y="214313"/>
            <a:ext cx="8715375" cy="642937"/>
          </a:xfrm>
          <a:prstGeom prst="rect">
            <a:avLst/>
          </a:prstGeom>
          <a:solidFill>
            <a:srgbClr val="EAEAEA"/>
          </a:solidFill>
          <a:ln>
            <a:solidFill>
              <a:srgbClr val="EA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CC0066"/>
              </a:solidFill>
              <a:ea typeface="ＭＳ Ｐゴシック" charset="-128"/>
            </a:endParaRPr>
          </a:p>
        </p:txBody>
      </p:sp>
      <p:sp>
        <p:nvSpPr>
          <p:cNvPr id="8" name="Forme en L 7"/>
          <p:cNvSpPr/>
          <p:nvPr/>
        </p:nvSpPr>
        <p:spPr bwMode="auto">
          <a:xfrm rot="5400000">
            <a:off x="352426" y="76200"/>
            <a:ext cx="366712" cy="642937"/>
          </a:xfrm>
          <a:prstGeom prst="corner">
            <a:avLst>
              <a:gd name="adj1" fmla="val 16359"/>
              <a:gd name="adj2" fmla="val 16633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" name="Forme en L 9"/>
          <p:cNvSpPr/>
          <p:nvPr/>
        </p:nvSpPr>
        <p:spPr bwMode="auto">
          <a:xfrm rot="16200000">
            <a:off x="8766176" y="693737"/>
            <a:ext cx="184150" cy="142875"/>
          </a:xfrm>
          <a:prstGeom prst="corner">
            <a:avLst>
              <a:gd name="adj1" fmla="val 16359"/>
              <a:gd name="adj2" fmla="val 16633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8199" name="ZoneTexte 11"/>
          <p:cNvSpPr txBox="1">
            <a:spLocks noChangeArrowheads="1"/>
          </p:cNvSpPr>
          <p:nvPr/>
        </p:nvSpPr>
        <p:spPr bwMode="auto">
          <a:xfrm>
            <a:off x="327025" y="323850"/>
            <a:ext cx="860266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200" dirty="0">
                <a:solidFill>
                  <a:srgbClr val="604A7B"/>
                </a:solidFill>
                <a:latin typeface="Eras Demi ITC" panose="020B0805030504020804" pitchFamily="34" charset="0"/>
              </a:rPr>
              <a:t>3</a:t>
            </a:r>
            <a:r>
              <a:rPr lang="fr-FR" sz="2200" dirty="0" smtClean="0">
                <a:solidFill>
                  <a:srgbClr val="604A7B"/>
                </a:solidFill>
                <a:latin typeface="Eras Demi ITC" panose="020B0805030504020804" pitchFamily="34" charset="0"/>
              </a:rPr>
              <a:t>/ Concours  </a:t>
            </a:r>
            <a:r>
              <a:rPr lang="fr-FR" sz="2200" dirty="0">
                <a:solidFill>
                  <a:srgbClr val="604A7B"/>
                </a:solidFill>
                <a:latin typeface="Eras Demi ITC" panose="020B0805030504020804" pitchFamily="34" charset="0"/>
              </a:rPr>
              <a:t>« La lettre de  motivation impossible » </a:t>
            </a:r>
            <a:r>
              <a:rPr lang="fr-FR" sz="2200" dirty="0">
                <a:solidFill>
                  <a:srgbClr val="CC0066"/>
                </a:solidFill>
                <a:latin typeface="Eras Demi ITC" panose="020B0805030504020804" pitchFamily="34" charset="0"/>
              </a:rPr>
              <a:t>  </a:t>
            </a:r>
          </a:p>
        </p:txBody>
      </p:sp>
      <p:sp>
        <p:nvSpPr>
          <p:cNvPr id="8208" name="Rectangle 19"/>
          <p:cNvSpPr>
            <a:spLocks noChangeArrowheads="1"/>
          </p:cNvSpPr>
          <p:nvPr/>
        </p:nvSpPr>
        <p:spPr bwMode="auto">
          <a:xfrm>
            <a:off x="7643813" y="214313"/>
            <a:ext cx="1285875" cy="400050"/>
          </a:xfrm>
          <a:prstGeom prst="rect">
            <a:avLst/>
          </a:prstGeom>
          <a:solidFill>
            <a:srgbClr val="604A7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dirty="0">
                <a:solidFill>
                  <a:srgbClr val="EAEAEA"/>
                </a:solidFill>
                <a:latin typeface="Calibri" pitchFamily="34" charset="0"/>
              </a:rPr>
              <a:t>4</a:t>
            </a:r>
            <a:r>
              <a:rPr lang="fr-FR" sz="2000" baseline="30000" dirty="0" smtClean="0">
                <a:solidFill>
                  <a:srgbClr val="EAEAEA"/>
                </a:solidFill>
                <a:latin typeface="Calibri" pitchFamily="34" charset="0"/>
              </a:rPr>
              <a:t>ème</a:t>
            </a:r>
            <a:endParaRPr lang="fr-FR" sz="2000" dirty="0">
              <a:solidFill>
                <a:srgbClr val="EAEAEA"/>
              </a:solidFill>
              <a:latin typeface="Calibri" pitchFamily="34" charset="0"/>
            </a:endParaRPr>
          </a:p>
        </p:txBody>
      </p:sp>
      <p:pic>
        <p:nvPicPr>
          <p:cNvPr id="8225" name="Image 4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4649" y="951136"/>
            <a:ext cx="1787624" cy="2515776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8226" name="Image 5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9773" y="942816"/>
            <a:ext cx="1773172" cy="2524096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40" name="Rectangle 39"/>
          <p:cNvSpPr/>
          <p:nvPr/>
        </p:nvSpPr>
        <p:spPr>
          <a:xfrm>
            <a:off x="4716016" y="3606800"/>
            <a:ext cx="4248150" cy="381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lnSpc>
                <a:spcPct val="80000"/>
              </a:lnSpc>
              <a:spcAft>
                <a:spcPts val="600"/>
              </a:spcAft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Calendrier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46179" y="5816600"/>
            <a:ext cx="1019175" cy="633413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lnSpc>
                <a:spcPct val="80000"/>
              </a:lnSpc>
              <a:spcAft>
                <a:spcPts val="600"/>
              </a:spcAft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Envoi postal</a:t>
            </a:r>
          </a:p>
          <a:p>
            <a:pPr marL="0" lvl="1" algn="ctr">
              <a:lnSpc>
                <a:spcPct val="80000"/>
              </a:lnSpc>
              <a:spcAft>
                <a:spcPts val="600"/>
              </a:spcAft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ou Internet</a:t>
            </a:r>
          </a:p>
        </p:txBody>
      </p:sp>
      <p:sp>
        <p:nvSpPr>
          <p:cNvPr id="44" name="Pentagon 9"/>
          <p:cNvSpPr/>
          <p:nvPr/>
        </p:nvSpPr>
        <p:spPr>
          <a:xfrm>
            <a:off x="5839966" y="5816600"/>
            <a:ext cx="3143250" cy="633413"/>
          </a:xfrm>
          <a:prstGeom prst="homePlate">
            <a:avLst>
              <a:gd name="adj" fmla="val 0"/>
            </a:avLst>
          </a:prstGeom>
          <a:noFill/>
          <a:ln w="9525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Lycée Saint Exupéry 8 rue Marcel </a:t>
            </a:r>
            <a:r>
              <a:rPr lang="fr-FR" sz="1100" dirty="0" err="1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Fouque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 78200 Mantes-la-Jolie</a:t>
            </a:r>
            <a:endParaRPr lang="fr-FR" sz="1100" dirty="0">
              <a:solidFill>
                <a:schemeClr val="accent4">
                  <a:lumMod val="75000"/>
                </a:schemeClr>
              </a:solidFill>
              <a:ea typeface="ＭＳ Ｐゴシック" charset="-128"/>
            </a:endParaRPr>
          </a:p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Mail : </a:t>
            </a:r>
            <a:r>
              <a:rPr lang="fr-FR" sz="1100" dirty="0" smtClean="0">
                <a:solidFill>
                  <a:srgbClr val="CC0066"/>
                </a:solidFill>
                <a:ea typeface="ＭＳ Ｐゴシック" charset="-128"/>
              </a:rPr>
              <a:t>dominique.pinchera@ac-versailles.fr</a:t>
            </a:r>
            <a:endParaRPr lang="fr-FR" sz="1100" dirty="0">
              <a:solidFill>
                <a:srgbClr val="CC0066"/>
              </a:solidFill>
              <a:ea typeface="ＭＳ Ｐゴシック" charset="-128"/>
            </a:endParaRPr>
          </a:p>
        </p:txBody>
      </p:sp>
      <p:sp>
        <p:nvSpPr>
          <p:cNvPr id="46" name="Espace réservé du numéro de diapositive 38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0F867B1-78BB-4715-8775-7C01BAAD7173}" type="slidenum">
              <a:rPr lang="fr-FR">
                <a:latin typeface="Calibri" pitchFamily="34" charset="0"/>
                <a:ea typeface="ＭＳ Ｐゴシック" pitchFamily="34" charset="-128"/>
              </a:rPr>
              <a:pPr/>
              <a:t>7</a:t>
            </a:fld>
            <a:endParaRPr lang="fr-FR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92088" y="1008063"/>
            <a:ext cx="1022350" cy="260697"/>
          </a:xfrm>
          <a:prstGeom prst="rect">
            <a:avLst/>
          </a:prstGeom>
          <a:solidFill>
            <a:srgbClr val="6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>
              <a:lnSpc>
                <a:spcPct val="80000"/>
              </a:lnSpc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Publics</a:t>
            </a:r>
          </a:p>
        </p:txBody>
      </p:sp>
      <p:sp>
        <p:nvSpPr>
          <p:cNvPr id="59" name="Pentagon 7"/>
          <p:cNvSpPr/>
          <p:nvPr/>
        </p:nvSpPr>
        <p:spPr>
          <a:xfrm>
            <a:off x="1285875" y="1008063"/>
            <a:ext cx="3130550" cy="260697"/>
          </a:xfrm>
          <a:prstGeom prst="homePlate">
            <a:avLst>
              <a:gd name="adj" fmla="val 0"/>
            </a:avLst>
          </a:prstGeom>
          <a:noFill/>
          <a:ln w="9525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Les  classes de 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4</a:t>
            </a:r>
            <a:r>
              <a:rPr lang="fr-FR" sz="1100" baseline="300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ème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des  collèges du bassin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92088" y="2204864"/>
            <a:ext cx="1019175" cy="2247900"/>
          </a:xfrm>
          <a:prstGeom prst="rect">
            <a:avLst/>
          </a:prstGeom>
          <a:solidFill>
            <a:srgbClr val="6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>
              <a:lnSpc>
                <a:spcPct val="80000"/>
              </a:lnSpc>
              <a:defRPr/>
            </a:pPr>
            <a:r>
              <a:rPr lang="fr-FR" sz="1200" b="1" dirty="0">
                <a:solidFill>
                  <a:schemeClr val="bg1"/>
                </a:solidFill>
                <a:ea typeface="ＭＳ Ｐゴシック" charset="-128"/>
              </a:rPr>
              <a:t>Organisation</a:t>
            </a:r>
          </a:p>
          <a:p>
            <a:pPr marL="0" lvl="1" algn="ctr">
              <a:lnSpc>
                <a:spcPct val="80000"/>
              </a:lnSpc>
              <a:defRPr/>
            </a:pPr>
            <a:r>
              <a:rPr lang="fr-FR" sz="1200" b="1" dirty="0">
                <a:solidFill>
                  <a:schemeClr val="bg1"/>
                </a:solidFill>
                <a:ea typeface="ＭＳ Ｐゴシック" charset="-128"/>
              </a:rPr>
              <a:t>Modalités</a:t>
            </a:r>
          </a:p>
        </p:txBody>
      </p:sp>
      <p:sp>
        <p:nvSpPr>
          <p:cNvPr id="61" name="Pentagon 9"/>
          <p:cNvSpPr/>
          <p:nvPr/>
        </p:nvSpPr>
        <p:spPr>
          <a:xfrm>
            <a:off x="1285875" y="2204864"/>
            <a:ext cx="3121025" cy="2247900"/>
          </a:xfrm>
          <a:prstGeom prst="homePlate">
            <a:avLst>
              <a:gd name="adj" fmla="val 0"/>
            </a:avLst>
          </a:prstGeom>
          <a:noFill/>
          <a:ln w="9525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En 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amont 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de la semaine, les élèves de 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4</a:t>
            </a:r>
            <a:r>
              <a:rPr lang="fr-FR" sz="1100" baseline="300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ème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rédigent une 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lettre de motivation</a:t>
            </a:r>
            <a:endParaRPr lang="fr-FR" sz="1100" dirty="0">
              <a:solidFill>
                <a:schemeClr val="accent4">
                  <a:lumMod val="75000"/>
                </a:schemeClr>
              </a:solidFill>
              <a:ea typeface="ＭＳ Ｐゴシック" charset="-128"/>
            </a:endParaRPr>
          </a:p>
          <a:p>
            <a:pPr marL="88900" lvl="3" indent="-88900" algn="just">
              <a:buFont typeface="Arial" charset="0"/>
              <a:buChar char="•"/>
              <a:tabLst>
                <a:tab pos="88900" algn="l"/>
                <a:tab pos="271463" algn="l"/>
              </a:tabLst>
              <a:defRPr/>
            </a:pPr>
            <a:r>
              <a:rPr lang="fr-FR" sz="1100" b="1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Au plus tard le 14/02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 : 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une fiche par 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classe est 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sélectionnée 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et 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envoyée 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à l’établissement centralisateur</a:t>
            </a:r>
          </a:p>
          <a:p>
            <a:pPr marL="88900" lvl="3" indent="-88900" algn="just">
              <a:buFont typeface="Arial" charset="0"/>
              <a:buChar char="•"/>
              <a:tabLst>
                <a:tab pos="88900" algn="l"/>
                <a:tab pos="271463" algn="l"/>
              </a:tabLst>
              <a:defRPr/>
            </a:pP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Mise 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en ligne des sélections</a:t>
            </a:r>
          </a:p>
          <a:p>
            <a:pPr marL="88900" lvl="3" indent="-88900" algn="just">
              <a:buFont typeface="Arial" charset="0"/>
              <a:buChar char="•"/>
              <a:tabLst>
                <a:tab pos="88900" algn="l"/>
                <a:tab pos="271463" algn="l"/>
              </a:tabLst>
              <a:defRPr/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Exposition de tous les travaux au sein de chaque établissement</a:t>
            </a:r>
          </a:p>
          <a:p>
            <a:pPr marL="88900" lvl="3" indent="-88900" algn="just">
              <a:buFont typeface="Arial" charset="0"/>
              <a:buChar char="•"/>
              <a:tabLst>
                <a:tab pos="88900" algn="l"/>
                <a:tab pos="271463" algn="l"/>
              </a:tabLst>
              <a:defRPr/>
            </a:pPr>
            <a:r>
              <a:rPr lang="fr-FR" sz="1100" b="1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12 mars 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: exposition des productions à la CAMY</a:t>
            </a:r>
          </a:p>
          <a:p>
            <a:pPr marL="88900" lvl="3" indent="-88900" algn="just">
              <a:buFont typeface="Arial" charset="0"/>
              <a:buChar char="•"/>
              <a:tabLst>
                <a:tab pos="88900" algn="l"/>
                <a:tab pos="271463" algn="l"/>
              </a:tabLst>
              <a:defRPr/>
            </a:pPr>
            <a:r>
              <a:rPr lang="fr-FR" sz="1100" b="1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13 - 14 </a:t>
            </a:r>
            <a:r>
              <a:rPr lang="fr-FR" sz="1100" b="1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mars 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: sélection par les exposants 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(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vote)</a:t>
            </a:r>
          </a:p>
          <a:p>
            <a:pPr marL="88900" lvl="3" indent="-88900" algn="just">
              <a:buFont typeface="Arial" charset="0"/>
              <a:buChar char="•"/>
              <a:tabLst>
                <a:tab pos="88900" algn="l"/>
                <a:tab pos="271463" algn="l"/>
              </a:tabLst>
              <a:defRPr/>
            </a:pPr>
            <a:r>
              <a:rPr lang="fr-FR" sz="1100" b="1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15 mars 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: Remise du 1</a:t>
            </a:r>
            <a:r>
              <a:rPr lang="fr-FR" sz="1100" baseline="300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er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 prix lors de la cérémonie de clôture du salon de l’orientation CAMY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92088" y="4509120"/>
            <a:ext cx="1019175" cy="544706"/>
          </a:xfrm>
          <a:prstGeom prst="rect">
            <a:avLst/>
          </a:prstGeom>
          <a:solidFill>
            <a:srgbClr val="6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>
              <a:lnSpc>
                <a:spcPct val="80000"/>
              </a:lnSpc>
              <a:defRPr/>
            </a:pPr>
            <a:r>
              <a:rPr lang="fr-FR" sz="1200" b="1" dirty="0">
                <a:solidFill>
                  <a:schemeClr val="bg1"/>
                </a:solidFill>
                <a:ea typeface="ＭＳ Ｐゴシック" charset="-128"/>
              </a:rPr>
              <a:t>Pilotage</a:t>
            </a:r>
          </a:p>
        </p:txBody>
      </p:sp>
      <p:sp>
        <p:nvSpPr>
          <p:cNvPr id="63" name="Pentagon 9"/>
          <p:cNvSpPr/>
          <p:nvPr/>
        </p:nvSpPr>
        <p:spPr>
          <a:xfrm>
            <a:off x="1285875" y="4509120"/>
            <a:ext cx="3121025" cy="544706"/>
          </a:xfrm>
          <a:prstGeom prst="homePlate">
            <a:avLst>
              <a:gd name="adj" fmla="val 0"/>
            </a:avLst>
          </a:prstGeom>
          <a:noFill/>
          <a:ln w="9525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>
                <a:solidFill>
                  <a:srgbClr val="CC0066"/>
                </a:solidFill>
                <a:ea typeface="ＭＳ Ｐゴシック" charset="-128"/>
              </a:rPr>
              <a:t>Pilote bassin : Dominique PINCHERA</a:t>
            </a:r>
          </a:p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Les 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équipes de direction des établissements</a:t>
            </a:r>
          </a:p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Les équipes enseignantes </a:t>
            </a:r>
            <a:r>
              <a:rPr lang="fr-FR" sz="110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de </a:t>
            </a:r>
            <a:r>
              <a:rPr lang="fr-FR" sz="110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lettres</a:t>
            </a:r>
            <a:endParaRPr lang="fr-FR" sz="1100" dirty="0">
              <a:solidFill>
                <a:schemeClr val="accent4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92088" y="1340768"/>
            <a:ext cx="1022350" cy="785327"/>
          </a:xfrm>
          <a:prstGeom prst="rect">
            <a:avLst/>
          </a:prstGeom>
          <a:solidFill>
            <a:srgbClr val="6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>
              <a:lnSpc>
                <a:spcPct val="80000"/>
              </a:lnSpc>
              <a:defRPr/>
            </a:pPr>
            <a:r>
              <a:rPr lang="fr-FR" sz="1200" b="1" dirty="0">
                <a:solidFill>
                  <a:schemeClr val="bg1"/>
                </a:solidFill>
                <a:ea typeface="ＭＳ Ｐゴシック" charset="-128"/>
              </a:rPr>
              <a:t>Objectifs</a:t>
            </a:r>
          </a:p>
        </p:txBody>
      </p:sp>
      <p:sp>
        <p:nvSpPr>
          <p:cNvPr id="65" name="Pentagon 7"/>
          <p:cNvSpPr/>
          <p:nvPr/>
        </p:nvSpPr>
        <p:spPr>
          <a:xfrm>
            <a:off x="1285875" y="1340768"/>
            <a:ext cx="3130550" cy="785327"/>
          </a:xfrm>
          <a:prstGeom prst="homePlate">
            <a:avLst>
              <a:gd name="adj" fmla="val 0"/>
            </a:avLst>
          </a:prstGeom>
          <a:noFill/>
          <a:ln w="9525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Connaître les formations du bassin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92088" y="5094475"/>
            <a:ext cx="1019175" cy="1355537"/>
          </a:xfrm>
          <a:prstGeom prst="rect">
            <a:avLst/>
          </a:prstGeom>
          <a:solidFill>
            <a:srgbClr val="6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>
              <a:lnSpc>
                <a:spcPct val="80000"/>
              </a:lnSpc>
              <a:defRPr/>
            </a:pPr>
            <a:r>
              <a:rPr lang="fr-FR" sz="1200" b="1" dirty="0">
                <a:solidFill>
                  <a:schemeClr val="bg1"/>
                </a:solidFill>
                <a:ea typeface="ＭＳ Ｐゴシック" charset="-128"/>
              </a:rPr>
              <a:t>Réalisation</a:t>
            </a:r>
          </a:p>
          <a:p>
            <a:pPr marL="0" lvl="1" algn="ctr">
              <a:lnSpc>
                <a:spcPct val="80000"/>
              </a:lnSpc>
              <a:defRPr/>
            </a:pPr>
            <a:r>
              <a:rPr lang="fr-FR" sz="1200" b="1" dirty="0">
                <a:solidFill>
                  <a:schemeClr val="bg1"/>
                </a:solidFill>
                <a:ea typeface="ＭＳ Ｐゴシック" charset="-128"/>
              </a:rPr>
              <a:t>Production</a:t>
            </a:r>
          </a:p>
          <a:p>
            <a:pPr marL="0" lvl="1" algn="ctr">
              <a:lnSpc>
                <a:spcPct val="80000"/>
              </a:lnSpc>
              <a:defRPr/>
            </a:pPr>
            <a:endParaRPr lang="fr-FR" sz="1200" b="1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67" name="Pentagon 9"/>
          <p:cNvSpPr/>
          <p:nvPr/>
        </p:nvSpPr>
        <p:spPr>
          <a:xfrm>
            <a:off x="1285875" y="5094475"/>
            <a:ext cx="3121025" cy="1355537"/>
          </a:xfrm>
          <a:prstGeom prst="homePlate">
            <a:avLst>
              <a:gd name="adj" fmla="val 0"/>
            </a:avLst>
          </a:prstGeom>
          <a:noFill/>
          <a:ln w="9525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Une feuille A4, maximum, par 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élève 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Une feuille A4 par élève (au dos, élève, classe enseignant)</a:t>
            </a:r>
          </a:p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Respect 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des normes de présentation : présentation, formations, expériences</a:t>
            </a:r>
          </a:p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Respect de règles pour préserver l’anonymat des élèves</a:t>
            </a:r>
          </a:p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Emplois postulés : sorcier(e), pirate, lutin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, 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fée ou 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autres 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propositions humoristiques</a:t>
            </a:r>
          </a:p>
        </p:txBody>
      </p:sp>
      <p:sp>
        <p:nvSpPr>
          <p:cNvPr id="68" name="Flèche vers la droite 34"/>
          <p:cNvSpPr/>
          <p:nvPr/>
        </p:nvSpPr>
        <p:spPr>
          <a:xfrm>
            <a:off x="4746265" y="4067857"/>
            <a:ext cx="4191000" cy="741337"/>
          </a:xfrm>
          <a:prstGeom prst="rightArrow">
            <a:avLst>
              <a:gd name="adj1" fmla="val 50000"/>
              <a:gd name="adj2" fmla="val 4881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>
              <a:lnSpc>
                <a:spcPct val="80000"/>
              </a:lnSpc>
              <a:defRPr/>
            </a:pPr>
            <a:endParaRPr lang="fr-FR" sz="1200" b="1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69" name="ZoneTexte 36"/>
          <p:cNvSpPr txBox="1">
            <a:spLocks noChangeArrowheads="1"/>
          </p:cNvSpPr>
          <p:nvPr/>
        </p:nvSpPr>
        <p:spPr bwMode="auto">
          <a:xfrm>
            <a:off x="4774753" y="4735823"/>
            <a:ext cx="1872903" cy="230832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9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Réalisation</a:t>
            </a:r>
            <a:endParaRPr lang="fr-FR" sz="900" dirty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70" name="ZoneTexte 36"/>
          <p:cNvSpPr txBox="1">
            <a:spLocks noChangeArrowheads="1"/>
          </p:cNvSpPr>
          <p:nvPr/>
        </p:nvSpPr>
        <p:spPr bwMode="auto">
          <a:xfrm>
            <a:off x="4734649" y="4278288"/>
            <a:ext cx="2633087" cy="30284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fr-FR" sz="9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JANVIER / FEVRIER</a:t>
            </a:r>
            <a:endParaRPr lang="fr-FR" sz="900" b="1" dirty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71" name="ZoneTexte 36"/>
          <p:cNvSpPr txBox="1">
            <a:spLocks noChangeArrowheads="1"/>
          </p:cNvSpPr>
          <p:nvPr/>
        </p:nvSpPr>
        <p:spPr bwMode="auto">
          <a:xfrm>
            <a:off x="7367736" y="4278288"/>
            <a:ext cx="1156370" cy="30284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fr-FR" sz="9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10 – 15 MARS</a:t>
            </a:r>
          </a:p>
          <a:p>
            <a:pPr algn="ctr"/>
            <a:r>
              <a:rPr lang="fr-FR" sz="9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Semaine</a:t>
            </a:r>
            <a:endParaRPr lang="fr-FR" sz="900" b="1" dirty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72" name="ZoneTexte 36"/>
          <p:cNvSpPr txBox="1">
            <a:spLocks noChangeArrowheads="1"/>
          </p:cNvSpPr>
          <p:nvPr/>
        </p:nvSpPr>
        <p:spPr bwMode="auto">
          <a:xfrm>
            <a:off x="6495801" y="5013176"/>
            <a:ext cx="691927" cy="369332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9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14 février</a:t>
            </a:r>
          </a:p>
          <a:p>
            <a:pPr algn="ctr"/>
            <a:r>
              <a:rPr lang="fr-FR" sz="9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Envoi</a:t>
            </a:r>
            <a:endParaRPr lang="fr-FR" sz="900" dirty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73" name="Connecteur droit 72"/>
          <p:cNvCxnSpPr>
            <a:stCxn id="72" idx="0"/>
          </p:cNvCxnSpPr>
          <p:nvPr/>
        </p:nvCxnSpPr>
        <p:spPr>
          <a:xfrm flipH="1" flipV="1">
            <a:off x="6840091" y="4581128"/>
            <a:ext cx="1674" cy="432048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ZoneTexte 36"/>
          <p:cNvSpPr txBox="1">
            <a:spLocks noChangeArrowheads="1"/>
          </p:cNvSpPr>
          <p:nvPr/>
        </p:nvSpPr>
        <p:spPr bwMode="auto">
          <a:xfrm>
            <a:off x="7260703" y="4735823"/>
            <a:ext cx="691927" cy="5078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9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12 mars</a:t>
            </a:r>
          </a:p>
          <a:p>
            <a:pPr algn="ctr"/>
            <a:r>
              <a:rPr lang="fr-FR" sz="9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Exposition CAMY</a:t>
            </a:r>
            <a:endParaRPr lang="fr-FR" sz="900" dirty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75" name="Connecteur droit 74"/>
          <p:cNvCxnSpPr/>
          <p:nvPr/>
        </p:nvCxnSpPr>
        <p:spPr>
          <a:xfrm flipV="1">
            <a:off x="7606666" y="4588326"/>
            <a:ext cx="0" cy="147497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ZoneTexte 36"/>
          <p:cNvSpPr txBox="1">
            <a:spLocks noChangeArrowheads="1"/>
          </p:cNvSpPr>
          <p:nvPr/>
        </p:nvSpPr>
        <p:spPr bwMode="auto">
          <a:xfrm>
            <a:off x="8088341" y="4748754"/>
            <a:ext cx="756763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900" dirty="0" smtClean="0">
                <a:solidFill>
                  <a:schemeClr val="bg1"/>
                </a:solidFill>
                <a:latin typeface="Calibri" pitchFamily="34" charset="0"/>
              </a:rPr>
              <a:t>15 mars</a:t>
            </a:r>
          </a:p>
          <a:p>
            <a:pPr algn="ctr"/>
            <a:r>
              <a:rPr lang="fr-FR" sz="900" dirty="0" smtClean="0">
                <a:solidFill>
                  <a:schemeClr val="bg1"/>
                </a:solidFill>
                <a:latin typeface="Calibri" pitchFamily="34" charset="0"/>
              </a:rPr>
              <a:t>Remise prix</a:t>
            </a:r>
            <a:endParaRPr lang="fr-FR" sz="9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7" name="ZoneTexte 36"/>
          <p:cNvSpPr txBox="1">
            <a:spLocks noChangeArrowheads="1"/>
          </p:cNvSpPr>
          <p:nvPr/>
        </p:nvSpPr>
        <p:spPr bwMode="auto">
          <a:xfrm>
            <a:off x="7698082" y="5316336"/>
            <a:ext cx="75676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9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13-14  mars</a:t>
            </a:r>
          </a:p>
          <a:p>
            <a:pPr algn="ctr"/>
            <a:r>
              <a:rPr lang="fr-FR" sz="9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sélection</a:t>
            </a:r>
            <a:endParaRPr lang="fr-FR" sz="900" dirty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78" name="Connecteur droit 77"/>
          <p:cNvCxnSpPr>
            <a:stCxn id="69" idx="0"/>
          </p:cNvCxnSpPr>
          <p:nvPr/>
        </p:nvCxnSpPr>
        <p:spPr>
          <a:xfrm flipV="1">
            <a:off x="5711205" y="4588326"/>
            <a:ext cx="0" cy="147497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 flipV="1">
            <a:off x="8388424" y="4581128"/>
            <a:ext cx="0" cy="147497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 flipH="1" flipV="1">
            <a:off x="8028384" y="4596780"/>
            <a:ext cx="1" cy="719556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Connecteur droit 54"/>
          <p:cNvCxnSpPr>
            <a:stCxn id="56" idx="0"/>
          </p:cNvCxnSpPr>
          <p:nvPr/>
        </p:nvCxnSpPr>
        <p:spPr>
          <a:xfrm flipV="1">
            <a:off x="7730797" y="4596769"/>
            <a:ext cx="0" cy="789766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2" name="AutoShape 6" descr="data:image/jpeg;base64,/9j/4AAQSkZJRgABAQAAAQABAAD/2wCEAAkGBhMSERIUExQSExUVGBkWFxcYGB8YGRodGhoYIRoYHB0aIyYeGx4kHR4UIi8gIycpLCwsFR4xNzwqNScrLikBCQoKDgwOGg8PGjUjHyQ1LDUsLzUvNCktLCo0NDY1Ly0sNCo1NSwsLzIvNCksKSwpLCwsLCw0NSwsNSw0LCwsLP/AABEIAJMAbwMBIgACEQEDEQH/xAAcAAEAAwEBAQEBAAAAAAAAAAAABAUGAwIHAQj/xABBEAACAQIEBAQDBAYHCQAAAAABAhEAAwQSITEFBhNRIjJBYXGBkRQjQqEHMzRSsdEVFhdUYnLxJDVzg5KTssHh/8QAGgEAAgMBAQAAAAAAAAAAAAAAAAMCBAUBBv/EAC0RAAICAQMCBAUEAwAAAAAAAAABAgMRBCExEhMFIkFRMnGhsfAjYZHBFEKB/9oADAMBAAIRAxEAPwD7jSlKAFKUoAUpSgBSlKAFKVX4zjdu3pOY9hSrbq6Y9VjwicISm8RWT3xfEZLTRudBVNwnAvcMsWCj866PzOfRB8zXXD8zL+JI+Fedt1Wi1OojOduy9MNL/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/7UdtdL+HqcqYp/ycVjwazjfM6jqJIthGyMxYRMKe+m+xg/lXfB8HRVD3WEHUdtfesJcSWv3GdLYGMIZ7gzIubDrqwkTuANdyK3l+2FwNlQcwCIAYiRlGsHUfCvL3aWM65a63zbZjF8JYNWu1qSojt7v1J6X8ONilcr9vDXNJWTtG9UvDuGG9mhgsdxVhY5dKspzqYM7VTq1Op1MFiiLg/kPlXXW/jeSLicLcwzhlMjv/6NaHAY0XUDD5iveLw4dGU+oqg4FeKXWQ7GfyqxCL8P1MYRf6c/T2Ytv/IrbfxL6o0tKUr0Bnis8nMwbFNYa2oCNely0wLSYds0RpPV76ZPfTQ1jsRw1zjuIEIxVsL4DGhe4CGAOxMW0/Km1JPORc29sF3b5lwxtm8rgrmFskKc2YgELEZtQQRpsZr2nF8ObtywGXOoLMgXsAT6QxAKSBqMy96yvAcKejZI+0MTi7LObtvIZWzbU5QADkEASRuGrtiBdXFYxbK34a3iHbNb8tzp2RbNpwJIeDpMzbpvajloj1vGS/tcesuLZt5W+96JzAoysVmIIkGMpgxoaqsbzELiovTC9QYklp8vQuKp9Nc0z7R61UctYU5QVS6F+3W38auDH2W0GY5/FGfMJ712t8OuN0lyPrb4kNVI1a6mQa7ZvTvS79PGdcq/dP7M7CxxkpfnKLLl/j2GGHuXCwKhwp8JJJIBAyxJ0g7bVa8avq+HDqQytBBGxB2NfO+BMEsHMcWp6tts/SGZXVFHkKyU/CdJma3d4u2Bsm4uVyqFlAiDGogbfCsS2FcPD511/wCqa35+yL0JSlqE5euGVeEwtx5yTpvBirDh/Dry3ELAwDrrNQMLibluckid9KmYfit4uoJMEidK8vo3po9Dn1dWfTjn8yalvcecYx9TT1lT+0tHc/wrR43FC2hY/KqLl+wXuM59J+pr0Hif6t1NEec5+SRQ03khOb4NJSlZjHcxMuKYQwS2pBGhzkMkkD00MT71vxi5cFBywaelZ21zgGYKLNzMcgG0ZnyHKW8ogOp39D8+GF5wM/eIZOWQsQqyQWmZb8On0qXakR64mppVFheag9lrvTceNLaqSJY3MmUyNAPEPoar+C84TZthkuOyrbD3TouYhMxLbDzD/wCUdqQdyJraVRcV5qWw7IbbsRlgLqzAgksq7kAAie4jSouP5xCqw6boxW6yHwtItMVdon0OUwf3xQqpP0BziibxvhJb7xPN6jvUfAcey+G6Jj19fnS9zgFbKLF5zFxgFGYkWywB02zFWAB9u9WAwlrEW0uQPEoYFTI17Eb1i6nw26ux36Z9LfKfDLtWphKPbs3X1R1Tidk/iWuOI43aUaQx7Coz8rr6OfpXWxy3bHmJak9zxKXlVcV++RnTplv1NlY9y5in7AfQVo8HhBbUKK6WrKqIUACvdWtHoew3ZY+qb5f9IVdf1rpisRQqE/BbBdnNtCz+Yxqdt/oPpXvCcRW411Rp03yGY1OVW0+Tfka4jjKZnEPKZpgTsQBt3JMf5TWolJcFTKYxHBsPBZ7aQAJJ9AkEH2jKuv8AhHaqKzxPBsQzpbAzM4JVlIW3JVoI3Pj0MTBNaC7iEuPdsGf1aljIiLnUWO8+E/UVn8dybbFp4vO1wWriBrmTWQ0FsqiMsnyxodZpsMcSZCX7ImDiWACMnhCQGZcrCMugnTwsMu2/hrjbxPDxmUoLcSCGRl8NoAzEbQBvvkj0rzhuVrD5mF28Q+pnKA7at1B4ezemntUvHcqWbrtcLuMy3FMZIh52JUkES0QfXWa75E+Wc83sjliOJYC6WZ8rGVUllYHdgBqNB4XB9PCZr9xHFMF5WWQOqpORoUNBcHTZzG25FcOI8t4ZdXuXJLSAMrEkG85VVymSQ9wd4AjXWpdzleywb7y4M2kysgxoRI3Gh1o8nuw83sjx18APH4B5mmCI6kFmP7szJPpJNXWBydNOmITKMoiNPTQ1nb3LVkOttrl5hcRkYSmUhQM5aFBBZfCYgRO1aPB4fp20TMz5VC5miTA3MACflUJ4xsyUc54O1KUpQwUpSgDGcK5Ge09libX3bE+GR+GyMw7semZ9PF6xrbcW5fa9Yu25Q57heGnKQfwmNfpV7Smu2TeWQVcUsGJu8i3Yuw9qW0khpIIvgltzIF0RqfJvrUi5yY5efuD4rpkg5ouPmnbzR4Drso+A11K735nO1Exr8jPOjWvIyAwZWUVZXT8REN7AVMvcoThBhx0oDXDGXw+NHA0j0ZgflWmpXHdNh24mFt8nh2ugXMMzMH1GrHTEoS3wa7l/5ZHtXrE8naujXLOa4c6SDJI6gzmfxA3VXT0UfKdi+DX1u3nsZlNy9ZBMj9UR94V7QzXG+NQbGCxxFtrgdrgLSSF0BaySBqdJDkHQ6fCrCnJ79QrpS2wSDyU83iDaGczAkZtZl9N22O/zrTcLwnSs27engULpJGg95P1rLLhsfmVS95UyP4oV2zFNz4hs22+oO29arhhc2bedSj5RmUnNBjUT60mxvG7yMglnZEmlKUgaKUpQApSlAClKUAQONcVGHtG4RIkDePifgBJ+Vcm5gti7ctkN92FzNGkswAA77j605j6PRm+WCBg0qJOknaDpE1WcUXDI2MYm6bnSF11UiYQggrOgMhd6dCKa4/Nhcm0y4tcbtsYGb9WLxMEKFaYknQEgHQ9qj/1ltlA6hmQ2rt7MNotFZB+M6R2qJeTDWluFjcVVtph3EkyuQkEgayFZtfjRbWFRbtks8WbVxHJ/cuZS/igAny/CaOmPsznUywu8ftKboJabQBaB3y6DufEv1qbhcStxFddVYBh8DWdd8Ixu3JuFbtpLpYbFSwAyjeSUT8qveGKgs2+mSUyjKT2jSoyikiUW2yVSlKWTFKUoAUpSgBSlKAInFOGLftm25YAyPDAOqkeoPoTUXEcu23a8xa596hRhIgZggJGkzCJuSNNqkcX4xawto3bzZEBALQTqTA296ov7T+Hf3gf9LfypsI2NZimQk4rkt+IcAt3luBi46jBmykTomSBIOhWR8/SvOJ5ctubxLXAbwKtBGkhBKyN/Au8+teeC82YbFsy4e51ColoUwJ2kkR/pXfjHH7GFCtfuC2GMAn1PyqMpSr+LYnCvuvEFlv23ODcsWzbKFrhm2LU+GYViwbyxMntHtVnYshFVRJCgDX2+GlZ3+0fh/wDeF+h/lWisXw6qymVYAg+xqHcU/XI2emsp3nFr5rB0pSlAoUpSgBSlKAFKUoAxX6YP913P89r/AMxXxHhPCnxFwW0jM2w9Sew996/o7mXhlvEWDbu2+qhZSVlhtqNU13isrheQsENTgolSD95eI2222J9fSK0tNq41VuL5KV+nlZNSXB6/RJwxsPZxFpihPVDSAwYSijIwYCCMsxr5qm/pUwwbh9wkgZCrCROuYQB2nUfOpHD8P9nYrZwxVE0T9YFymdAsEToJP+KvPGOB2sTrdtXHLRnTqXwmk7KsLI01jvWfqZO1tr1NTw+cdPbCcm8Rae2/3wfBTX9LcC/ZrH/DT+ArG/1DwUfsR/7t/wDlW6wVoLbRQMoCgRqY0211+tVKapQbbNvxnxSnXRgq01jPOP6bO1KUqyedFKUoAUpSgBSlKAK3j2FW5aAcSA6sNSNVMqdOxAqi/oe10lEMJg6Ow8p02PuaUoA4NhFN0g5iCgbzNvmOu/5VNxHCrfUkBhmnNDsAZd5kAwTqdfh2FKUARzgFJg54WVHjbZSInXU6nU61qsEsW0A9FH8K/aUAdqUpQApSlAH/2Q=="/>
          <p:cNvSpPr>
            <a:spLocks noChangeAspect="1" noChangeArrowheads="1"/>
          </p:cNvSpPr>
          <p:nvPr/>
        </p:nvSpPr>
        <p:spPr bwMode="auto">
          <a:xfrm>
            <a:off x="0" y="-681038"/>
            <a:ext cx="1057275" cy="140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0243" name="AutoShape 8" descr="data:image/jpeg;base64,/9j/4AAQSkZJRgABAQAAAQABAAD/2wCEAAkGBhMSERIUExQSExUVGBkWFxcYGB8YGRodGhoYIRoYHB0aIyYeGx4kHR4UIi8gIycpLCwsFR4xNzwqNScrLikBCQoKDgwOGg8PGjUjHyQ1LDUsLzUvNCktLCo0NDY1Ly0sNCo1NSwsLzIvNCksKSwpLCwsLCw0NSwsNSw0LCwsLP/AABEIAJMAbwMBIgACEQEDEQH/xAAcAAEAAwEBAQEBAAAAAAAAAAAABAUGAwIHAQj/xABBEAACAQIEBAQDBAYHCQAAAAABAhEAAwQSITEFBhNRIjJBYXGBkRQjQqEHMzRSsdEVFhdUYnLxJDVzg5KTssHh/8QAGgEAAgMBAQAAAAAAAAAAAAAAAAMCBAUBBv/EAC0RAAICAQMCBAUEAwAAAAAAAAABAgMRBCExEhMFIkFRMnGhsfAjYZHBFEKB/9oADAMBAAIRAxEAPwD7jSlKAFKUoAUpSgBSlKAFKVX4zjdu3pOY9hSrbq6Y9VjwicISm8RWT3xfEZLTRudBVNwnAvcMsWCj866PzOfRB8zXXD8zL+JI+Fedt1Wi1OojOduy9MNL/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/7UdtdL+HqcqYp/ycVjwazjfM6jqJIthGyMxYRMKe+m+xg/lXfB8HRVD3WEHUdtfesJcSWv3GdLYGMIZ7gzIubDrqwkTuANdyK3l+2FwNlQcwCIAYiRlGsHUfCvL3aWM65a63zbZjF8JYNWu1qSojt7v1J6X8ONilcr9vDXNJWTtG9UvDuGG9mhgsdxVhY5dKspzqYM7VTq1Op1MFiiLg/kPlXXW/jeSLicLcwzhlMjv/6NaHAY0XUDD5iveLw4dGU+oqg4FeKXWQ7GfyqxCL8P1MYRf6c/T2Ytv/IrbfxL6o0tKUr0Bnis8nMwbFNYa2oCNely0wLSYds0RpPV76ZPfTQ1jsRw1zjuIEIxVsL4DGhe4CGAOxMW0/Km1JPORc29sF3b5lwxtm8rgrmFskKc2YgELEZtQQRpsZr2nF8ObtywGXOoLMgXsAT6QxAKSBqMy96yvAcKejZI+0MTi7LObtvIZWzbU5QADkEASRuGrtiBdXFYxbK34a3iHbNb8tzp2RbNpwJIeDpMzbpvajloj1vGS/tcesuLZt5W+96JzAoysVmIIkGMpgxoaqsbzELiovTC9QYklp8vQuKp9Nc0z7R61UctYU5QVS6F+3W38auDH2W0GY5/FGfMJ712t8OuN0lyPrb4kNVI1a6mQa7ZvTvS79PGdcq/dP7M7CxxkpfnKLLl/j2GGHuXCwKhwp8JJJIBAyxJ0g7bVa8avq+HDqQytBBGxB2NfO+BMEsHMcWp6tts/SGZXVFHkKyU/CdJma3d4u2Bsm4uVyqFlAiDGogbfCsS2FcPD511/wCqa35+yL0JSlqE5euGVeEwtx5yTpvBirDh/Dry3ELAwDrrNQMLibluckid9KmYfit4uoJMEidK8vo3po9Dn1dWfTjn8yalvcecYx9TT1lT+0tHc/wrR43FC2hY/KqLl+wXuM59J+pr0Hif6t1NEec5+SRQ03khOb4NJSlZjHcxMuKYQwS2pBGhzkMkkD00MT71vxi5cFBywaelZ21zgGYKLNzMcgG0ZnyHKW8ogOp39D8+GF5wM/eIZOWQsQqyQWmZb8On0qXakR64mppVFheag9lrvTceNLaqSJY3MmUyNAPEPoar+C84TZthkuOyrbD3TouYhMxLbDzD/wCUdqQdyJraVRcV5qWw7IbbsRlgLqzAgksq7kAAie4jSouP5xCqw6boxW6yHwtItMVdon0OUwf3xQqpP0BziibxvhJb7xPN6jvUfAcey+G6Jj19fnS9zgFbKLF5zFxgFGYkWywB02zFWAB9u9WAwlrEW0uQPEoYFTI17Eb1i6nw26ux36Z9LfKfDLtWphKPbs3X1R1Tidk/iWuOI43aUaQx7Coz8rr6OfpXWxy3bHmJak9zxKXlVcV++RnTplv1NlY9y5in7AfQVo8HhBbUKK6WrKqIUACvdWtHoew3ZY+qb5f9IVdf1rpisRQqE/BbBdnNtCz+Yxqdt/oPpXvCcRW411Rp03yGY1OVW0+Tfka4jjKZnEPKZpgTsQBt3JMf5TWolJcFTKYxHBsPBZ7aQAJJ9AkEH2jKuv8AhHaqKzxPBsQzpbAzM4JVlIW3JVoI3Pj0MTBNaC7iEuPdsGf1aljIiLnUWO8+E/UVn8dybbFp4vO1wWriBrmTWQ0FsqiMsnyxodZpsMcSZCX7ImDiWACMnhCQGZcrCMugnTwsMu2/hrjbxPDxmUoLcSCGRl8NoAzEbQBvvkj0rzhuVrD5mF28Q+pnKA7at1B4ezemntUvHcqWbrtcLuMy3FMZIh52JUkES0QfXWa75E+Wc83sjliOJYC6WZ8rGVUllYHdgBqNB4XB9PCZr9xHFMF5WWQOqpORoUNBcHTZzG25FcOI8t4ZdXuXJLSAMrEkG85VVymSQ9wd4AjXWpdzleywb7y4M2kysgxoRI3Gh1o8nuw83sjx18APH4B5mmCI6kFmP7szJPpJNXWBydNOmITKMoiNPTQ1nb3LVkOttrl5hcRkYSmUhQM5aFBBZfCYgRO1aPB4fp20TMz5VC5miTA3MACflUJ4xsyUc54O1KUpQwUpSgDGcK5Ge09libX3bE+GR+GyMw7semZ9PF6xrbcW5fa9Yu25Q57heGnKQfwmNfpV7Smu2TeWQVcUsGJu8i3Yuw9qW0khpIIvgltzIF0RqfJvrUi5yY5efuD4rpkg5ouPmnbzR4Drso+A11K735nO1Exr8jPOjWvIyAwZWUVZXT8REN7AVMvcoThBhx0oDXDGXw+NHA0j0ZgflWmpXHdNh24mFt8nh2ugXMMzMH1GrHTEoS3wa7l/5ZHtXrE8naujXLOa4c6SDJI6gzmfxA3VXT0UfKdi+DX1u3nsZlNy9ZBMj9UR94V7QzXG+NQbGCxxFtrgdrgLSSF0BaySBqdJDkHQ6fCrCnJ79QrpS2wSDyU83iDaGczAkZtZl9N22O/zrTcLwnSs27engULpJGg95P1rLLhsfmVS95UyP4oV2zFNz4hs22+oO29arhhc2bedSj5RmUnNBjUT60mxvG7yMglnZEmlKUgaKUpQApSlAClKUAQONcVGHtG4RIkDePifgBJ+Vcm5gti7ctkN92FzNGkswAA77j605j6PRm+WCBg0qJOknaDpE1WcUXDI2MYm6bnSF11UiYQggrOgMhd6dCKa4/Nhcm0y4tcbtsYGb9WLxMEKFaYknQEgHQ9qj/1ltlA6hmQ2rt7MNotFZB+M6R2qJeTDWluFjcVVtph3EkyuQkEgayFZtfjRbWFRbtks8WbVxHJ/cuZS/igAny/CaOmPsznUywu8ftKboJabQBaB3y6DufEv1qbhcStxFddVYBh8DWdd8Ixu3JuFbtpLpYbFSwAyjeSUT8qveGKgs2+mSUyjKT2jSoyikiUW2yVSlKWTFKUoAUpSgBSlKAInFOGLftm25YAyPDAOqkeoPoTUXEcu23a8xa596hRhIgZggJGkzCJuSNNqkcX4xawto3bzZEBALQTqTA296ov7T+Hf3gf9LfypsI2NZimQk4rkt+IcAt3luBi46jBmykTomSBIOhWR8/SvOJ5ctubxLXAbwKtBGkhBKyN/Au8+teeC82YbFsy4e51ColoUwJ2kkR/pXfjHH7GFCtfuC2GMAn1PyqMpSr+LYnCvuvEFlv23ODcsWzbKFrhm2LU+GYViwbyxMntHtVnYshFVRJCgDX2+GlZ3+0fh/wDeF+h/lWisXw6qymVYAg+xqHcU/XI2emsp3nFr5rB0pSlAoUpSgBSlKAFKUoAxX6YP913P89r/AMxXxHhPCnxFwW0jM2w9Sew996/o7mXhlvEWDbu2+qhZSVlhtqNU13isrheQsENTgolSD95eI2222J9fSK0tNq41VuL5KV+nlZNSXB6/RJwxsPZxFpihPVDSAwYSijIwYCCMsxr5qm/pUwwbh9wkgZCrCROuYQB2nUfOpHD8P9nYrZwxVE0T9YFymdAsEToJP+KvPGOB2sTrdtXHLRnTqXwmk7KsLI01jvWfqZO1tr1NTw+cdPbCcm8Rae2/3wfBTX9LcC/ZrH/DT+ArG/1DwUfsR/7t/wDlW6wVoLbRQMoCgRqY0211+tVKapQbbNvxnxSnXRgq01jPOP6bO1KUqyedFKUoAUpSgBSlKAK3j2FW5aAcSA6sNSNVMqdOxAqi/oe10lEMJg6Ow8p02PuaUoA4NhFN0g5iCgbzNvmOu/5VNxHCrfUkBhmnNDsAZd5kAwTqdfh2FKUARzgFJg54WVHjbZSInXU6nU61qsEsW0A9FH8K/aUAdqUpQApSlAH/2Q=="/>
          <p:cNvSpPr>
            <a:spLocks noChangeAspect="1" noChangeArrowheads="1"/>
          </p:cNvSpPr>
          <p:nvPr/>
        </p:nvSpPr>
        <p:spPr bwMode="auto">
          <a:xfrm>
            <a:off x="0" y="-681038"/>
            <a:ext cx="1057275" cy="140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14313" y="214313"/>
            <a:ext cx="8715375" cy="642937"/>
          </a:xfrm>
          <a:prstGeom prst="rect">
            <a:avLst/>
          </a:prstGeom>
          <a:solidFill>
            <a:srgbClr val="EAEAEA"/>
          </a:solidFill>
          <a:ln>
            <a:solidFill>
              <a:srgbClr val="EA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CC0066"/>
              </a:solidFill>
              <a:ea typeface="ＭＳ Ｐゴシック" charset="-128"/>
            </a:endParaRPr>
          </a:p>
        </p:txBody>
      </p:sp>
      <p:sp>
        <p:nvSpPr>
          <p:cNvPr id="8" name="Forme en L 7"/>
          <p:cNvSpPr/>
          <p:nvPr/>
        </p:nvSpPr>
        <p:spPr bwMode="auto">
          <a:xfrm rot="5400000">
            <a:off x="352426" y="76200"/>
            <a:ext cx="366712" cy="642937"/>
          </a:xfrm>
          <a:prstGeom prst="corner">
            <a:avLst>
              <a:gd name="adj1" fmla="val 16359"/>
              <a:gd name="adj2" fmla="val 16633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" name="Forme en L 9"/>
          <p:cNvSpPr/>
          <p:nvPr/>
        </p:nvSpPr>
        <p:spPr bwMode="auto">
          <a:xfrm rot="16200000">
            <a:off x="8766176" y="693737"/>
            <a:ext cx="184150" cy="142875"/>
          </a:xfrm>
          <a:prstGeom prst="corner">
            <a:avLst>
              <a:gd name="adj1" fmla="val 16359"/>
              <a:gd name="adj2" fmla="val 16633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247" name="ZoneTexte 11"/>
          <p:cNvSpPr txBox="1">
            <a:spLocks noChangeArrowheads="1"/>
          </p:cNvSpPr>
          <p:nvPr/>
        </p:nvSpPr>
        <p:spPr bwMode="auto">
          <a:xfrm>
            <a:off x="327025" y="323850"/>
            <a:ext cx="860266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200" dirty="0">
                <a:solidFill>
                  <a:srgbClr val="604A7B"/>
                </a:solidFill>
                <a:latin typeface="Eras Demi ITC" panose="020B0805030504020804" pitchFamily="34" charset="0"/>
              </a:rPr>
              <a:t>4</a:t>
            </a:r>
            <a:r>
              <a:rPr lang="fr-FR" sz="2200" dirty="0" smtClean="0">
                <a:solidFill>
                  <a:srgbClr val="604A7B"/>
                </a:solidFill>
                <a:latin typeface="Eras Demi ITC" panose="020B0805030504020804" pitchFamily="34" charset="0"/>
              </a:rPr>
              <a:t>/ Rencontres entre pairs  3</a:t>
            </a:r>
            <a:r>
              <a:rPr lang="fr-FR" sz="2200" baseline="30000" dirty="0" smtClean="0">
                <a:solidFill>
                  <a:srgbClr val="604A7B"/>
                </a:solidFill>
                <a:latin typeface="Eras Demi ITC" panose="020B0805030504020804" pitchFamily="34" charset="0"/>
              </a:rPr>
              <a:t>ème</a:t>
            </a:r>
            <a:r>
              <a:rPr lang="fr-FR" sz="2200" dirty="0" smtClean="0">
                <a:solidFill>
                  <a:srgbClr val="604A7B"/>
                </a:solidFill>
                <a:latin typeface="Eras Demi ITC" panose="020B0805030504020804" pitchFamily="34" charset="0"/>
              </a:rPr>
              <a:t> / 2</a:t>
            </a:r>
            <a:r>
              <a:rPr lang="fr-FR" sz="2200" baseline="30000" dirty="0" smtClean="0">
                <a:solidFill>
                  <a:srgbClr val="604A7B"/>
                </a:solidFill>
                <a:latin typeface="Eras Demi ITC" panose="020B0805030504020804" pitchFamily="34" charset="0"/>
              </a:rPr>
              <a:t>nde</a:t>
            </a:r>
            <a:r>
              <a:rPr lang="fr-FR" sz="2200" dirty="0" smtClean="0">
                <a:solidFill>
                  <a:srgbClr val="604A7B"/>
                </a:solidFill>
                <a:latin typeface="Eras Demi ITC" panose="020B0805030504020804" pitchFamily="34" charset="0"/>
              </a:rPr>
              <a:t>  </a:t>
            </a:r>
            <a:r>
              <a:rPr lang="fr-FR" sz="2200" dirty="0">
                <a:solidFill>
                  <a:srgbClr val="604A7B"/>
                </a:solidFill>
                <a:latin typeface="Calibri" pitchFamily="34" charset="0"/>
              </a:rPr>
              <a:t>  </a:t>
            </a:r>
          </a:p>
        </p:txBody>
      </p:sp>
      <p:sp>
        <p:nvSpPr>
          <p:cNvPr id="10256" name="Rectangle 19"/>
          <p:cNvSpPr>
            <a:spLocks noChangeArrowheads="1"/>
          </p:cNvSpPr>
          <p:nvPr/>
        </p:nvSpPr>
        <p:spPr bwMode="auto">
          <a:xfrm>
            <a:off x="7643813" y="214313"/>
            <a:ext cx="1285875" cy="400050"/>
          </a:xfrm>
          <a:prstGeom prst="rect">
            <a:avLst/>
          </a:prstGeom>
          <a:solidFill>
            <a:srgbClr val="604A7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EAEAEA"/>
                </a:solidFill>
                <a:latin typeface="Calibri" pitchFamily="34" charset="0"/>
              </a:rPr>
              <a:t>3</a:t>
            </a:r>
            <a:r>
              <a:rPr lang="fr-FR" sz="2000" baseline="30000">
                <a:solidFill>
                  <a:srgbClr val="EAEAEA"/>
                </a:solidFill>
                <a:latin typeface="Calibri" pitchFamily="34" charset="0"/>
              </a:rPr>
              <a:t>ème</a:t>
            </a:r>
            <a:r>
              <a:rPr lang="fr-FR" sz="2000">
                <a:solidFill>
                  <a:srgbClr val="EAEAEA"/>
                </a:solidFill>
                <a:latin typeface="Calibri" pitchFamily="34" charset="0"/>
              </a:rPr>
              <a:t>/2</a:t>
            </a:r>
            <a:r>
              <a:rPr lang="fr-FR" sz="2000" baseline="30000">
                <a:solidFill>
                  <a:srgbClr val="EAEAEA"/>
                </a:solidFill>
                <a:latin typeface="Calibri" pitchFamily="34" charset="0"/>
              </a:rPr>
              <a:t>nde</a:t>
            </a:r>
            <a:r>
              <a:rPr lang="fr-FR" sz="2000">
                <a:solidFill>
                  <a:srgbClr val="EAEAEA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92088" y="1008063"/>
            <a:ext cx="1022350" cy="404713"/>
          </a:xfrm>
          <a:prstGeom prst="rect">
            <a:avLst/>
          </a:prstGeom>
          <a:solidFill>
            <a:srgbClr val="6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>
              <a:lnSpc>
                <a:spcPct val="80000"/>
              </a:lnSpc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Publics</a:t>
            </a:r>
          </a:p>
        </p:txBody>
      </p:sp>
      <p:sp>
        <p:nvSpPr>
          <p:cNvPr id="33" name="Pentagon 7"/>
          <p:cNvSpPr/>
          <p:nvPr/>
        </p:nvSpPr>
        <p:spPr>
          <a:xfrm>
            <a:off x="1285875" y="1008063"/>
            <a:ext cx="3130550" cy="404713"/>
          </a:xfrm>
          <a:prstGeom prst="homePlate">
            <a:avLst>
              <a:gd name="adj" fmla="val 0"/>
            </a:avLst>
          </a:prstGeom>
          <a:noFill/>
          <a:ln w="9525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Les classes de 3</a:t>
            </a:r>
            <a:r>
              <a:rPr lang="fr-FR" sz="1100" baseline="300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ème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 des  collèges du bassin</a:t>
            </a:r>
          </a:p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Les lycées et centres de formation du bassin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92088" y="2204864"/>
            <a:ext cx="1019175" cy="1584176"/>
          </a:xfrm>
          <a:prstGeom prst="rect">
            <a:avLst/>
          </a:prstGeom>
          <a:solidFill>
            <a:srgbClr val="6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>
              <a:lnSpc>
                <a:spcPct val="80000"/>
              </a:lnSpc>
              <a:defRPr/>
            </a:pPr>
            <a:r>
              <a:rPr lang="fr-FR" sz="1200" b="1" dirty="0">
                <a:solidFill>
                  <a:schemeClr val="bg1"/>
                </a:solidFill>
                <a:ea typeface="ＭＳ Ｐゴシック" charset="-128"/>
              </a:rPr>
              <a:t>Organisation</a:t>
            </a:r>
          </a:p>
          <a:p>
            <a:pPr marL="0" lvl="1" algn="ctr">
              <a:lnSpc>
                <a:spcPct val="80000"/>
              </a:lnSpc>
              <a:defRPr/>
            </a:pPr>
            <a:r>
              <a:rPr lang="fr-FR" sz="1200" b="1" dirty="0">
                <a:solidFill>
                  <a:schemeClr val="bg1"/>
                </a:solidFill>
                <a:ea typeface="ＭＳ Ｐゴシック" charset="-128"/>
              </a:rPr>
              <a:t>Modalités</a:t>
            </a:r>
          </a:p>
        </p:txBody>
      </p:sp>
      <p:sp>
        <p:nvSpPr>
          <p:cNvPr id="35" name="Pentagon 9"/>
          <p:cNvSpPr/>
          <p:nvPr/>
        </p:nvSpPr>
        <p:spPr>
          <a:xfrm>
            <a:off x="1285875" y="2204864"/>
            <a:ext cx="3121025" cy="1584176"/>
          </a:xfrm>
          <a:prstGeom prst="homePlate">
            <a:avLst>
              <a:gd name="adj" fmla="val 0"/>
            </a:avLst>
          </a:prstGeom>
          <a:noFill/>
          <a:ln w="9525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88900" lvl="3" indent="-88900" algn="just">
              <a:buFont typeface="Arial" charset="0"/>
              <a:buChar char="•"/>
              <a:tabLst>
                <a:tab pos="88900" algn="l"/>
                <a:tab pos="271463" algn="l"/>
              </a:tabLst>
              <a:defRPr/>
            </a:pPr>
            <a:r>
              <a:rPr lang="fr-FR" sz="1100" b="1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Au </a:t>
            </a:r>
            <a:r>
              <a:rPr lang="fr-FR" sz="1100" b="1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plus tard le 14/02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 : 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la fiche de liaison (jointe) est adressée par les collèges à chaque lycée et CFA du bassin </a:t>
            </a:r>
            <a:endParaRPr lang="fr-FR" sz="1100" dirty="0">
              <a:solidFill>
                <a:schemeClr val="accent4">
                  <a:lumMod val="75000"/>
                </a:schemeClr>
              </a:solidFill>
              <a:ea typeface="ＭＳ Ｐゴシック" charset="-128"/>
            </a:endParaRPr>
          </a:p>
          <a:p>
            <a:pPr marL="88900" lvl="3" indent="-88900" algn="just">
              <a:buFont typeface="Arial" charset="0"/>
              <a:buChar char="•"/>
              <a:tabLst>
                <a:tab pos="88900" algn="l"/>
                <a:tab pos="271463" algn="l"/>
              </a:tabLst>
              <a:defRPr/>
            </a:pPr>
            <a:r>
              <a:rPr lang="fr-FR" sz="1100" b="1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Du 3 au 7 mars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, les lycées recueillent l’accord des familles et assurent la préparation les élèves</a:t>
            </a:r>
            <a:endParaRPr lang="fr-FR" sz="1100" dirty="0">
              <a:solidFill>
                <a:schemeClr val="accent4">
                  <a:lumMod val="75000"/>
                </a:schemeClr>
              </a:solidFill>
              <a:ea typeface="ＭＳ Ｐゴシック" charset="-128"/>
            </a:endParaRPr>
          </a:p>
          <a:p>
            <a:pPr marL="88900" lvl="3" indent="-88900" algn="just">
              <a:buFont typeface="Arial" charset="0"/>
              <a:buChar char="•"/>
              <a:tabLst>
                <a:tab pos="88900" algn="l"/>
                <a:tab pos="271463" algn="l"/>
              </a:tabLst>
              <a:defRPr/>
            </a:pPr>
            <a:r>
              <a:rPr lang="fr-FR" sz="1100" b="1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10 - 11 mars 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: 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rencontres dans les collèges</a:t>
            </a:r>
            <a:endParaRPr lang="fr-FR" sz="1100" dirty="0">
              <a:solidFill>
                <a:schemeClr val="accent4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92088" y="3861048"/>
            <a:ext cx="1019175" cy="544706"/>
          </a:xfrm>
          <a:prstGeom prst="rect">
            <a:avLst/>
          </a:prstGeom>
          <a:solidFill>
            <a:srgbClr val="6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>
              <a:lnSpc>
                <a:spcPct val="80000"/>
              </a:lnSpc>
              <a:defRPr/>
            </a:pPr>
            <a:r>
              <a:rPr lang="fr-FR" sz="1200" b="1" dirty="0">
                <a:solidFill>
                  <a:schemeClr val="bg1"/>
                </a:solidFill>
                <a:ea typeface="ＭＳ Ｐゴシック" charset="-128"/>
              </a:rPr>
              <a:t>Pilotage</a:t>
            </a:r>
          </a:p>
        </p:txBody>
      </p:sp>
      <p:sp>
        <p:nvSpPr>
          <p:cNvPr id="37" name="Pentagon 9"/>
          <p:cNvSpPr/>
          <p:nvPr/>
        </p:nvSpPr>
        <p:spPr>
          <a:xfrm>
            <a:off x="1285875" y="3861048"/>
            <a:ext cx="3121025" cy="544706"/>
          </a:xfrm>
          <a:prstGeom prst="homePlate">
            <a:avLst>
              <a:gd name="adj" fmla="val 0"/>
            </a:avLst>
          </a:prstGeom>
          <a:noFill/>
          <a:ln w="9525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Les 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équipes de direction des collèges et des lycées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92088" y="1484784"/>
            <a:ext cx="1022350" cy="641311"/>
          </a:xfrm>
          <a:prstGeom prst="rect">
            <a:avLst/>
          </a:prstGeom>
          <a:solidFill>
            <a:srgbClr val="6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>
              <a:lnSpc>
                <a:spcPct val="80000"/>
              </a:lnSpc>
              <a:defRPr/>
            </a:pPr>
            <a:r>
              <a:rPr lang="fr-FR" sz="1200" b="1" dirty="0">
                <a:solidFill>
                  <a:schemeClr val="bg1"/>
                </a:solidFill>
                <a:ea typeface="ＭＳ Ｐゴシック" charset="-128"/>
              </a:rPr>
              <a:t>Objectifs</a:t>
            </a:r>
          </a:p>
        </p:txBody>
      </p:sp>
      <p:sp>
        <p:nvSpPr>
          <p:cNvPr id="41" name="Pentagon 7"/>
          <p:cNvSpPr/>
          <p:nvPr/>
        </p:nvSpPr>
        <p:spPr>
          <a:xfrm>
            <a:off x="1285875" y="1484784"/>
            <a:ext cx="3130550" cy="641311"/>
          </a:xfrm>
          <a:prstGeom prst="homePlate">
            <a:avLst>
              <a:gd name="adj" fmla="val 0"/>
            </a:avLst>
          </a:prstGeom>
          <a:noFill/>
          <a:ln w="9525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Connaître les formations du bassin</a:t>
            </a:r>
          </a:p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Présenter le vécu des lycéens à  partir d’une rencontre entre pairs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92088" y="4509121"/>
            <a:ext cx="1019175" cy="1940892"/>
          </a:xfrm>
          <a:prstGeom prst="rect">
            <a:avLst/>
          </a:prstGeom>
          <a:solidFill>
            <a:srgbClr val="6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>
              <a:lnSpc>
                <a:spcPct val="80000"/>
              </a:lnSpc>
              <a:defRPr/>
            </a:pPr>
            <a:r>
              <a:rPr lang="fr-FR" sz="1200" b="1" dirty="0">
                <a:solidFill>
                  <a:schemeClr val="bg1"/>
                </a:solidFill>
                <a:ea typeface="ＭＳ Ｐゴシック" charset="-128"/>
              </a:rPr>
              <a:t>Réalisation</a:t>
            </a:r>
          </a:p>
          <a:p>
            <a:pPr marL="0" lvl="1" algn="ctr">
              <a:lnSpc>
                <a:spcPct val="80000"/>
              </a:lnSpc>
              <a:defRPr/>
            </a:pPr>
            <a:r>
              <a:rPr lang="fr-FR" sz="1200" b="1" dirty="0">
                <a:solidFill>
                  <a:schemeClr val="bg1"/>
                </a:solidFill>
                <a:ea typeface="ＭＳ Ｐゴシック" charset="-128"/>
              </a:rPr>
              <a:t>Production</a:t>
            </a:r>
          </a:p>
          <a:p>
            <a:pPr marL="0" lvl="1" algn="ctr">
              <a:lnSpc>
                <a:spcPct val="80000"/>
              </a:lnSpc>
              <a:defRPr/>
            </a:pPr>
            <a:endParaRPr lang="fr-FR" sz="1200" b="1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43" name="Pentagon 9"/>
          <p:cNvSpPr/>
          <p:nvPr/>
        </p:nvSpPr>
        <p:spPr>
          <a:xfrm>
            <a:off x="1285875" y="4509121"/>
            <a:ext cx="3121025" cy="1940892"/>
          </a:xfrm>
          <a:prstGeom prst="homePlate">
            <a:avLst>
              <a:gd name="adj" fmla="val 0"/>
            </a:avLst>
          </a:prstGeom>
          <a:noFill/>
          <a:ln w="9525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Les équipes de direction des collèges organisent l’accueil des lycéens</a:t>
            </a:r>
          </a:p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b="1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Modalités d’accueils possibles 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: speed meeting, forums, 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mini-conférences, 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passage dans les classes, etc. </a:t>
            </a:r>
          </a:p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En amont, les lycéens préparent leurs interventions à partir d’une production numérique</a:t>
            </a:r>
          </a:p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Scénographie solennelle 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et 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professionnelle</a:t>
            </a:r>
          </a:p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Restitution : photos à adresser au pilote bassin pour mise en ligne</a:t>
            </a:r>
            <a:endParaRPr lang="fr-FR" sz="1100" dirty="0">
              <a:solidFill>
                <a:schemeClr val="accent4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716016" y="3606800"/>
            <a:ext cx="4248150" cy="381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lnSpc>
                <a:spcPct val="80000"/>
              </a:lnSpc>
              <a:spcAft>
                <a:spcPts val="600"/>
              </a:spcAft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Calendrier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746179" y="5816600"/>
            <a:ext cx="1019175" cy="633413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lnSpc>
                <a:spcPct val="80000"/>
              </a:lnSpc>
              <a:spcAft>
                <a:spcPts val="600"/>
              </a:spcAft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Envoi postal</a:t>
            </a:r>
          </a:p>
          <a:p>
            <a:pPr marL="0" lvl="1" algn="ctr">
              <a:lnSpc>
                <a:spcPct val="80000"/>
              </a:lnSpc>
              <a:spcAft>
                <a:spcPts val="600"/>
              </a:spcAft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ou Internet</a:t>
            </a:r>
          </a:p>
        </p:txBody>
      </p:sp>
      <p:sp>
        <p:nvSpPr>
          <p:cNvPr id="47" name="Pentagon 9"/>
          <p:cNvSpPr/>
          <p:nvPr/>
        </p:nvSpPr>
        <p:spPr>
          <a:xfrm>
            <a:off x="5839966" y="5816600"/>
            <a:ext cx="3143250" cy="633413"/>
          </a:xfrm>
          <a:prstGeom prst="homePlate">
            <a:avLst>
              <a:gd name="adj" fmla="val 0"/>
            </a:avLst>
          </a:prstGeom>
          <a:noFill/>
          <a:ln w="9525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Envoi photos pour mise en ligne</a:t>
            </a:r>
            <a:endParaRPr lang="fr-FR" sz="1100" dirty="0">
              <a:solidFill>
                <a:schemeClr val="accent4">
                  <a:lumMod val="75000"/>
                </a:schemeClr>
              </a:solidFill>
              <a:ea typeface="ＭＳ Ｐゴシック" charset="-128"/>
            </a:endParaRPr>
          </a:p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Mail : </a:t>
            </a:r>
            <a:r>
              <a:rPr lang="fr-FR" sz="1100" dirty="0" smtClean="0">
                <a:solidFill>
                  <a:srgbClr val="CC0066"/>
                </a:solidFill>
                <a:ea typeface="ＭＳ Ｐゴシック" charset="-128"/>
              </a:rPr>
              <a:t>dominique.pinchera@ac-versailles.fr</a:t>
            </a:r>
            <a:endParaRPr lang="fr-FR" sz="1100" dirty="0">
              <a:solidFill>
                <a:srgbClr val="CC0066"/>
              </a:solidFill>
              <a:ea typeface="ＭＳ Ｐゴシック" charset="-128"/>
            </a:endParaRPr>
          </a:p>
        </p:txBody>
      </p:sp>
      <p:sp>
        <p:nvSpPr>
          <p:cNvPr id="48" name="Flèche vers la droite 34"/>
          <p:cNvSpPr/>
          <p:nvPr/>
        </p:nvSpPr>
        <p:spPr>
          <a:xfrm>
            <a:off x="4746265" y="4067857"/>
            <a:ext cx="4191000" cy="741337"/>
          </a:xfrm>
          <a:prstGeom prst="rightArrow">
            <a:avLst>
              <a:gd name="adj1" fmla="val 50000"/>
              <a:gd name="adj2" fmla="val 4881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>
              <a:lnSpc>
                <a:spcPct val="80000"/>
              </a:lnSpc>
              <a:defRPr/>
            </a:pPr>
            <a:endParaRPr lang="fr-FR" sz="1200" b="1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50" name="ZoneTexte 36"/>
          <p:cNvSpPr txBox="1">
            <a:spLocks noChangeArrowheads="1"/>
          </p:cNvSpPr>
          <p:nvPr/>
        </p:nvSpPr>
        <p:spPr bwMode="auto">
          <a:xfrm>
            <a:off x="4734649" y="4278288"/>
            <a:ext cx="2633087" cy="30284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fr-FR" sz="9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FEVRIER / MARS</a:t>
            </a:r>
            <a:endParaRPr lang="fr-FR" sz="900" b="1" dirty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51" name="ZoneTexte 36"/>
          <p:cNvSpPr txBox="1">
            <a:spLocks noChangeArrowheads="1"/>
          </p:cNvSpPr>
          <p:nvPr/>
        </p:nvSpPr>
        <p:spPr bwMode="auto">
          <a:xfrm>
            <a:off x="7367736" y="4278288"/>
            <a:ext cx="1156370" cy="30284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fr-FR" sz="9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10 – 15 MARS</a:t>
            </a:r>
          </a:p>
          <a:p>
            <a:pPr algn="ctr"/>
            <a:r>
              <a:rPr lang="fr-FR" sz="9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Semaine</a:t>
            </a:r>
            <a:endParaRPr lang="fr-FR" sz="900" b="1" dirty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52" name="ZoneTexte 36"/>
          <p:cNvSpPr txBox="1">
            <a:spLocks noChangeArrowheads="1"/>
          </p:cNvSpPr>
          <p:nvPr/>
        </p:nvSpPr>
        <p:spPr bwMode="auto">
          <a:xfrm>
            <a:off x="5839967" y="4797152"/>
            <a:ext cx="1347762" cy="507831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9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14 février</a:t>
            </a:r>
          </a:p>
          <a:p>
            <a:pPr algn="ctr"/>
            <a:r>
              <a:rPr lang="fr-FR" sz="9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Envoi fiche de liaison</a:t>
            </a:r>
          </a:p>
          <a:p>
            <a:pPr algn="ctr"/>
            <a:r>
              <a:rPr lang="fr-FR" sz="9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Dans chaque lycée</a:t>
            </a:r>
            <a:endParaRPr lang="fr-FR" sz="900" dirty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53" name="Connecteur droit 52"/>
          <p:cNvCxnSpPr/>
          <p:nvPr/>
        </p:nvCxnSpPr>
        <p:spPr>
          <a:xfrm flipV="1">
            <a:off x="6513848" y="4588326"/>
            <a:ext cx="0" cy="212425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36"/>
          <p:cNvSpPr txBox="1">
            <a:spLocks noChangeArrowheads="1"/>
          </p:cNvSpPr>
          <p:nvPr/>
        </p:nvSpPr>
        <p:spPr bwMode="auto">
          <a:xfrm>
            <a:off x="7170426" y="5386535"/>
            <a:ext cx="1120741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900" dirty="0" smtClean="0">
                <a:solidFill>
                  <a:schemeClr val="bg1"/>
                </a:solidFill>
                <a:latin typeface="Calibri" pitchFamily="34" charset="0"/>
              </a:rPr>
              <a:t>10-11 mars</a:t>
            </a:r>
          </a:p>
          <a:p>
            <a:pPr algn="ctr"/>
            <a:r>
              <a:rPr lang="fr-FR" sz="900" dirty="0" smtClean="0">
                <a:solidFill>
                  <a:schemeClr val="bg1"/>
                </a:solidFill>
                <a:latin typeface="Calibri" pitchFamily="34" charset="0"/>
              </a:rPr>
              <a:t>rencontres</a:t>
            </a:r>
            <a:endParaRPr lang="fr-FR" sz="900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62" name="Connecteur droit 61"/>
          <p:cNvCxnSpPr/>
          <p:nvPr/>
        </p:nvCxnSpPr>
        <p:spPr>
          <a:xfrm flipV="1">
            <a:off x="7255628" y="4596769"/>
            <a:ext cx="0" cy="212425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ZoneTexte 36"/>
          <p:cNvSpPr txBox="1">
            <a:spLocks noChangeArrowheads="1"/>
          </p:cNvSpPr>
          <p:nvPr/>
        </p:nvSpPr>
        <p:spPr bwMode="auto">
          <a:xfrm>
            <a:off x="7242023" y="4797151"/>
            <a:ext cx="1616228" cy="507831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9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Du 3 au 7 mars</a:t>
            </a:r>
          </a:p>
          <a:p>
            <a:pPr algn="ctr"/>
            <a:r>
              <a:rPr lang="fr-FR" sz="9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Préparation des interventions au sein de chaque lycée et CFA </a:t>
            </a:r>
            <a:endParaRPr lang="fr-FR" sz="900" dirty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1026" name="Picture 2" descr="recteur 011.JPG">
            <a:hlinkClick r:id="rId2" tooltip="recteur 011.JPG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61851"/>
            <a:ext cx="3305175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6" descr="data:image/jpeg;base64,/9j/4AAQSkZJRgABAQAAAQABAAD/2wCEAAkGBhMSERIUExQSExUVGBkWFxcYGB8YGRodGhoYIRoYHB0aIyYeGx4kHR4UIi8gIycpLCwsFR4xNzwqNScrLikBCQoKDgwOGg8PGjUjHyQ1LDUsLzUvNCktLCo0NDY1Ly0sNCo1NSwsLzIvNCksKSwpLCwsLCw0NSwsNSw0LCwsLP/AABEIAJMAbwMBIgACEQEDEQH/xAAcAAEAAwEBAQEBAAAAAAAAAAAABAUGAwIHAQj/xABBEAACAQIEBAQDBAYHCQAAAAABAhEAAwQSITEFBhNRIjJBYXGBkRQjQqEHMzRSsdEVFhdUYnLxJDVzg5KTssHh/8QAGgEAAgMBAQAAAAAAAAAAAAAAAAMCBAUBBv/EAC0RAAICAQMCBAUEAwAAAAAAAAABAgMRBCExEhMFIkFRMnGhsfAjYZHBFEKB/9oADAMBAAIRAxEAPwD7jSlKAFKUoAUpSgBSlKAFKVX4zjdu3pOY9hSrbq6Y9VjwicISm8RWT3xfEZLTRudBVNwnAvcMsWCj866PzOfRB8zXXD8zL+JI+Fedt1Wi1OojOduy9MNL/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/7UdtdL+HqcqYp/ycVjwazjfM6jqJIthGyMxYRMKe+m+xg/lXfB8HRVD3WEHUdtfesJcSWv3GdLYGMIZ7gzIubDrqwkTuANdyK3l+2FwNlQcwCIAYiRlGsHUfCvL3aWM65a63zbZjF8JYNWu1qSojt7v1J6X8ONilcr9vDXNJWTtG9UvDuGG9mhgsdxVhY5dKspzqYM7VTq1Op1MFiiLg/kPlXXW/jeSLicLcwzhlMjv/6NaHAY0XUDD5iveLw4dGU+oqg4FeKXWQ7GfyqxCL8P1MYRf6c/T2Ytv/IrbfxL6o0tKUr0Bnis8nMwbFNYa2oCNely0wLSYds0RpPV76ZPfTQ1jsRw1zjuIEIxVsL4DGhe4CGAOxMW0/Km1JPORc29sF3b5lwxtm8rgrmFskKc2YgELEZtQQRpsZr2nF8ObtywGXOoLMgXsAT6QxAKSBqMy96yvAcKejZI+0MTi7LObtvIZWzbU5QADkEASRuGrtiBdXFYxbK34a3iHbNb8tzp2RbNpwJIeDpMzbpvajloj1vGS/tcesuLZt5W+96JzAoysVmIIkGMpgxoaqsbzELiovTC9QYklp8vQuKp9Nc0z7R61UctYU5QVS6F+3W38auDH2W0GY5/FGfMJ712t8OuN0lyPrb4kNVI1a6mQa7ZvTvS79PGdcq/dP7M7CxxkpfnKLLl/j2GGHuXCwKhwp8JJJIBAyxJ0g7bVa8avq+HDqQytBBGxB2NfO+BMEsHMcWp6tts/SGZXVFHkKyU/CdJma3d4u2Bsm4uVyqFlAiDGogbfCsS2FcPD511/wCqa35+yL0JSlqE5euGVeEwtx5yTpvBirDh/Dry3ELAwDrrNQMLibluckid9KmYfit4uoJMEidK8vo3po9Dn1dWfTjn8yalvcecYx9TT1lT+0tHc/wrR43FC2hY/KqLl+wXuM59J+pr0Hif6t1NEec5+SRQ03khOb4NJSlZjHcxMuKYQwS2pBGhzkMkkD00MT71vxi5cFBywaelZ21zgGYKLNzMcgG0ZnyHKW8ogOp39D8+GF5wM/eIZOWQsQqyQWmZb8On0qXakR64mppVFheag9lrvTceNLaqSJY3MmUyNAPEPoar+C84TZthkuOyrbD3TouYhMxLbDzD/wCUdqQdyJraVRcV5qWw7IbbsRlgLqzAgksq7kAAie4jSouP5xCqw6boxW6yHwtItMVdon0OUwf3xQqpP0BziibxvhJb7xPN6jvUfAcey+G6Jj19fnS9zgFbKLF5zFxgFGYkWywB02zFWAB9u9WAwlrEW0uQPEoYFTI17Eb1i6nw26ux36Z9LfKfDLtWphKPbs3X1R1Tidk/iWuOI43aUaQx7Coz8rr6OfpXWxy3bHmJak9zxKXlVcV++RnTplv1NlY9y5in7AfQVo8HhBbUKK6WrKqIUACvdWtHoew3ZY+qb5f9IVdf1rpisRQqE/BbBdnNtCz+Yxqdt/oPpXvCcRW411Rp03yGY1OVW0+Tfka4jjKZnEPKZpgTsQBt3JMf5TWolJcFTKYxHBsPBZ7aQAJJ9AkEH2jKuv8AhHaqKzxPBsQzpbAzM4JVlIW3JVoI3Pj0MTBNaC7iEuPdsGf1aljIiLnUWO8+E/UVn8dybbFp4vO1wWriBrmTWQ0FsqiMsnyxodZpsMcSZCX7ImDiWACMnhCQGZcrCMugnTwsMu2/hrjbxPDxmUoLcSCGRl8NoAzEbQBvvkj0rzhuVrD5mF28Q+pnKA7at1B4ezemntUvHcqWbrtcLuMy3FMZIh52JUkES0QfXWa75E+Wc83sjliOJYC6WZ8rGVUllYHdgBqNB4XB9PCZr9xHFMF5WWQOqpORoUNBcHTZzG25FcOI8t4ZdXuXJLSAMrEkG85VVymSQ9wd4AjXWpdzleywb7y4M2kysgxoRI3Gh1o8nuw83sjx18APH4B5mmCI6kFmP7szJPpJNXWBydNOmITKMoiNPTQ1nb3LVkOttrl5hcRkYSmUhQM5aFBBZfCYgRO1aPB4fp20TMz5VC5miTA3MACflUJ4xsyUc54O1KUpQwUpSgDGcK5Ge09libX3bE+GR+GyMw7semZ9PF6xrbcW5fa9Yu25Q57heGnKQfwmNfpV7Smu2TeWQVcUsGJu8i3Yuw9qW0khpIIvgltzIF0RqfJvrUi5yY5efuD4rpkg5ouPmnbzR4Drso+A11K735nO1Exr8jPOjWvIyAwZWUVZXT8REN7AVMvcoThBhx0oDXDGXw+NHA0j0ZgflWmpXHdNh24mFt8nh2ugXMMzMH1GrHTEoS3wa7l/5ZHtXrE8naujXLOa4c6SDJI6gzmfxA3VXT0UfKdi+DX1u3nsZlNy9ZBMj9UR94V7QzXG+NQbGCxxFtrgdrgLSSF0BaySBqdJDkHQ6fCrCnJ79QrpS2wSDyU83iDaGczAkZtZl9N22O/zrTcLwnSs27engULpJGg95P1rLLhsfmVS95UyP4oV2zFNz4hs22+oO29arhhc2bedSj5RmUnNBjUT60mxvG7yMglnZEmlKUgaKUpQApSlAClKUAQONcVGHtG4RIkDePifgBJ+Vcm5gti7ctkN92FzNGkswAA77j605j6PRm+WCBg0qJOknaDpE1WcUXDI2MYm6bnSF11UiYQggrOgMhd6dCKa4/Nhcm0y4tcbtsYGb9WLxMEKFaYknQEgHQ9qj/1ltlA6hmQ2rt7MNotFZB+M6R2qJeTDWluFjcVVtph3EkyuQkEgayFZtfjRbWFRbtks8WbVxHJ/cuZS/igAny/CaOmPsznUywu8ftKboJabQBaB3y6DufEv1qbhcStxFddVYBh8DWdd8Ixu3JuFbtpLpYbFSwAyjeSUT8qveGKgs2+mSUyjKT2jSoyikiUW2yVSlKWTFKUoAUpSgBSlKAInFOGLftm25YAyPDAOqkeoPoTUXEcu23a8xa596hRhIgZggJGkzCJuSNNqkcX4xawto3bzZEBALQTqTA296ov7T+Hf3gf9LfypsI2NZimQk4rkt+IcAt3luBi46jBmykTomSBIOhWR8/SvOJ5ctubxLXAbwKtBGkhBKyN/Au8+teeC82YbFsy4e51ColoUwJ2kkR/pXfjHH7GFCtfuC2GMAn1PyqMpSr+LYnCvuvEFlv23ODcsWzbKFrhm2LU+GYViwbyxMntHtVnYshFVRJCgDX2+GlZ3+0fh/wDeF+h/lWisXw6qymVYAg+xqHcU/XI2emsp3nFr5rB0pSlAoUpSgBSlKAFKUoAxX6YP913P89r/AMxXxHhPCnxFwW0jM2w9Sew996/o7mXhlvEWDbu2+qhZSVlhtqNU13isrheQsENTgolSD95eI2222J9fSK0tNq41VuL5KV+nlZNSXB6/RJwxsPZxFpihPVDSAwYSijIwYCCMsxr5qm/pUwwbh9wkgZCrCROuYQB2nUfOpHD8P9nYrZwxVE0T9YFymdAsEToJP+KvPGOB2sTrdtXHLRnTqXwmk7KsLI01jvWfqZO1tr1NTw+cdPbCcm8Rae2/3wfBTX9LcC/ZrH/DT+ArG/1DwUfsR/7t/wDlW6wVoLbRQMoCgRqY0211+tVKapQbbNvxnxSnXRgq01jPOP6bO1KUqyedFKUoAUpSgBSlKAK3j2FW5aAcSA6sNSNVMqdOxAqi/oe10lEMJg6Ow8p02PuaUoA4NhFN0g5iCgbzNvmOu/5VNxHCrfUkBhmnNDsAZd5kAwTqdfh2FKUARzgFJg54WVHjbZSInXU6nU61qsEsW0A9FH8K/aUAdqUpQApSlAH/2Q=="/>
          <p:cNvSpPr>
            <a:spLocks noChangeAspect="1" noChangeArrowheads="1"/>
          </p:cNvSpPr>
          <p:nvPr/>
        </p:nvSpPr>
        <p:spPr bwMode="auto">
          <a:xfrm>
            <a:off x="0" y="-681038"/>
            <a:ext cx="1057275" cy="140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363" name="AutoShape 8" descr="data:image/jpeg;base64,/9j/4AAQSkZJRgABAQAAAQABAAD/2wCEAAkGBhMSERIUExQSExUVGBkWFxcYGB8YGRodGhoYIRoYHB0aIyYeGx4kHR4UIi8gIycpLCwsFR4xNzwqNScrLikBCQoKDgwOGg8PGjUjHyQ1LDUsLzUvNCktLCo0NDY1Ly0sNCo1NSwsLzIvNCksKSwpLCwsLCw0NSwsNSw0LCwsLP/AABEIAJMAbwMBIgACEQEDEQH/xAAcAAEAAwEBAQEBAAAAAAAAAAAABAUGAwIHAQj/xABBEAACAQIEBAQDBAYHCQAAAAABAhEAAwQSITEFBhNRIjJBYXGBkRQjQqEHMzRSsdEVFhdUYnLxJDVzg5KTssHh/8QAGgEAAgMBAQAAAAAAAAAAAAAAAAMCBAUBBv/EAC0RAAICAQMCBAUEAwAAAAAAAAABAgMRBCExEhMFIkFRMnGhsfAjYZHBFEKB/9oADAMBAAIRAxEAPwD7jSlKAFKUoAUpSgBSlKAFKVX4zjdu3pOY9hSrbq6Y9VjwicISm8RWT3xfEZLTRudBVNwnAvcMsWCj866PzOfRB8zXXD8zL+JI+Fedt1Wi1OojOduy9MNL/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/7UdtdL+HqcqYp/ycVjwazjfM6jqJIthGyMxYRMKe+m+xg/lXfB8HRVD3WEHUdtfesJcSWv3GdLYGMIZ7gzIubDrqwkTuANdyK3l+2FwNlQcwCIAYiRlGsHUfCvL3aWM65a63zbZjF8JYNWu1qSojt7v1J6X8ONilcr9vDXNJWTtG9UvDuGG9mhgsdxVhY5dKspzqYM7VTq1Op1MFiiLg/kPlXXW/jeSLicLcwzhlMjv/6NaHAY0XUDD5iveLw4dGU+oqg4FeKXWQ7GfyqxCL8P1MYRf6c/T2Ytv/IrbfxL6o0tKUr0Bnis8nMwbFNYa2oCNely0wLSYds0RpPV76ZPfTQ1jsRw1zjuIEIxVsL4DGhe4CGAOxMW0/Km1JPORc29sF3b5lwxtm8rgrmFskKc2YgELEZtQQRpsZr2nF8ObtywGXOoLMgXsAT6QxAKSBqMy96yvAcKejZI+0MTi7LObtvIZWzbU5QADkEASRuGrtiBdXFYxbK34a3iHbNb8tzp2RbNpwJIeDpMzbpvajloj1vGS/tcesuLZt5W+96JzAoysVmIIkGMpgxoaqsbzELiovTC9QYklp8vQuKp9Nc0z7R61UctYU5QVS6F+3W38auDH2W0GY5/FGfMJ712t8OuN0lyPrb4kNVI1a6mQa7ZvTvS79PGdcq/dP7M7CxxkpfnKLLl/j2GGHuXCwKhwp8JJJIBAyxJ0g7bVa8avq+HDqQytBBGxB2NfO+BMEsHMcWp6tts/SGZXVFHkKyU/CdJma3d4u2Bsm4uVyqFlAiDGogbfCsS2FcPD511/wCqa35+yL0JSlqE5euGVeEwtx5yTpvBirDh/Dry3ELAwDrrNQMLibluckid9KmYfit4uoJMEidK8vo3po9Dn1dWfTjn8yalvcecYx9TT1lT+0tHc/wrR43FC2hY/KqLl+wXuM59J+pr0Hif6t1NEec5+SRQ03khOb4NJSlZjHcxMuKYQwS2pBGhzkMkkD00MT71vxi5cFBywaelZ21zgGYKLNzMcgG0ZnyHKW8ogOp39D8+GF5wM/eIZOWQsQqyQWmZb8On0qXakR64mppVFheag9lrvTceNLaqSJY3MmUyNAPEPoar+C84TZthkuOyrbD3TouYhMxLbDzD/wCUdqQdyJraVRcV5qWw7IbbsRlgLqzAgksq7kAAie4jSouP5xCqw6boxW6yHwtItMVdon0OUwf3xQqpP0BziibxvhJb7xPN6jvUfAcey+G6Jj19fnS9zgFbKLF5zFxgFGYkWywB02zFWAB9u9WAwlrEW0uQPEoYFTI17Eb1i6nw26ux36Z9LfKfDLtWphKPbs3X1R1Tidk/iWuOI43aUaQx7Coz8rr6OfpXWxy3bHmJak9zxKXlVcV++RnTplv1NlY9y5in7AfQVo8HhBbUKK6WrKqIUACvdWtHoew3ZY+qb5f9IVdf1rpisRQqE/BbBdnNtCz+Yxqdt/oPpXvCcRW411Rp03yGY1OVW0+Tfka4jjKZnEPKZpgTsQBt3JMf5TWolJcFTKYxHBsPBZ7aQAJJ9AkEH2jKuv8AhHaqKzxPBsQzpbAzM4JVlIW3JVoI3Pj0MTBNaC7iEuPdsGf1aljIiLnUWO8+E/UVn8dybbFp4vO1wWriBrmTWQ0FsqiMsnyxodZpsMcSZCX7ImDiWACMnhCQGZcrCMugnTwsMu2/hrjbxPDxmUoLcSCGRl8NoAzEbQBvvkj0rzhuVrD5mF28Q+pnKA7at1B4ezemntUvHcqWbrtcLuMy3FMZIh52JUkES0QfXWa75E+Wc83sjliOJYC6WZ8rGVUllYHdgBqNB4XB9PCZr9xHFMF5WWQOqpORoUNBcHTZzG25FcOI8t4ZdXuXJLSAMrEkG85VVymSQ9wd4AjXWpdzleywb7y4M2kysgxoRI3Gh1o8nuw83sjx18APH4B5mmCI6kFmP7szJPpJNXWBydNOmITKMoiNPTQ1nb3LVkOttrl5hcRkYSmUhQM5aFBBZfCYgRO1aPB4fp20TMz5VC5miTA3MACflUJ4xsyUc54O1KUpQwUpSgDGcK5Ge09libX3bE+GR+GyMw7semZ9PF6xrbcW5fa9Yu25Q57heGnKQfwmNfpV7Smu2TeWQVcUsGJu8i3Yuw9qW0khpIIvgltzIF0RqfJvrUi5yY5efuD4rpkg5ouPmnbzR4Drso+A11K735nO1Exr8jPOjWvIyAwZWUVZXT8REN7AVMvcoThBhx0oDXDGXw+NHA0j0ZgflWmpXHdNh24mFt8nh2ugXMMzMH1GrHTEoS3wa7l/5ZHtXrE8naujXLOa4c6SDJI6gzmfxA3VXT0UfKdi+DX1u3nsZlNy9ZBMj9UR94V7QzXG+NQbGCxxFtrgdrgLSSF0BaySBqdJDkHQ6fCrCnJ79QrpS2wSDyU83iDaGczAkZtZl9N22O/zrTcLwnSs27engULpJGg95P1rLLhsfmVS95UyP4oV2zFNz4hs22+oO29arhhc2bedSj5RmUnNBjUT60mxvG7yMglnZEmlKUgaKUpQApSlAClKUAQONcVGHtG4RIkDePifgBJ+Vcm5gti7ctkN92FzNGkswAA77j605j6PRm+WCBg0qJOknaDpE1WcUXDI2MYm6bnSF11UiYQggrOgMhd6dCKa4/Nhcm0y4tcbtsYGb9WLxMEKFaYknQEgHQ9qj/1ltlA6hmQ2rt7MNotFZB+M6R2qJeTDWluFjcVVtph3EkyuQkEgayFZtfjRbWFRbtks8WbVxHJ/cuZS/igAny/CaOmPsznUywu8ftKboJabQBaB3y6DufEv1qbhcStxFddVYBh8DWdd8Ixu3JuFbtpLpYbFSwAyjeSUT8qveGKgs2+mSUyjKT2jSoyikiUW2yVSlKWTFKUoAUpSgBSlKAInFOGLftm25YAyPDAOqkeoPoTUXEcu23a8xa596hRhIgZggJGkzCJuSNNqkcX4xawto3bzZEBALQTqTA296ov7T+Hf3gf9LfypsI2NZimQk4rkt+IcAt3luBi46jBmykTomSBIOhWR8/SvOJ5ctubxLXAbwKtBGkhBKyN/Au8+teeC82YbFsy4e51ColoUwJ2kkR/pXfjHH7GFCtfuC2GMAn1PyqMpSr+LYnCvuvEFlv23ODcsWzbKFrhm2LU+GYViwbyxMntHtVnYshFVRJCgDX2+GlZ3+0fh/wDeF+h/lWisXw6qymVYAg+xqHcU/XI2emsp3nFr5rB0pSlAoUpSgBSlKAFKUoAxX6YP913P89r/AMxXxHhPCnxFwW0jM2w9Sew996/o7mXhlvEWDbu2+qhZSVlhtqNU13isrheQsENTgolSD95eI2222J9fSK0tNq41VuL5KV+nlZNSXB6/RJwxsPZxFpihPVDSAwYSijIwYCCMsxr5qm/pUwwbh9wkgZCrCROuYQB2nUfOpHD8P9nYrZwxVE0T9YFymdAsEToJP+KvPGOB2sTrdtXHLRnTqXwmk7KsLI01jvWfqZO1tr1NTw+cdPbCcm8Rae2/3wfBTX9LcC/ZrH/DT+ArG/1DwUfsR/7t/wDlW6wVoLbRQMoCgRqY0211+tVKapQbbNvxnxSnXRgq01jPOP6bO1KUqyedFKUoAUpSgBSlKAK3j2FW5aAcSA6sNSNVMqdOxAqi/oe10lEMJg6Ow8p02PuaUoA4NhFN0g5iCgbzNvmOu/5VNxHCrfUkBhmnNDsAZd5kAwTqdfh2FKUARzgFJg54WVHjbZSInXU6nU61qsEsW0A9FH8K/aUAdqUpQApSlAH/2Q=="/>
          <p:cNvSpPr>
            <a:spLocks noChangeAspect="1" noChangeArrowheads="1"/>
          </p:cNvSpPr>
          <p:nvPr/>
        </p:nvSpPr>
        <p:spPr bwMode="auto">
          <a:xfrm>
            <a:off x="0" y="-681038"/>
            <a:ext cx="1057275" cy="140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364" name="AutoShape 10" descr="data:image/jpeg;base64,/9j/4AAQSkZJRgABAQAAAQABAAD/2wCEAAkGBhMSERIUExQSExUVGBkWFxcYGB8YGRodGhoYIRoYHB0aIyYeGx4kHR4UIi8gIycpLCwsFR4xNzwqNScrLikBCQoKDgwOGg8PGjUjHyQ1LDUsLzUvNCktLCo0NDY1Ly0sNCo1NSwsLzIvNCksKSwpLCwsLCw0NSwsNSw0LCwsLP/AABEIAJMAbwMBIgACEQEDEQH/xAAcAAEAAwEBAQEBAAAAAAAAAAAABAUGAwIHAQj/xABBEAACAQIEBAQDBAYHCQAAAAABAhEAAwQSITEFBhNRIjJBYXGBkRQjQqEHMzRSsdEVFhdUYnLxJDVzg5KTssHh/8QAGgEAAgMBAQAAAAAAAAAAAAAAAAMCBAUBBv/EAC0RAAICAQMCBAUEAwAAAAAAAAABAgMRBCExEhMFIkFRMnGhsfAjYZHBFEKB/9oADAMBAAIRAxEAPwD7jSlKAFKUoAUpSgBSlKAFKVX4zjdu3pOY9hSrbq6Y9VjwicISm8RWT3xfEZLTRudBVNwnAvcMsWCj866PzOfRB8zXXD8zL+JI+Fedt1Wi1OojOduy9MNL/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/7UdtdL+HqcqYp/ycVjwazjfM6jqJIthGyMxYRMKe+m+xg/lXfB8HRVD3WEHUdtfesJcSWv3GdLYGMIZ7gzIubDrqwkTuANdyK3l+2FwNlQcwCIAYiRlGsHUfCvL3aWM65a63zbZjF8JYNWu1qSojt7v1J6X8ONilcr9vDXNJWTtG9UvDuGG9mhgsdxVhY5dKspzqYM7VTq1Op1MFiiLg/kPlXXW/jeSLicLcwzhlMjv/6NaHAY0XUDD5iveLw4dGU+oqg4FeKXWQ7GfyqxCL8P1MYRf6c/T2Ytv/IrbfxL6o0tKUr0Bnis8nMwbFNYa2oCNely0wLSYds0RpPV76ZPfTQ1jsRw1zjuIEIxVsL4DGhe4CGAOxMW0/Km1JPORc29sF3b5lwxtm8rgrmFskKc2YgELEZtQQRpsZr2nF8ObtywGXOoLMgXsAT6QxAKSBqMy96yvAcKejZI+0MTi7LObtvIZWzbU5QADkEASRuGrtiBdXFYxbK34a3iHbNb8tzp2RbNpwJIeDpMzbpvajloj1vGS/tcesuLZt5W+96JzAoysVmIIkGMpgxoaqsbzELiovTC9QYklp8vQuKp9Nc0z7R61UctYU5QVS6F+3W38auDH2W0GY5/FGfMJ712t8OuN0lyPrb4kNVI1a6mQa7ZvTvS79PGdcq/dP7M7CxxkpfnKLLl/j2GGHuXCwKhwp8JJJIBAyxJ0g7bVa8avq+HDqQytBBGxB2NfO+BMEsHMcWp6tts/SGZXVFHkKyU/CdJma3d4u2Bsm4uVyqFlAiDGogbfCsS2FcPD511/wCqa35+yL0JSlqE5euGVeEwtx5yTpvBirDh/Dry3ELAwDrrNQMLibluckid9KmYfit4uoJMEidK8vo3po9Dn1dWfTjn8yalvcecYx9TT1lT+0tHc/wrR43FC2hY/KqLl+wXuM59J+pr0Hif6t1NEec5+SRQ03khOb4NJSlZjHcxMuKYQwS2pBGhzkMkkD00MT71vxi5cFBywaelZ21zgGYKLNzMcgG0ZnyHKW8ogOp39D8+GF5wM/eIZOWQsQqyQWmZb8On0qXakR64mppVFheag9lrvTceNLaqSJY3MmUyNAPEPoar+C84TZthkuOyrbD3TouYhMxLbDzD/wCUdqQdyJraVRcV5qWw7IbbsRlgLqzAgksq7kAAie4jSouP5xCqw6boxW6yHwtItMVdon0OUwf3xQqpP0BziibxvhJb7xPN6jvUfAcey+G6Jj19fnS9zgFbKLF5zFxgFGYkWywB02zFWAB9u9WAwlrEW0uQPEoYFTI17Eb1i6nw26ux36Z9LfKfDLtWphKPbs3X1R1Tidk/iWuOI43aUaQx7Coz8rr6OfpXWxy3bHmJak9zxKXlVcV++RnTplv1NlY9y5in7AfQVo8HhBbUKK6WrKqIUACvdWtHoew3ZY+qb5f9IVdf1rpisRQqE/BbBdnNtCz+Yxqdt/oPpXvCcRW411Rp03yGY1OVW0+Tfka4jjKZnEPKZpgTsQBt3JMf5TWolJcFTKYxHBsPBZ7aQAJJ9AkEH2jKuv8AhHaqKzxPBsQzpbAzM4JVlIW3JVoI3Pj0MTBNaC7iEuPdsGf1aljIiLnUWO8+E/UVn8dybbFp4vO1wWriBrmTWQ0FsqiMsnyxodZpsMcSZCX7ImDiWACMnhCQGZcrCMugnTwsMu2/hrjbxPDxmUoLcSCGRl8NoAzEbQBvvkj0rzhuVrD5mF28Q+pnKA7at1B4ezemntUvHcqWbrtcLuMy3FMZIh52JUkES0QfXWa75E+Wc83sjliOJYC6WZ8rGVUllYHdgBqNB4XB9PCZr9xHFMF5WWQOqpORoUNBcHTZzG25FcOI8t4ZdXuXJLSAMrEkG85VVymSQ9wd4AjXWpdzleywb7y4M2kysgxoRI3Gh1o8nuw83sjx18APH4B5mmCI6kFmP7szJPpJNXWBydNOmITKMoiNPTQ1nb3LVkOttrl5hcRkYSmUhQM5aFBBZfCYgRO1aPB4fp20TMz5VC5miTA3MACflUJ4xsyUc54O1KUpQwUpSgDGcK5Ge09libX3bE+GR+GyMw7semZ9PF6xrbcW5fa9Yu25Q57heGnKQfwmNfpV7Smu2TeWQVcUsGJu8i3Yuw9qW0khpIIvgltzIF0RqfJvrUi5yY5efuD4rpkg5ouPmnbzR4Drso+A11K735nO1Exr8jPOjWvIyAwZWUVZXT8REN7AVMvcoThBhx0oDXDGXw+NHA0j0ZgflWmpXHdNh24mFt8nh2ugXMMzMH1GrHTEoS3wa7l/5ZHtXrE8naujXLOa4c6SDJI6gzmfxA3VXT0UfKdi+DX1u3nsZlNy9ZBMj9UR94V7QzXG+NQbGCxxFtrgdrgLSSF0BaySBqdJDkHQ6fCrCnJ79QrpS2wSDyU83iDaGczAkZtZl9N22O/zrTcLwnSs27engULpJGg95P1rLLhsfmVS95UyP4oV2zFNz4hs22+oO29arhhc2bedSj5RmUnNBjUT60mxvG7yMglnZEmlKUgaKUpQApSlAClKUAQONcVGHtG4RIkDePifgBJ+Vcm5gti7ctkN92FzNGkswAA77j605j6PRm+WCBg0qJOknaDpE1WcUXDI2MYm6bnSF11UiYQggrOgMhd6dCKa4/Nhcm0y4tcbtsYGb9WLxMEKFaYknQEgHQ9qj/1ltlA6hmQ2rt7MNotFZB+M6R2qJeTDWluFjcVVtph3EkyuQkEgayFZtfjRbWFRbtks8WbVxHJ/cuZS/igAny/CaOmPsznUywu8ftKboJabQBaB3y6DufEv1qbhcStxFddVYBh8DWdd8Ixu3JuFbtpLpYbFSwAyjeSUT8qveGKgs2+mSUyjKT2jSoyikiUW2yVSlKWTFKUoAUpSgBSlKAInFOGLftm25YAyPDAOqkeoPoTUXEcu23a8xa596hRhIgZggJGkzCJuSNNqkcX4xawto3bzZEBALQTqTA296ov7T+Hf3gf9LfypsI2NZimQk4rkt+IcAt3luBi46jBmykTomSBIOhWR8/SvOJ5ctubxLXAbwKtBGkhBKyN/Au8+teeC82YbFsy4e51ColoUwJ2kkR/pXfjHH7GFCtfuC2GMAn1PyqMpSr+LYnCvuvEFlv23ODcsWzbKFrhm2LU+GYViwbyxMntHtVnYshFVRJCgDX2+GlZ3+0fh/wDeF+h/lWisXw6qymVYAg+xqHcU/XI2emsp3nFr5rB0pSlAoUpSgBSlKAFKUoAxX6YP913P89r/AMxXxHhPCnxFwW0jM2w9Sew996/o7mXhlvEWDbu2+qhZSVlhtqNU13isrheQsENTgolSD95eI2222J9fSK0tNq41VuL5KV+nlZNSXB6/RJwxsPZxFpihPVDSAwYSijIwYCCMsxr5qm/pUwwbh9wkgZCrCROuYQB2nUfOpHD8P9nYrZwxVE0T9YFymdAsEToJP+KvPGOB2sTrdtXHLRnTqXwmk7KsLI01jvWfqZO1tr1NTw+cdPbCcm8Rae2/3wfBTX9LcC/ZrH/DT+ArG/1DwUfsR/7t/wDlW6wVoLbRQMoCgRqY0211+tVKapQbbNvxnxSnXRgq01jPOP6bO1KUqyedFKUoAUpSgBSlKAK3j2FW5aAcSA6sNSNVMqdOxAqi/oe10lEMJg6Ow8p02PuaUoA4NhFN0g5iCgbzNvmOu/5VNxHCrfUkBhmnNDsAZd5kAwTqdfh2FKUARzgFJg54WVHjbZSInXU6nU61qsEsW0A9FH8K/aUAdqUpQApSlAH/2Q=="/>
          <p:cNvSpPr>
            <a:spLocks noChangeAspect="1" noChangeArrowheads="1"/>
          </p:cNvSpPr>
          <p:nvPr/>
        </p:nvSpPr>
        <p:spPr bwMode="auto">
          <a:xfrm>
            <a:off x="0" y="-681038"/>
            <a:ext cx="1057275" cy="140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14313" y="214313"/>
            <a:ext cx="8715375" cy="642937"/>
          </a:xfrm>
          <a:prstGeom prst="rect">
            <a:avLst/>
          </a:prstGeom>
          <a:solidFill>
            <a:srgbClr val="EAEAEA"/>
          </a:solidFill>
          <a:ln>
            <a:solidFill>
              <a:srgbClr val="EA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CC0066"/>
              </a:solidFill>
              <a:ea typeface="ＭＳ Ｐゴシック" charset="-128"/>
            </a:endParaRPr>
          </a:p>
        </p:txBody>
      </p:sp>
      <p:sp>
        <p:nvSpPr>
          <p:cNvPr id="8" name="Forme en L 7"/>
          <p:cNvSpPr/>
          <p:nvPr/>
        </p:nvSpPr>
        <p:spPr bwMode="auto">
          <a:xfrm rot="5400000">
            <a:off x="352426" y="76200"/>
            <a:ext cx="366712" cy="642937"/>
          </a:xfrm>
          <a:prstGeom prst="corner">
            <a:avLst>
              <a:gd name="adj1" fmla="val 16359"/>
              <a:gd name="adj2" fmla="val 16633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" name="Forme en L 9"/>
          <p:cNvSpPr/>
          <p:nvPr/>
        </p:nvSpPr>
        <p:spPr bwMode="auto">
          <a:xfrm rot="16200000">
            <a:off x="8766176" y="693737"/>
            <a:ext cx="184150" cy="142875"/>
          </a:xfrm>
          <a:prstGeom prst="corner">
            <a:avLst>
              <a:gd name="adj1" fmla="val 16359"/>
              <a:gd name="adj2" fmla="val 16633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5368" name="ZoneTexte 11"/>
          <p:cNvSpPr txBox="1">
            <a:spLocks noChangeArrowheads="1"/>
          </p:cNvSpPr>
          <p:nvPr/>
        </p:nvSpPr>
        <p:spPr bwMode="auto">
          <a:xfrm>
            <a:off x="327025" y="323850"/>
            <a:ext cx="860266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200" dirty="0">
                <a:solidFill>
                  <a:srgbClr val="604A7B"/>
                </a:solidFill>
                <a:latin typeface="Eras Demi ITC" panose="020B0805030504020804" pitchFamily="34" charset="0"/>
              </a:rPr>
              <a:t>5</a:t>
            </a:r>
            <a:r>
              <a:rPr lang="fr-FR" sz="2200" dirty="0" smtClean="0">
                <a:solidFill>
                  <a:srgbClr val="604A7B"/>
                </a:solidFill>
                <a:latin typeface="Eras Demi ITC" panose="020B0805030504020804" pitchFamily="34" charset="0"/>
              </a:rPr>
              <a:t>/ «</a:t>
            </a:r>
            <a:r>
              <a:rPr lang="fr-FR" sz="2200" dirty="0">
                <a:solidFill>
                  <a:srgbClr val="604A7B"/>
                </a:solidFill>
                <a:latin typeface="Eras Demi ITC" panose="020B0805030504020804" pitchFamily="34" charset="0"/>
              </a:rPr>
              <a:t> Un métier à la bouche »</a:t>
            </a:r>
            <a:r>
              <a:rPr lang="fr-FR" sz="2200" dirty="0">
                <a:solidFill>
                  <a:srgbClr val="604A7B"/>
                </a:solidFill>
                <a:latin typeface="Calibri" pitchFamily="34" charset="0"/>
              </a:rPr>
              <a:t> 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2088" y="1071563"/>
            <a:ext cx="1022350" cy="714375"/>
          </a:xfrm>
          <a:prstGeom prst="rect">
            <a:avLst/>
          </a:prstGeom>
          <a:solidFill>
            <a:srgbClr val="6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>
              <a:lnSpc>
                <a:spcPct val="80000"/>
              </a:lnSpc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Publics</a:t>
            </a:r>
          </a:p>
        </p:txBody>
      </p:sp>
      <p:sp>
        <p:nvSpPr>
          <p:cNvPr id="18" name="Pentagon 7"/>
          <p:cNvSpPr/>
          <p:nvPr/>
        </p:nvSpPr>
        <p:spPr>
          <a:xfrm>
            <a:off x="1285875" y="1071563"/>
            <a:ext cx="3130550" cy="714375"/>
          </a:xfrm>
          <a:prstGeom prst="homePlate">
            <a:avLst>
              <a:gd name="adj" fmla="val 0"/>
            </a:avLst>
          </a:prstGeom>
          <a:noFill/>
          <a:ln w="9525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Les élèves ½ pensionnaires des 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collèges du bassin</a:t>
            </a:r>
          </a:p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Réalisation : élèves de SEGPA, AR2P, module d’alternance, 3</a:t>
            </a:r>
            <a:r>
              <a:rPr lang="fr-FR" sz="1100" baseline="300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ème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 Prépa Pro.</a:t>
            </a:r>
            <a:endParaRPr lang="fr-FR" sz="1100" dirty="0">
              <a:solidFill>
                <a:schemeClr val="accent4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2088" y="2872314"/>
            <a:ext cx="1019175" cy="1789760"/>
          </a:xfrm>
          <a:prstGeom prst="rect">
            <a:avLst/>
          </a:prstGeom>
          <a:solidFill>
            <a:srgbClr val="6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>
              <a:lnSpc>
                <a:spcPct val="80000"/>
              </a:lnSpc>
              <a:defRPr/>
            </a:pPr>
            <a:r>
              <a:rPr lang="fr-FR" sz="1200" b="1" dirty="0">
                <a:solidFill>
                  <a:schemeClr val="bg1"/>
                </a:solidFill>
                <a:ea typeface="ＭＳ Ｐゴシック" charset="-128"/>
              </a:rPr>
              <a:t>Organisation</a:t>
            </a:r>
          </a:p>
          <a:p>
            <a:pPr marL="0" lvl="1" algn="ctr">
              <a:lnSpc>
                <a:spcPct val="80000"/>
              </a:lnSpc>
              <a:defRPr/>
            </a:pPr>
            <a:r>
              <a:rPr lang="fr-FR" sz="1200" b="1" dirty="0">
                <a:solidFill>
                  <a:schemeClr val="bg1"/>
                </a:solidFill>
                <a:ea typeface="ＭＳ Ｐゴシック" charset="-128"/>
              </a:rPr>
              <a:t>Modalités</a:t>
            </a:r>
          </a:p>
        </p:txBody>
      </p:sp>
      <p:sp>
        <p:nvSpPr>
          <p:cNvPr id="22" name="Pentagon 9"/>
          <p:cNvSpPr/>
          <p:nvPr/>
        </p:nvSpPr>
        <p:spPr>
          <a:xfrm>
            <a:off x="1285875" y="2872314"/>
            <a:ext cx="3121025" cy="1789760"/>
          </a:xfrm>
          <a:prstGeom prst="homePlate">
            <a:avLst>
              <a:gd name="adj" fmla="val 0"/>
            </a:avLst>
          </a:prstGeom>
          <a:noFill/>
          <a:ln w="9525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88900" lvl="3" indent="-88900" algn="just">
              <a:buFont typeface="Arial" charset="0"/>
              <a:buChar char="•"/>
              <a:tabLst>
                <a:tab pos="88900" algn="l"/>
                <a:tab pos="271463" algn="l"/>
              </a:tabLst>
              <a:defRPr/>
            </a:pPr>
            <a:r>
              <a:rPr lang="fr-FR" sz="1100" b="1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Au plus tard le 14/02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 : 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envoi d’une sélection des productions au pilote de l’action</a:t>
            </a:r>
          </a:p>
          <a:p>
            <a:pPr marL="88900" lvl="3" indent="-88900" algn="just">
              <a:buFont typeface="Arial" charset="0"/>
              <a:buChar char="•"/>
              <a:tabLst>
                <a:tab pos="88900" algn="l"/>
                <a:tab pos="271463" algn="l"/>
              </a:tabLst>
              <a:defRPr/>
            </a:pPr>
            <a:r>
              <a:rPr lang="fr-FR" sz="1100" b="1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Du 15/02 au 3/03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: reprographie CAMY, livraison dans l’établissement centralisateur</a:t>
            </a:r>
            <a:endParaRPr lang="fr-FR" sz="1100" dirty="0">
              <a:solidFill>
                <a:schemeClr val="accent4">
                  <a:lumMod val="75000"/>
                </a:schemeClr>
              </a:solidFill>
              <a:ea typeface="ＭＳ Ｐゴシック" charset="-128"/>
            </a:endParaRPr>
          </a:p>
          <a:p>
            <a:pPr marL="88900" lvl="3" indent="-88900" algn="just">
              <a:buFont typeface="Arial" charset="0"/>
              <a:buChar char="•"/>
              <a:tabLst>
                <a:tab pos="88900" algn="l"/>
                <a:tab pos="271463" algn="l"/>
              </a:tabLst>
              <a:defRPr/>
            </a:pPr>
            <a:r>
              <a:rPr lang="fr-FR" sz="1100" b="1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Au plus tard le 7 mars 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: retrait des sets par chaque collège</a:t>
            </a:r>
            <a:endParaRPr lang="fr-FR" sz="1100" dirty="0">
              <a:solidFill>
                <a:schemeClr val="accent4">
                  <a:lumMod val="75000"/>
                </a:schemeClr>
              </a:solidFill>
              <a:ea typeface="ＭＳ Ｐゴシック" charset="-128"/>
            </a:endParaRPr>
          </a:p>
          <a:p>
            <a:pPr marL="88900" lvl="3" indent="-88900" algn="just">
              <a:buFont typeface="Arial" charset="0"/>
              <a:buChar char="•"/>
              <a:tabLst>
                <a:tab pos="88900" algn="l"/>
                <a:tab pos="271463" algn="l"/>
              </a:tabLst>
              <a:defRPr/>
            </a:pPr>
            <a:r>
              <a:rPr lang="fr-FR" sz="1100" b="1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10-14 mars 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: 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dépôt des sets dans les plateaux des demi-pensionnaires</a:t>
            </a:r>
            <a:endParaRPr lang="fr-FR" sz="1100" dirty="0">
              <a:solidFill>
                <a:schemeClr val="accent4">
                  <a:lumMod val="75000"/>
                </a:schemeClr>
              </a:solidFill>
              <a:ea typeface="ＭＳ Ｐゴシック" charset="-128"/>
            </a:endParaRPr>
          </a:p>
          <a:p>
            <a:pPr marL="88900" lvl="3" indent="-88900" algn="just">
              <a:buFont typeface="Arial" charset="0"/>
              <a:buChar char="•"/>
              <a:tabLst>
                <a:tab pos="88900" algn="l"/>
                <a:tab pos="271463" algn="l"/>
              </a:tabLst>
              <a:defRPr/>
            </a:pPr>
            <a:r>
              <a:rPr lang="fr-FR" sz="1100" b="1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12 mars 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: 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Exposition des maquettes au salon de la CAMY</a:t>
            </a:r>
            <a:endParaRPr lang="fr-FR" sz="1100" dirty="0">
              <a:solidFill>
                <a:schemeClr val="accent4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2088" y="4731419"/>
            <a:ext cx="1019175" cy="651089"/>
          </a:xfrm>
          <a:prstGeom prst="rect">
            <a:avLst/>
          </a:prstGeom>
          <a:solidFill>
            <a:srgbClr val="6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>
              <a:lnSpc>
                <a:spcPct val="80000"/>
              </a:lnSpc>
              <a:defRPr/>
            </a:pPr>
            <a:r>
              <a:rPr lang="fr-FR" sz="1200" b="1" dirty="0">
                <a:solidFill>
                  <a:schemeClr val="bg1"/>
                </a:solidFill>
                <a:ea typeface="ＭＳ Ｐゴシック" charset="-128"/>
              </a:rPr>
              <a:t>Pilotage</a:t>
            </a:r>
          </a:p>
        </p:txBody>
      </p:sp>
      <p:sp>
        <p:nvSpPr>
          <p:cNvPr id="27" name="Pentagon 9"/>
          <p:cNvSpPr/>
          <p:nvPr/>
        </p:nvSpPr>
        <p:spPr>
          <a:xfrm>
            <a:off x="1285875" y="4731419"/>
            <a:ext cx="3121025" cy="651089"/>
          </a:xfrm>
          <a:prstGeom prst="homePlate">
            <a:avLst>
              <a:gd name="adj" fmla="val 0"/>
            </a:avLst>
          </a:prstGeom>
          <a:noFill/>
          <a:ln w="9525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171450" lvl="3" indent="-171450" algn="just">
              <a:buFont typeface="Arial" panose="020B0604020202020204" pitchFamily="34" charset="0"/>
              <a:buChar char="•"/>
              <a:tabLst>
                <a:tab pos="271463" algn="l"/>
              </a:tabLst>
              <a:defRPr/>
            </a:pPr>
            <a:r>
              <a:rPr lang="fr-FR" sz="1100" dirty="0" smtClean="0">
                <a:solidFill>
                  <a:srgbClr val="CC0066"/>
                </a:solidFill>
                <a:ea typeface="ＭＳ Ｐゴシック" charset="-128"/>
              </a:rPr>
              <a:t>Catherine ABERGEL (</a:t>
            </a:r>
            <a:r>
              <a:rPr lang="fr-FR" sz="1100" dirty="0">
                <a:solidFill>
                  <a:srgbClr val="CC0066"/>
                </a:solidFill>
                <a:ea typeface="ＭＳ Ｐゴシック" charset="-128"/>
              </a:rPr>
              <a:t>AR2P</a:t>
            </a:r>
            <a:r>
              <a:rPr lang="fr-FR" sz="1100" dirty="0" smtClean="0">
                <a:solidFill>
                  <a:srgbClr val="CC0066"/>
                </a:solidFill>
                <a:ea typeface="ＭＳ Ｐゴシック" charset="-128"/>
              </a:rPr>
              <a:t>)</a:t>
            </a:r>
          </a:p>
          <a:p>
            <a:pPr marL="171450" lvl="3" indent="-171450" algn="just">
              <a:buFont typeface="Arial" panose="020B0604020202020204" pitchFamily="34" charset="0"/>
              <a:buChar char="•"/>
              <a:tabLst>
                <a:tab pos="271463" algn="l"/>
              </a:tabLst>
              <a:defRPr/>
            </a:pPr>
            <a:r>
              <a:rPr lang="fr-FR" sz="1100" dirty="0" smtClean="0">
                <a:solidFill>
                  <a:srgbClr val="CC0066"/>
                </a:solidFill>
                <a:ea typeface="ＭＳ Ｐゴシック" charset="-128"/>
              </a:rPr>
              <a:t>Dominique PAURIOL (3PP)</a:t>
            </a:r>
          </a:p>
          <a:p>
            <a:pPr marL="171450" lvl="3" indent="-171450" algn="just">
              <a:buFont typeface="Arial" panose="020B0604020202020204" pitchFamily="34" charset="0"/>
              <a:buChar char="•"/>
              <a:tabLst>
                <a:tab pos="271463" algn="l"/>
              </a:tabLst>
              <a:defRPr/>
            </a:pPr>
            <a:r>
              <a:rPr lang="fr-FR" sz="1100" dirty="0" smtClean="0">
                <a:solidFill>
                  <a:srgbClr val="CC0066"/>
                </a:solidFill>
                <a:ea typeface="ＭＳ Ｐゴシック" charset="-128"/>
              </a:rPr>
              <a:t>Pierre CLEMENT (3SEGPA)</a:t>
            </a:r>
            <a:endParaRPr lang="fr-FR" sz="1100" dirty="0">
              <a:solidFill>
                <a:srgbClr val="CC0066"/>
              </a:solidFill>
              <a:ea typeface="ＭＳ Ｐゴシック" charset="-12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2088" y="1882247"/>
            <a:ext cx="1022350" cy="915987"/>
          </a:xfrm>
          <a:prstGeom prst="rect">
            <a:avLst/>
          </a:prstGeom>
          <a:solidFill>
            <a:srgbClr val="6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>
              <a:lnSpc>
                <a:spcPct val="80000"/>
              </a:lnSpc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Objectifs</a:t>
            </a:r>
          </a:p>
        </p:txBody>
      </p:sp>
      <p:sp>
        <p:nvSpPr>
          <p:cNvPr id="29" name="Pentagon 7"/>
          <p:cNvSpPr/>
          <p:nvPr/>
        </p:nvSpPr>
        <p:spPr>
          <a:xfrm>
            <a:off x="1285875" y="1882247"/>
            <a:ext cx="3130550" cy="915987"/>
          </a:xfrm>
          <a:prstGeom prst="homePlate">
            <a:avLst>
              <a:gd name="adj" fmla="val 0"/>
            </a:avLst>
          </a:prstGeom>
          <a:noFill/>
          <a:ln w="9525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Informer les 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collégiens ½ 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pensionnaires sur les métiers</a:t>
            </a:r>
          </a:p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Valoriser les 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dispositifs d’alternance de découverte professionnelle (SEGPA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,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AR2P, 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3PP …)  qui 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produisent les sets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2088" y="5470326"/>
            <a:ext cx="1019175" cy="983010"/>
          </a:xfrm>
          <a:prstGeom prst="rect">
            <a:avLst/>
          </a:prstGeom>
          <a:solidFill>
            <a:srgbClr val="6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>
              <a:lnSpc>
                <a:spcPct val="80000"/>
              </a:lnSpc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Réalisation</a:t>
            </a:r>
          </a:p>
          <a:p>
            <a:pPr marL="0" lvl="1" algn="ctr">
              <a:lnSpc>
                <a:spcPct val="80000"/>
              </a:lnSpc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Production</a:t>
            </a:r>
          </a:p>
        </p:txBody>
      </p:sp>
      <p:sp>
        <p:nvSpPr>
          <p:cNvPr id="23" name="Pentagon 9"/>
          <p:cNvSpPr/>
          <p:nvPr/>
        </p:nvSpPr>
        <p:spPr>
          <a:xfrm>
            <a:off x="1285875" y="5470326"/>
            <a:ext cx="3121025" cy="983010"/>
          </a:xfrm>
          <a:prstGeom prst="homePlate">
            <a:avLst>
              <a:gd name="adj" fmla="val 0"/>
            </a:avLst>
          </a:prstGeom>
          <a:noFill/>
          <a:ln w="9525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Réalisation des maquettes « sets-métiers » par les élèves des modules 4</a:t>
            </a:r>
            <a:r>
              <a:rPr lang="fr-FR" sz="1100" baseline="300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ème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DMF, 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AR2P 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, 3PP, 3SEGPA du bassin</a:t>
            </a:r>
          </a:p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Reproduction </a:t>
            </a: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en format A3 assurée par 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la CAMY</a:t>
            </a:r>
            <a:endParaRPr lang="fr-FR" sz="1100" dirty="0">
              <a:solidFill>
                <a:schemeClr val="accent4">
                  <a:lumMod val="75000"/>
                </a:schemeClr>
              </a:solidFill>
              <a:ea typeface="ＭＳ Ｐゴシック" charset="-128"/>
            </a:endParaRPr>
          </a:p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Dépôt dans les </a:t>
            </a: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établissements</a:t>
            </a:r>
            <a:endParaRPr lang="fr-FR" sz="1100" dirty="0">
              <a:solidFill>
                <a:schemeClr val="accent4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6858000" y="214313"/>
            <a:ext cx="2071688" cy="400050"/>
          </a:xfrm>
          <a:prstGeom prst="rect">
            <a:avLst/>
          </a:prstGeom>
          <a:solidFill>
            <a:srgbClr val="604A7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dirty="0" smtClean="0">
                <a:solidFill>
                  <a:srgbClr val="EAEAEA"/>
                </a:solidFill>
                <a:latin typeface="Calibri" pitchFamily="34" charset="0"/>
              </a:rPr>
              <a:t>Collégiens</a:t>
            </a:r>
            <a:endParaRPr lang="fr-FR" sz="2000" dirty="0">
              <a:solidFill>
                <a:srgbClr val="EAEAEA"/>
              </a:solidFill>
              <a:latin typeface="Calibri" pitchFamily="34" charset="0"/>
            </a:endParaRPr>
          </a:p>
        </p:txBody>
      </p:sp>
      <p:pic>
        <p:nvPicPr>
          <p:cNvPr id="15381" name="Image 3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990600"/>
            <a:ext cx="3020144" cy="226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2" name="Image 3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1546" y="1438947"/>
            <a:ext cx="2744428" cy="205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>
          <a:xfrm>
            <a:off x="4716016" y="3606800"/>
            <a:ext cx="4248150" cy="381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lnSpc>
                <a:spcPct val="80000"/>
              </a:lnSpc>
              <a:spcAft>
                <a:spcPts val="600"/>
              </a:spcAft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Calendrier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746179" y="5816600"/>
            <a:ext cx="1019175" cy="633413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lnSpc>
                <a:spcPct val="80000"/>
              </a:lnSpc>
              <a:spcAft>
                <a:spcPts val="600"/>
              </a:spcAft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Envoi postal</a:t>
            </a:r>
          </a:p>
          <a:p>
            <a:pPr marL="0" lvl="1" algn="ctr">
              <a:lnSpc>
                <a:spcPct val="80000"/>
              </a:lnSpc>
              <a:spcAft>
                <a:spcPts val="600"/>
              </a:spcAft>
              <a:defRPr/>
            </a:pPr>
            <a:r>
              <a:rPr lang="fr-FR" sz="1200" b="1">
                <a:solidFill>
                  <a:schemeClr val="bg1"/>
                </a:solidFill>
                <a:ea typeface="ＭＳ Ｐゴシック" charset="-128"/>
              </a:rPr>
              <a:t>ou Internet</a:t>
            </a:r>
          </a:p>
        </p:txBody>
      </p:sp>
      <p:sp>
        <p:nvSpPr>
          <p:cNvPr id="37" name="Pentagon 9"/>
          <p:cNvSpPr/>
          <p:nvPr/>
        </p:nvSpPr>
        <p:spPr>
          <a:xfrm>
            <a:off x="5839966" y="5816600"/>
            <a:ext cx="3143250" cy="633413"/>
          </a:xfrm>
          <a:prstGeom prst="homePlate">
            <a:avLst>
              <a:gd name="adj" fmla="val 0"/>
            </a:avLst>
          </a:prstGeom>
          <a:noFill/>
          <a:ln w="9525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72000" anchor="ctr"/>
          <a:lstStyle/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Sélection de maquette à adresser à : </a:t>
            </a:r>
          </a:p>
          <a:p>
            <a:pPr marL="88900" lvl="3" indent="-88900" algn="just">
              <a:buFont typeface="Arial" charset="0"/>
              <a:buChar char="•"/>
              <a:tabLst>
                <a:tab pos="271463" algn="l"/>
              </a:tabLst>
              <a:defRPr/>
            </a:pPr>
            <a:r>
              <a:rPr lang="fr-FR" sz="11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Mail : </a:t>
            </a:r>
            <a:r>
              <a:rPr lang="fr-FR" sz="1100" dirty="0">
                <a:solidFill>
                  <a:srgbClr val="CC0066"/>
                </a:solidFill>
                <a:ea typeface="ＭＳ Ｐゴシック" charset="-128"/>
              </a:rPr>
              <a:t>dominique.pinchera@ac-versailles.fr</a:t>
            </a:r>
          </a:p>
        </p:txBody>
      </p:sp>
      <p:sp>
        <p:nvSpPr>
          <p:cNvPr id="38" name="Flèche vers la droite 34"/>
          <p:cNvSpPr/>
          <p:nvPr/>
        </p:nvSpPr>
        <p:spPr>
          <a:xfrm>
            <a:off x="4746265" y="4067857"/>
            <a:ext cx="4191000" cy="741337"/>
          </a:xfrm>
          <a:prstGeom prst="rightArrow">
            <a:avLst>
              <a:gd name="adj1" fmla="val 50000"/>
              <a:gd name="adj2" fmla="val 4881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lvl="1" algn="ctr">
              <a:lnSpc>
                <a:spcPct val="80000"/>
              </a:lnSpc>
              <a:defRPr/>
            </a:pPr>
            <a:endParaRPr lang="fr-FR" sz="1200" b="1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9" name="Espace réservé du numéro de diapositive 38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0F867B1-78BB-4715-8775-7C01BAAD7173}" type="slidenum">
              <a:rPr lang="fr-FR">
                <a:latin typeface="Calibri" pitchFamily="34" charset="0"/>
                <a:ea typeface="ＭＳ Ｐゴシック" pitchFamily="34" charset="-128"/>
              </a:rPr>
              <a:pPr/>
              <a:t>9</a:t>
            </a:fld>
            <a:endParaRPr lang="fr-FR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0" name="ZoneTexte 36"/>
          <p:cNvSpPr txBox="1">
            <a:spLocks noChangeArrowheads="1"/>
          </p:cNvSpPr>
          <p:nvPr/>
        </p:nvSpPr>
        <p:spPr bwMode="auto">
          <a:xfrm>
            <a:off x="4774753" y="4735823"/>
            <a:ext cx="1872903" cy="230832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9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Réalisation</a:t>
            </a:r>
            <a:endParaRPr lang="fr-FR" sz="900" dirty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43" name="ZoneTexte 36"/>
          <p:cNvSpPr txBox="1">
            <a:spLocks noChangeArrowheads="1"/>
          </p:cNvSpPr>
          <p:nvPr/>
        </p:nvSpPr>
        <p:spPr bwMode="auto">
          <a:xfrm>
            <a:off x="4734649" y="4278288"/>
            <a:ext cx="2633087" cy="30284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fr-FR" sz="9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JANVIER / FEVRIER</a:t>
            </a:r>
            <a:endParaRPr lang="fr-FR" sz="900" b="1" dirty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44" name="ZoneTexte 36"/>
          <p:cNvSpPr txBox="1">
            <a:spLocks noChangeArrowheads="1"/>
          </p:cNvSpPr>
          <p:nvPr/>
        </p:nvSpPr>
        <p:spPr bwMode="auto">
          <a:xfrm>
            <a:off x="7367736" y="4278288"/>
            <a:ext cx="1156370" cy="30284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fr-FR" sz="9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10 – 15 MARS</a:t>
            </a:r>
          </a:p>
          <a:p>
            <a:pPr algn="ctr"/>
            <a:r>
              <a:rPr lang="fr-FR" sz="9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Semaine</a:t>
            </a:r>
            <a:endParaRPr lang="fr-FR" sz="900" b="1" dirty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45" name="ZoneTexte 36"/>
          <p:cNvSpPr txBox="1">
            <a:spLocks noChangeArrowheads="1"/>
          </p:cNvSpPr>
          <p:nvPr/>
        </p:nvSpPr>
        <p:spPr bwMode="auto">
          <a:xfrm>
            <a:off x="6495801" y="5013176"/>
            <a:ext cx="691927" cy="369332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9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14 février</a:t>
            </a:r>
          </a:p>
          <a:p>
            <a:pPr algn="ctr"/>
            <a:r>
              <a:rPr lang="fr-FR" sz="9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Envoi</a:t>
            </a:r>
            <a:endParaRPr lang="fr-FR" sz="900" dirty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46" name="Connecteur droit 45"/>
          <p:cNvCxnSpPr>
            <a:stCxn id="45" idx="0"/>
          </p:cNvCxnSpPr>
          <p:nvPr/>
        </p:nvCxnSpPr>
        <p:spPr>
          <a:xfrm flipH="1" flipV="1">
            <a:off x="6840091" y="4581128"/>
            <a:ext cx="1674" cy="432048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36"/>
          <p:cNvSpPr txBox="1">
            <a:spLocks noChangeArrowheads="1"/>
          </p:cNvSpPr>
          <p:nvPr/>
        </p:nvSpPr>
        <p:spPr bwMode="auto">
          <a:xfrm>
            <a:off x="7260703" y="4735823"/>
            <a:ext cx="691927" cy="5078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9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12 mars</a:t>
            </a:r>
          </a:p>
          <a:p>
            <a:pPr algn="ctr"/>
            <a:r>
              <a:rPr lang="fr-FR" sz="9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Exposition CAMY</a:t>
            </a:r>
            <a:endParaRPr lang="fr-FR" sz="900" dirty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48" name="Connecteur droit 47"/>
          <p:cNvCxnSpPr/>
          <p:nvPr/>
        </p:nvCxnSpPr>
        <p:spPr>
          <a:xfrm flipV="1">
            <a:off x="7606666" y="4588326"/>
            <a:ext cx="0" cy="147497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36"/>
          <p:cNvSpPr txBox="1">
            <a:spLocks noChangeArrowheads="1"/>
          </p:cNvSpPr>
          <p:nvPr/>
        </p:nvSpPr>
        <p:spPr bwMode="auto">
          <a:xfrm>
            <a:off x="8088341" y="4748754"/>
            <a:ext cx="756763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900" dirty="0" smtClean="0">
                <a:solidFill>
                  <a:schemeClr val="bg1"/>
                </a:solidFill>
                <a:latin typeface="Calibri" pitchFamily="34" charset="0"/>
              </a:rPr>
              <a:t>15 mars</a:t>
            </a:r>
          </a:p>
          <a:p>
            <a:pPr algn="ctr"/>
            <a:r>
              <a:rPr lang="fr-FR" sz="900" dirty="0" smtClean="0">
                <a:solidFill>
                  <a:schemeClr val="bg1"/>
                </a:solidFill>
                <a:latin typeface="Calibri" pitchFamily="34" charset="0"/>
              </a:rPr>
              <a:t>Remise prix</a:t>
            </a:r>
            <a:endParaRPr lang="fr-FR" sz="9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0" name="ZoneTexte 36"/>
          <p:cNvSpPr txBox="1">
            <a:spLocks noChangeArrowheads="1"/>
          </p:cNvSpPr>
          <p:nvPr/>
        </p:nvSpPr>
        <p:spPr bwMode="auto">
          <a:xfrm>
            <a:off x="7698082" y="5316336"/>
            <a:ext cx="75676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9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13-14  mars</a:t>
            </a:r>
          </a:p>
          <a:p>
            <a:pPr algn="ctr"/>
            <a:r>
              <a:rPr lang="fr-FR" sz="9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sélection</a:t>
            </a:r>
            <a:endParaRPr lang="fr-FR" sz="900" dirty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51" name="Connecteur droit 50"/>
          <p:cNvCxnSpPr>
            <a:stCxn id="40" idx="0"/>
          </p:cNvCxnSpPr>
          <p:nvPr/>
        </p:nvCxnSpPr>
        <p:spPr>
          <a:xfrm flipV="1">
            <a:off x="5711205" y="4588326"/>
            <a:ext cx="0" cy="147497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 flipV="1">
            <a:off x="8388424" y="4581128"/>
            <a:ext cx="0" cy="147497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flipH="1" flipV="1">
            <a:off x="8028384" y="4596780"/>
            <a:ext cx="1" cy="719556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4274</TotalTime>
  <Words>2592</Words>
  <Application>Microsoft Office PowerPoint</Application>
  <PresentationFormat>Affichage à l'écran (4:3)</PresentationFormat>
  <Paragraphs>618</Paragraphs>
  <Slides>17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DP</dc:creator>
  <cp:lastModifiedBy>proviseur</cp:lastModifiedBy>
  <cp:revision>491</cp:revision>
  <dcterms:created xsi:type="dcterms:W3CDTF">2013-09-28T15:09:58Z</dcterms:created>
  <dcterms:modified xsi:type="dcterms:W3CDTF">2014-01-24T07:07:48Z</dcterms:modified>
</cp:coreProperties>
</file>